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825" r:id="rId2"/>
    <p:sldMasterId id="2147483841" r:id="rId3"/>
    <p:sldMasterId id="2147483855" r:id="rId4"/>
  </p:sldMasterIdLst>
  <p:notesMasterIdLst>
    <p:notesMasterId r:id="rId126"/>
  </p:notesMasterIdLst>
  <p:handoutMasterIdLst>
    <p:handoutMasterId r:id="rId127"/>
  </p:handoutMasterIdLst>
  <p:sldIdLst>
    <p:sldId id="382" r:id="rId5"/>
    <p:sldId id="541" r:id="rId6"/>
    <p:sldId id="542" r:id="rId7"/>
    <p:sldId id="543" r:id="rId8"/>
    <p:sldId id="544" r:id="rId9"/>
    <p:sldId id="709" r:id="rId10"/>
    <p:sldId id="715" r:id="rId11"/>
    <p:sldId id="712" r:id="rId12"/>
    <p:sldId id="711" r:id="rId13"/>
    <p:sldId id="713" r:id="rId14"/>
    <p:sldId id="545" r:id="rId15"/>
    <p:sldId id="546" r:id="rId16"/>
    <p:sldId id="547" r:id="rId17"/>
    <p:sldId id="548" r:id="rId18"/>
    <p:sldId id="710" r:id="rId19"/>
    <p:sldId id="549" r:id="rId20"/>
    <p:sldId id="550" r:id="rId21"/>
    <p:sldId id="551" r:id="rId22"/>
    <p:sldId id="714" r:id="rId23"/>
    <p:sldId id="552" r:id="rId24"/>
    <p:sldId id="556" r:id="rId25"/>
    <p:sldId id="557" r:id="rId26"/>
    <p:sldId id="558" r:id="rId27"/>
    <p:sldId id="559" r:id="rId28"/>
    <p:sldId id="560" r:id="rId29"/>
    <p:sldId id="561" r:id="rId30"/>
    <p:sldId id="562" r:id="rId31"/>
    <p:sldId id="563" r:id="rId32"/>
    <p:sldId id="564" r:id="rId33"/>
    <p:sldId id="565" r:id="rId34"/>
    <p:sldId id="566" r:id="rId35"/>
    <p:sldId id="567" r:id="rId36"/>
    <p:sldId id="568" r:id="rId37"/>
    <p:sldId id="718" r:id="rId38"/>
    <p:sldId id="569" r:id="rId39"/>
    <p:sldId id="719" r:id="rId40"/>
    <p:sldId id="720" r:id="rId41"/>
    <p:sldId id="721" r:id="rId42"/>
    <p:sldId id="570" r:id="rId43"/>
    <p:sldId id="571" r:id="rId44"/>
    <p:sldId id="572" r:id="rId45"/>
    <p:sldId id="573" r:id="rId46"/>
    <p:sldId id="750" r:id="rId47"/>
    <p:sldId id="736" r:id="rId48"/>
    <p:sldId id="737" r:id="rId49"/>
    <p:sldId id="738" r:id="rId50"/>
    <p:sldId id="739" r:id="rId51"/>
    <p:sldId id="740" r:id="rId52"/>
    <p:sldId id="741" r:id="rId53"/>
    <p:sldId id="743" r:id="rId54"/>
    <p:sldId id="742" r:id="rId55"/>
    <p:sldId id="745" r:id="rId56"/>
    <p:sldId id="744" r:id="rId57"/>
    <p:sldId id="751" r:id="rId58"/>
    <p:sldId id="746" r:id="rId59"/>
    <p:sldId id="748" r:id="rId60"/>
    <p:sldId id="749" r:id="rId61"/>
    <p:sldId id="574" r:id="rId62"/>
    <p:sldId id="575" r:id="rId63"/>
    <p:sldId id="752" r:id="rId64"/>
    <p:sldId id="576" r:id="rId65"/>
    <p:sldId id="725" r:id="rId66"/>
    <p:sldId id="577" r:id="rId67"/>
    <p:sldId id="578" r:id="rId68"/>
    <p:sldId id="579" r:id="rId69"/>
    <p:sldId id="580" r:id="rId70"/>
    <p:sldId id="581" r:id="rId71"/>
    <p:sldId id="582" r:id="rId72"/>
    <p:sldId id="583" r:id="rId73"/>
    <p:sldId id="586" r:id="rId74"/>
    <p:sldId id="584" r:id="rId75"/>
    <p:sldId id="585" r:id="rId76"/>
    <p:sldId id="587" r:id="rId77"/>
    <p:sldId id="588" r:id="rId78"/>
    <p:sldId id="589" r:id="rId79"/>
    <p:sldId id="590" r:id="rId80"/>
    <p:sldId id="727" r:id="rId81"/>
    <p:sldId id="728" r:id="rId82"/>
    <p:sldId id="729" r:id="rId83"/>
    <p:sldId id="730" r:id="rId84"/>
    <p:sldId id="731" r:id="rId85"/>
    <p:sldId id="733" r:id="rId86"/>
    <p:sldId id="732" r:id="rId87"/>
    <p:sldId id="734" r:id="rId88"/>
    <p:sldId id="602" r:id="rId89"/>
    <p:sldId id="593" r:id="rId90"/>
    <p:sldId id="594" r:id="rId91"/>
    <p:sldId id="595" r:id="rId92"/>
    <p:sldId id="640" r:id="rId93"/>
    <p:sldId id="641" r:id="rId94"/>
    <p:sldId id="596" r:id="rId95"/>
    <p:sldId id="642" r:id="rId96"/>
    <p:sldId id="599" r:id="rId97"/>
    <p:sldId id="604" r:id="rId98"/>
    <p:sldId id="607" r:id="rId99"/>
    <p:sldId id="723" r:id="rId100"/>
    <p:sldId id="605" r:id="rId101"/>
    <p:sldId id="672" r:id="rId102"/>
    <p:sldId id="673" r:id="rId103"/>
    <p:sldId id="674" r:id="rId104"/>
    <p:sldId id="753" r:id="rId105"/>
    <p:sldId id="702" r:id="rId106"/>
    <p:sldId id="675" r:id="rId107"/>
    <p:sldId id="706" r:id="rId108"/>
    <p:sldId id="707" r:id="rId109"/>
    <p:sldId id="704" r:id="rId110"/>
    <p:sldId id="708" r:id="rId111"/>
    <p:sldId id="677" r:id="rId112"/>
    <p:sldId id="755" r:id="rId113"/>
    <p:sldId id="678" r:id="rId114"/>
    <p:sldId id="705" r:id="rId115"/>
    <p:sldId id="610" r:id="rId116"/>
    <p:sldId id="611" r:id="rId117"/>
    <p:sldId id="613" r:id="rId118"/>
    <p:sldId id="615" r:id="rId119"/>
    <p:sldId id="616" r:id="rId120"/>
    <p:sldId id="617" r:id="rId121"/>
    <p:sldId id="756" r:id="rId122"/>
    <p:sldId id="724" r:id="rId123"/>
    <p:sldId id="629" r:id="rId124"/>
    <p:sldId id="287" r:id="rId125"/>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jack" initials="张" lastIdx="2" clrIdx="0">
    <p:extLst>
      <p:ext uri="{19B8F6BF-5375-455C-9EA6-DF929625EA0E}">
        <p15:presenceInfo xmlns:p15="http://schemas.microsoft.com/office/powerpoint/2012/main" userId="d123bc4ab3f1cd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EEFB"/>
    <a:srgbClr val="BBE0E3"/>
    <a:srgbClr val="C7E7F1"/>
    <a:srgbClr val="2929FF"/>
    <a:srgbClr val="FFEBFF"/>
    <a:srgbClr val="00FF99"/>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972" autoAdjust="0"/>
  </p:normalViewPr>
  <p:slideViewPr>
    <p:cSldViewPr>
      <p:cViewPr varScale="1">
        <p:scale>
          <a:sx n="146" d="100"/>
          <a:sy n="146" d="100"/>
        </p:scale>
        <p:origin x="22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image" Target="../media/image8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0EBD292-8AB7-459D-AB86-ADE582ACDA05}"/>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zh-CN" altLang="en-US"/>
          </a:p>
        </p:txBody>
      </p:sp>
      <p:sp>
        <p:nvSpPr>
          <p:cNvPr id="261123" name="Rectangle 3">
            <a:extLst>
              <a:ext uri="{FF2B5EF4-FFF2-40B4-BE49-F238E27FC236}">
                <a16:creationId xmlns:a16="http://schemas.microsoft.com/office/drawing/2014/main" id="{C3F42A9C-C2AD-460D-AEA7-8BDC5A26BDE4}"/>
              </a:ext>
            </a:extLst>
          </p:cNvPr>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zh-CN" altLang="en-US"/>
          </a:p>
        </p:txBody>
      </p:sp>
      <p:sp>
        <p:nvSpPr>
          <p:cNvPr id="261124" name="Rectangle 4">
            <a:extLst>
              <a:ext uri="{FF2B5EF4-FFF2-40B4-BE49-F238E27FC236}">
                <a16:creationId xmlns:a16="http://schemas.microsoft.com/office/drawing/2014/main" id="{8B12F119-66B3-4F5E-8E2D-976AB03D9710}"/>
              </a:ext>
            </a:extLst>
          </p:cNvPr>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en-US" altLang="zh-CN"/>
          </a:p>
        </p:txBody>
      </p:sp>
      <p:sp>
        <p:nvSpPr>
          <p:cNvPr id="261125" name="Rectangle 5">
            <a:extLst>
              <a:ext uri="{FF2B5EF4-FFF2-40B4-BE49-F238E27FC236}">
                <a16:creationId xmlns:a16="http://schemas.microsoft.com/office/drawing/2014/main" id="{AC857130-9599-45D9-B45E-215FAEA49D0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b="0">
                <a:solidFill>
                  <a:srgbClr val="003399"/>
                </a:solidFill>
                <a:effectLst>
                  <a:outerShdw blurRad="38100" dist="38100" dir="2700000" algn="tl">
                    <a:srgbClr val="C0C0C0"/>
                  </a:outerShdw>
                </a:effectLst>
                <a:latin typeface="Arial" panose="020B0604020202020204" pitchFamily="34" charset="0"/>
                <a:ea typeface="楷体_GB2312"/>
                <a:cs typeface="楷体_GB2312"/>
              </a:defRPr>
            </a:lvl1pPr>
          </a:lstStyle>
          <a:p>
            <a:pPr>
              <a:defRPr/>
            </a:pPr>
            <a:fld id="{0C0039B4-CAB1-4E12-BAE9-F49E182F28F7}"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7ACDB1D-67B6-43A2-9B80-CE269B8739FF}"/>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en-US" altLang="zh-CN"/>
          </a:p>
        </p:txBody>
      </p:sp>
      <p:sp>
        <p:nvSpPr>
          <p:cNvPr id="8195" name="Rectangle 3">
            <a:extLst>
              <a:ext uri="{FF2B5EF4-FFF2-40B4-BE49-F238E27FC236}">
                <a16:creationId xmlns:a16="http://schemas.microsoft.com/office/drawing/2014/main" id="{F8DFD321-9A30-4892-987B-74CA1F5EFB96}"/>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en-US" altLang="zh-CN"/>
          </a:p>
        </p:txBody>
      </p:sp>
      <p:sp>
        <p:nvSpPr>
          <p:cNvPr id="23556" name="Rectangle 4">
            <a:extLst>
              <a:ext uri="{FF2B5EF4-FFF2-40B4-BE49-F238E27FC236}">
                <a16:creationId xmlns:a16="http://schemas.microsoft.com/office/drawing/2014/main" id="{BB8A563E-983D-4F31-9BCE-EE223ABFF59C}"/>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13C8C749-6D3D-4210-B382-5600C56586C6}"/>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8" name="Rectangle 6">
            <a:extLst>
              <a:ext uri="{FF2B5EF4-FFF2-40B4-BE49-F238E27FC236}">
                <a16:creationId xmlns:a16="http://schemas.microsoft.com/office/drawing/2014/main" id="{35A65DF0-984F-4902-8C4F-78ABF74ACDE0}"/>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a:defRPr/>
            </a:pPr>
            <a:endParaRPr lang="en-US" altLang="zh-CN"/>
          </a:p>
        </p:txBody>
      </p:sp>
      <p:sp>
        <p:nvSpPr>
          <p:cNvPr id="8199" name="Rectangle 7">
            <a:extLst>
              <a:ext uri="{FF2B5EF4-FFF2-40B4-BE49-F238E27FC236}">
                <a16:creationId xmlns:a16="http://schemas.microsoft.com/office/drawing/2014/main" id="{153A43D9-CC6C-44D4-B349-AD700F16A84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b="0">
                <a:latin typeface="Arial" panose="020B0604020202020204" pitchFamily="34" charset="0"/>
                <a:ea typeface="楷体_GB2312"/>
                <a:cs typeface="楷体_GB2312"/>
              </a:defRPr>
            </a:lvl1pPr>
          </a:lstStyle>
          <a:p>
            <a:pPr>
              <a:defRPr/>
            </a:pPr>
            <a:fld id="{A7FD7031-35A7-4F1C-B500-6232B8CD17F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E9294B19-13F9-40F0-A43D-A891C5598EEA}"/>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468CF395-DA48-4E55-930E-647FDC0BC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30</a:t>
            </a:r>
            <a:r>
              <a:rPr lang="zh-CN" altLang="en-US"/>
              <a:t>页 记录固定的文件块 非固定记录的文件块 的区别， 图例是什么意思</a:t>
            </a:r>
          </a:p>
          <a:p>
            <a:endParaRPr lang="zh-CN" altLang="en-US"/>
          </a:p>
          <a:p>
            <a:r>
              <a:rPr lang="en-US" altLang="zh-CN"/>
              <a:t>Hash</a:t>
            </a:r>
            <a:r>
              <a:rPr lang="zh-CN" altLang="en-US"/>
              <a:t>文件是属于索引部分，还是文件部分</a:t>
            </a:r>
          </a:p>
        </p:txBody>
      </p:sp>
      <p:sp>
        <p:nvSpPr>
          <p:cNvPr id="26628" name="灯片编号占位符 3">
            <a:extLst>
              <a:ext uri="{FF2B5EF4-FFF2-40B4-BE49-F238E27FC236}">
                <a16:creationId xmlns:a16="http://schemas.microsoft.com/office/drawing/2014/main" id="{869B0FCA-927A-495A-987D-C8697895B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A05075CE-0903-4553-AD70-4FA74FB26C1F}" type="slidenum">
              <a:rPr lang="zh-CN" altLang="en-US" sz="1200" b="0" smtClean="0">
                <a:latin typeface="Arial" panose="020B0604020202020204" pitchFamily="34" charset="0"/>
                <a:ea typeface="楷体_GB2312"/>
              </a:rPr>
              <a:pPr/>
              <a:t>1</a:t>
            </a:fld>
            <a:endParaRPr lang="zh-CN" altLang="en-US" sz="1200" b="0">
              <a:latin typeface="Arial" panose="020B0604020202020204" pitchFamily="34" charset="0"/>
              <a:ea typeface="楷体_GB231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9E2C16-942A-4415-9C02-5C1CA618EA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A282272B-CCFF-4B34-8F4C-D07C00D49BC9}" type="slidenum">
              <a:rPr lang="zh-CN" altLang="en-US" smtClean="0">
                <a:latin typeface="Arial" panose="020B0604020202020204" pitchFamily="34" charset="0"/>
                <a:ea typeface="楷体_GB2312"/>
              </a:rPr>
              <a:pPr/>
              <a:t>121</a:t>
            </a:fld>
            <a:endParaRPr lang="zh-CN" altLang="en-US">
              <a:latin typeface="Arial" panose="020B0604020202020204" pitchFamily="34" charset="0"/>
              <a:ea typeface="楷体_GB2312"/>
            </a:endParaRPr>
          </a:p>
        </p:txBody>
      </p:sp>
      <p:sp>
        <p:nvSpPr>
          <p:cNvPr id="116739" name="Rectangle 2">
            <a:extLst>
              <a:ext uri="{FF2B5EF4-FFF2-40B4-BE49-F238E27FC236}">
                <a16:creationId xmlns:a16="http://schemas.microsoft.com/office/drawing/2014/main" id="{81BC99C0-A281-4C7D-BA43-7BF19F47F28C}"/>
              </a:ext>
            </a:extLst>
          </p:cNvPr>
          <p:cNvSpPr>
            <a:spLocks noGrp="1" noRot="1" noChangeAspect="1" noChangeArrowheads="1" noTextEdit="1"/>
          </p:cNvSpPr>
          <p:nvPr>
            <p:ph type="sldImg" idx="4294967295"/>
          </p:nvPr>
        </p:nvSpPr>
        <p:spPr>
          <a:ln/>
        </p:spPr>
      </p:sp>
      <p:sp>
        <p:nvSpPr>
          <p:cNvPr id="116740" name="Rectangle 3">
            <a:extLst>
              <a:ext uri="{FF2B5EF4-FFF2-40B4-BE49-F238E27FC236}">
                <a16:creationId xmlns:a16="http://schemas.microsoft.com/office/drawing/2014/main" id="{62CFFB73-9676-49BE-9BE1-43F2F4FF73B5}"/>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defRPr/>
            </a:pPr>
            <a:r>
              <a:rPr lang="zh-CN" altLang="en-US" sz="1200" dirty="0">
                <a:effectLst/>
                <a:latin typeface="华文新魏" panose="02010800040101010101" pitchFamily="2" charset="-122"/>
                <a:ea typeface="华文新魏" panose="02010800040101010101" pitchFamily="2" charset="-122"/>
              </a:rPr>
              <a:t>当浮栅层中不存在电子时（存储数据为</a:t>
            </a:r>
            <a:r>
              <a:rPr lang="en-US" altLang="zh-CN" sz="1200" dirty="0">
                <a:effectLst/>
                <a:latin typeface="华文新魏" panose="02010800040101010101" pitchFamily="2" charset="-122"/>
                <a:ea typeface="华文新魏" panose="02010800040101010101" pitchFamily="2" charset="-122"/>
              </a:rPr>
              <a:t>1</a:t>
            </a:r>
            <a:r>
              <a:rPr lang="zh-CN" altLang="en-US" sz="1200" dirty="0">
                <a:effectLst/>
                <a:latin typeface="华文新魏" panose="02010800040101010101" pitchFamily="2" charset="-122"/>
                <a:ea typeface="华文新魏" panose="02010800040101010101" pitchFamily="2" charset="-122"/>
              </a:rPr>
              <a:t>），给控制</a:t>
            </a:r>
            <a:r>
              <a:rPr lang="en-US" altLang="zh-CN" sz="1200" dirty="0">
                <a:effectLst/>
                <a:latin typeface="华文新魏" panose="02010800040101010101" pitchFamily="2" charset="-122"/>
                <a:ea typeface="华文新魏" panose="02010800040101010101" pitchFamily="2" charset="-122"/>
              </a:rPr>
              <a:t>G</a:t>
            </a:r>
            <a:r>
              <a:rPr lang="zh-CN" altLang="en-US" sz="1200" dirty="0">
                <a:effectLst/>
                <a:latin typeface="华文新魏" panose="02010800040101010101" pitchFamily="2" charset="-122"/>
                <a:ea typeface="华文新魏" panose="02010800040101010101" pitchFamily="2" charset="-122"/>
              </a:rPr>
              <a:t>一个低压，电子只能被吸引到靠近隧穿层的位置，源极漏极可以导通，形成电流。</a:t>
            </a:r>
            <a:endParaRPr lang="en-US" altLang="zh-CN" sz="1200" dirty="0">
              <a:effectLst/>
              <a:latin typeface="华文新魏" panose="02010800040101010101" pitchFamily="2" charset="-122"/>
              <a:ea typeface="华文新魏" panose="02010800040101010101" pitchFamily="2" charset="-122"/>
            </a:endParaRPr>
          </a:p>
          <a:p>
            <a:pPr lvl="1">
              <a:defRPr/>
            </a:pPr>
            <a:r>
              <a:rPr lang="zh-CN" altLang="en-US" sz="1200" dirty="0">
                <a:effectLst/>
                <a:latin typeface="华文新魏" panose="02010800040101010101" pitchFamily="2" charset="-122"/>
                <a:ea typeface="华文新魏" panose="02010800040101010101" pitchFamily="2" charset="-122"/>
              </a:rPr>
              <a:t>当浮栅层中存在电子时（存储数据为</a:t>
            </a:r>
            <a:r>
              <a:rPr lang="en-US" altLang="zh-CN" sz="1200" dirty="0">
                <a:effectLst/>
                <a:latin typeface="华文新魏" panose="02010800040101010101" pitchFamily="2" charset="-122"/>
                <a:ea typeface="华文新魏" panose="02010800040101010101" pitchFamily="2" charset="-122"/>
              </a:rPr>
              <a:t>0</a:t>
            </a:r>
            <a:r>
              <a:rPr lang="zh-CN" altLang="en-US" sz="1200" dirty="0">
                <a:effectLst/>
                <a:latin typeface="华文新魏" panose="02010800040101010101" pitchFamily="2" charset="-122"/>
                <a:ea typeface="华文新魏" panose="02010800040101010101" pitchFamily="2" charset="-122"/>
              </a:rPr>
              <a:t>），给控制极</a:t>
            </a:r>
            <a:r>
              <a:rPr lang="en-US" altLang="zh-CN" sz="1200" dirty="0">
                <a:effectLst/>
                <a:latin typeface="华文新魏" panose="02010800040101010101" pitchFamily="2" charset="-122"/>
                <a:ea typeface="华文新魏" panose="02010800040101010101" pitchFamily="2" charset="-122"/>
              </a:rPr>
              <a:t>G</a:t>
            </a:r>
            <a:r>
              <a:rPr lang="zh-CN" altLang="en-US" sz="1200" dirty="0">
                <a:effectLst/>
                <a:latin typeface="华文新魏" panose="02010800040101010101" pitchFamily="2" charset="-122"/>
                <a:ea typeface="华文新魏" panose="02010800040101010101" pitchFamily="2" charset="-122"/>
              </a:rPr>
              <a:t>一个低压，由于浮栅层里面的电子对这些电子有排斥作用，所以电子无法被吸引到靠近隧穿层的位置，源极漏极不会导通，不会形成电流。</a:t>
            </a:r>
            <a:endParaRPr lang="en-US" altLang="zh-CN" sz="1200" dirty="0">
              <a:effectLst/>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A7FD7031-35A7-4F1C-B500-6232B8CD17F9}" type="slidenum">
              <a:rPr lang="zh-CN" altLang="en-US" smtClean="0"/>
              <a:pPr>
                <a:defRPr/>
              </a:pPr>
              <a:t>8</a:t>
            </a:fld>
            <a:endParaRPr lang="zh-CN" altLang="en-US"/>
          </a:p>
        </p:txBody>
      </p:sp>
    </p:spTree>
    <p:extLst>
      <p:ext uri="{BB962C8B-B14F-4D97-AF65-F5344CB8AC3E}">
        <p14:creationId xmlns:p14="http://schemas.microsoft.com/office/powerpoint/2010/main" val="154706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248D1209-FC4F-4D0C-A7C0-36307AC5C79A}"/>
              </a:ext>
            </a:extLst>
          </p:cNvPr>
          <p:cNvSpPr>
            <a:spLocks noGrp="1" noRot="1" noChangeAspect="1" noChangeArrowheads="1" noTextEdit="1"/>
          </p:cNvSpPr>
          <p:nvPr>
            <p:ph type="sldImg" idx="4294967295"/>
          </p:nvPr>
        </p:nvSpPr>
        <p:spPr>
          <a:ln/>
        </p:spPr>
      </p:sp>
      <p:sp>
        <p:nvSpPr>
          <p:cNvPr id="64515" name="备注占位符 2">
            <a:extLst>
              <a:ext uri="{FF2B5EF4-FFF2-40B4-BE49-F238E27FC236}">
                <a16:creationId xmlns:a16="http://schemas.microsoft.com/office/drawing/2014/main" id="{BB1B0166-F60E-461D-804E-D1E95507159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E5A3EDD1-45A8-44C4-90A5-5AE6B30CB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CC89302D-9F35-43E7-A3BE-AE2A76AC994B}" type="slidenum">
              <a:rPr lang="zh-CN" altLang="en-US" sz="1200" b="0" smtClean="0">
                <a:latin typeface="Arial" panose="020B0604020202020204" pitchFamily="34" charset="0"/>
                <a:ea typeface="楷体_GB2312"/>
              </a:rPr>
              <a:pPr/>
              <a:t>61</a:t>
            </a:fld>
            <a:endParaRPr lang="zh-CN" altLang="en-US" sz="1200" b="0">
              <a:latin typeface="Arial" panose="020B0604020202020204" pitchFamily="34" charset="0"/>
              <a:ea typeface="楷体_GB231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248D1209-FC4F-4D0C-A7C0-36307AC5C79A}"/>
              </a:ext>
            </a:extLst>
          </p:cNvPr>
          <p:cNvSpPr>
            <a:spLocks noGrp="1" noRot="1" noChangeAspect="1" noChangeArrowheads="1" noTextEdit="1"/>
          </p:cNvSpPr>
          <p:nvPr>
            <p:ph type="sldImg" idx="4294967295"/>
          </p:nvPr>
        </p:nvSpPr>
        <p:spPr>
          <a:ln/>
        </p:spPr>
      </p:sp>
      <p:sp>
        <p:nvSpPr>
          <p:cNvPr id="64515" name="备注占位符 2">
            <a:extLst>
              <a:ext uri="{FF2B5EF4-FFF2-40B4-BE49-F238E27FC236}">
                <a16:creationId xmlns:a16="http://schemas.microsoft.com/office/drawing/2014/main" id="{BB1B0166-F60E-461D-804E-D1E95507159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E5A3EDD1-45A8-44C4-90A5-5AE6B30CB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CC89302D-9F35-43E7-A3BE-AE2A76AC994B}" type="slidenum">
              <a:rPr lang="zh-CN" altLang="en-US" sz="1200" b="0" smtClean="0">
                <a:latin typeface="Arial" panose="020B0604020202020204" pitchFamily="34" charset="0"/>
                <a:ea typeface="楷体_GB2312"/>
              </a:rPr>
              <a:pPr/>
              <a:t>62</a:t>
            </a:fld>
            <a:endParaRPr lang="zh-CN" altLang="en-US" sz="1200" b="0">
              <a:latin typeface="Arial" panose="020B0604020202020204" pitchFamily="34" charset="0"/>
              <a:ea typeface="楷体_GB2312"/>
            </a:endParaRPr>
          </a:p>
        </p:txBody>
      </p:sp>
    </p:spTree>
    <p:extLst>
      <p:ext uri="{BB962C8B-B14F-4D97-AF65-F5344CB8AC3E}">
        <p14:creationId xmlns:p14="http://schemas.microsoft.com/office/powerpoint/2010/main" val="396296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与静态不同的是，动态</a:t>
            </a:r>
            <a:r>
              <a:rPr lang="en-US" altLang="zh-CN" dirty="0"/>
              <a:t>hash</a:t>
            </a:r>
            <a:r>
              <a:rPr lang="zh-CN" altLang="en-US" dirty="0"/>
              <a:t>一个桶中记录的</a:t>
            </a:r>
            <a:r>
              <a:rPr lang="en-US" altLang="zh-CN" dirty="0"/>
              <a:t>hash</a:t>
            </a:r>
            <a:r>
              <a:rPr lang="zh-CN" altLang="en-US" dirty="0"/>
              <a:t>可能不同，因为此时桶只考虑了</a:t>
            </a:r>
            <a:r>
              <a:rPr lang="en-US" altLang="zh-CN" dirty="0"/>
              <a:t>hash</a:t>
            </a:r>
            <a:r>
              <a:rPr lang="zh-CN" altLang="en-US" dirty="0"/>
              <a:t>的部分位。只有溢出划分的时候，才会考虑更多位</a:t>
            </a:r>
          </a:p>
        </p:txBody>
      </p:sp>
      <p:sp>
        <p:nvSpPr>
          <p:cNvPr id="4" name="灯片编号占位符 3"/>
          <p:cNvSpPr>
            <a:spLocks noGrp="1"/>
          </p:cNvSpPr>
          <p:nvPr>
            <p:ph type="sldNum" sz="quarter" idx="5"/>
          </p:nvPr>
        </p:nvSpPr>
        <p:spPr/>
        <p:txBody>
          <a:bodyPr/>
          <a:lstStyle/>
          <a:p>
            <a:pPr>
              <a:defRPr/>
            </a:pPr>
            <a:fld id="{A7FD7031-35A7-4F1C-B500-6232B8CD17F9}" type="slidenum">
              <a:rPr lang="zh-CN" altLang="en-US" smtClean="0"/>
              <a:pPr>
                <a:defRPr/>
              </a:pPr>
              <a:t>69</a:t>
            </a:fld>
            <a:endParaRPr lang="zh-CN" altLang="en-US"/>
          </a:p>
        </p:txBody>
      </p:sp>
    </p:spTree>
    <p:extLst>
      <p:ext uri="{BB962C8B-B14F-4D97-AF65-F5344CB8AC3E}">
        <p14:creationId xmlns:p14="http://schemas.microsoft.com/office/powerpoint/2010/main" val="178190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59A37D39-B2D8-45DC-98A4-AFAFB33D2CA2}"/>
              </a:ext>
            </a:extLst>
          </p:cNvPr>
          <p:cNvSpPr>
            <a:spLocks noGrp="1" noRot="1" noChangeAspect="1" noChangeArrowheads="1" noTextEdit="1"/>
          </p:cNvSpPr>
          <p:nvPr>
            <p:ph type="sldImg" idx="4294967295"/>
          </p:nvPr>
        </p:nvSpPr>
        <p:spPr>
          <a:ln/>
        </p:spPr>
      </p:sp>
      <p:sp>
        <p:nvSpPr>
          <p:cNvPr id="75779" name="备注占位符 2">
            <a:extLst>
              <a:ext uri="{FF2B5EF4-FFF2-40B4-BE49-F238E27FC236}">
                <a16:creationId xmlns:a16="http://schemas.microsoft.com/office/drawing/2014/main" id="{57023759-1459-4E0B-94F7-6E8BBF756418}"/>
              </a:ext>
            </a:extLst>
          </p:cNvPr>
          <p:cNvSpPr>
            <a:spLocks noGrp="1" noChangeArrowheads="1"/>
          </p:cNvSpPr>
          <p:nvPr>
            <p:ph type="body" idx="4294967295"/>
          </p:nvPr>
        </p:nvSpPr>
        <p:spPr/>
        <p:txBody>
          <a:bodyPr>
            <a:prstTxWarp prst="textNoShape">
              <a:avLst/>
            </a:prstTxWarp>
          </a:bodyPr>
          <a:lstStyle/>
          <a:p>
            <a:r>
              <a:rPr lang="zh-CN" altLang="en-US"/>
              <a:t>引入一个仅存储桶指针的目录数组，用翻倍的目录项数来取代翻倍的桶的数目，且每次只分裂有溢出的桶，从而减小翻倍的代价。</a:t>
            </a:r>
          </a:p>
        </p:txBody>
      </p:sp>
      <p:sp>
        <p:nvSpPr>
          <p:cNvPr id="75780" name="灯片编号占位符 3">
            <a:extLst>
              <a:ext uri="{FF2B5EF4-FFF2-40B4-BE49-F238E27FC236}">
                <a16:creationId xmlns:a16="http://schemas.microsoft.com/office/drawing/2014/main" id="{F26B7C32-C1F6-46B7-AB79-D1A1DEFFA1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CC81C018-48C9-4721-AF09-23E18647C5F0}" type="slidenum">
              <a:rPr lang="zh-CN" altLang="en-US" sz="1200" b="0" smtClean="0">
                <a:solidFill>
                  <a:srgbClr val="000000"/>
                </a:solidFill>
                <a:latin typeface="Arial" panose="020B0604020202020204" pitchFamily="34" charset="0"/>
                <a:ea typeface="楷体_GB2312"/>
              </a:rPr>
              <a:pPr/>
              <a:t>70</a:t>
            </a:fld>
            <a:endParaRPr lang="zh-CN" altLang="en-US" sz="1200" b="0">
              <a:solidFill>
                <a:srgbClr val="000000"/>
              </a:solidFill>
              <a:latin typeface="Arial" panose="020B0604020202020204" pitchFamily="34" charset="0"/>
              <a:ea typeface="楷体_GB231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Hash</a:t>
            </a:r>
            <a:r>
              <a:rPr lang="zh-CN" altLang="en-US" dirty="0"/>
              <a:t>桶可以用二叉树管理，分裂或合并对应二叉树目录级数增加或减小，若</a:t>
            </a:r>
            <a:r>
              <a:rPr lang="en-US" altLang="zh-CN" dirty="0"/>
              <a:t>Hash</a:t>
            </a:r>
            <a:r>
              <a:rPr lang="zh-CN" altLang="en-US" dirty="0"/>
              <a:t>函数能够把记录均匀地分布到各</a:t>
            </a:r>
            <a:r>
              <a:rPr lang="en-US" altLang="zh-CN" dirty="0"/>
              <a:t>Hash</a:t>
            </a:r>
            <a:r>
              <a:rPr lang="zh-CN" altLang="en-US" dirty="0"/>
              <a:t>桶</a:t>
            </a:r>
            <a:r>
              <a:rPr lang="en-US" altLang="zh-CN" dirty="0"/>
              <a:t>,  </a:t>
            </a:r>
            <a:r>
              <a:rPr lang="zh-CN" altLang="en-US" dirty="0"/>
              <a:t>二叉树将是一个平衡的二叉树</a:t>
            </a:r>
          </a:p>
        </p:txBody>
      </p:sp>
      <p:sp>
        <p:nvSpPr>
          <p:cNvPr id="4" name="灯片编号占位符 3"/>
          <p:cNvSpPr>
            <a:spLocks noGrp="1"/>
          </p:cNvSpPr>
          <p:nvPr>
            <p:ph type="sldNum" sz="quarter" idx="5"/>
          </p:nvPr>
        </p:nvSpPr>
        <p:spPr/>
        <p:txBody>
          <a:bodyPr/>
          <a:lstStyle/>
          <a:p>
            <a:pPr>
              <a:defRPr/>
            </a:pPr>
            <a:fld id="{A7FD7031-35A7-4F1C-B500-6232B8CD17F9}" type="slidenum">
              <a:rPr lang="zh-CN" altLang="en-US" smtClean="0"/>
              <a:pPr>
                <a:defRPr/>
              </a:pPr>
              <a:t>72</a:t>
            </a:fld>
            <a:endParaRPr lang="zh-CN" altLang="en-US"/>
          </a:p>
        </p:txBody>
      </p:sp>
    </p:spTree>
    <p:extLst>
      <p:ext uri="{BB962C8B-B14F-4D97-AF65-F5344CB8AC3E}">
        <p14:creationId xmlns:p14="http://schemas.microsoft.com/office/powerpoint/2010/main" val="4066078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3A87F805-D61C-422F-BF86-C903A0DC0138}"/>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6BFE89E1-8087-4BA6-9AA3-1F2516D381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991460F8-E4B3-4D0D-9034-75BF6E38C3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D950B29F-B2A2-47DA-9EC0-72ED33ECA0E9}" type="slidenum">
              <a:rPr lang="zh-CN" altLang="en-US" sz="1200" b="0" smtClean="0">
                <a:latin typeface="Arial" panose="020B0604020202020204" pitchFamily="34" charset="0"/>
                <a:ea typeface="楷体_GB2312"/>
              </a:rPr>
              <a:pPr/>
              <a:t>91</a:t>
            </a:fld>
            <a:endParaRPr lang="zh-CN" altLang="en-US" sz="1200" b="0">
              <a:latin typeface="Arial" panose="020B0604020202020204" pitchFamily="34" charset="0"/>
              <a:ea typeface="楷体_GB231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C06455E3-0DB2-45D6-A81C-4B5D272F57F1}"/>
              </a:ext>
            </a:extLst>
          </p:cNvPr>
          <p:cNvSpPr>
            <a:spLocks noGrp="1" noRot="1" noChangeAspect="1" noChangeArrowheads="1" noTextEdit="1"/>
          </p:cNvSpPr>
          <p:nvPr>
            <p:ph type="sldImg" idx="4294967295"/>
          </p:nvPr>
        </p:nvSpPr>
        <p:spPr>
          <a:ln/>
        </p:spPr>
      </p:sp>
      <p:sp>
        <p:nvSpPr>
          <p:cNvPr id="96259" name="文本占位符 2">
            <a:extLst>
              <a:ext uri="{FF2B5EF4-FFF2-40B4-BE49-F238E27FC236}">
                <a16:creationId xmlns:a16="http://schemas.microsoft.com/office/drawing/2014/main" id="{2E5A6B1E-4F26-458B-8B0C-4CBE9EB981DF}"/>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j0296302">
            <a:extLst>
              <a:ext uri="{FF2B5EF4-FFF2-40B4-BE49-F238E27FC236}">
                <a16:creationId xmlns:a16="http://schemas.microsoft.com/office/drawing/2014/main" id="{9C6A3560-7C8D-4C8E-B670-B93945572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13388"/>
            <a:ext cx="18383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426B83B-8A11-41E9-A049-4DAD8E24C32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3191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r>
              <a:rPr lang="zh-CN" altLang="en-US"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r>
              <a:rPr lang="zh-CN" altLang="en-US" noProof="1"/>
              <a:t>单击此处编辑母版副标题样式</a:t>
            </a:r>
          </a:p>
        </p:txBody>
      </p:sp>
    </p:spTree>
    <p:extLst>
      <p:ext uri="{BB962C8B-B14F-4D97-AF65-F5344CB8AC3E}">
        <p14:creationId xmlns:p14="http://schemas.microsoft.com/office/powerpoint/2010/main" val="354839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4F44BFE8-DFD6-4838-86D2-D938DD0C5EB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1BA043A4-2768-4266-BB51-CEEB51817B27}"/>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98657183-8523-4DA2-8089-2AC55D90910D}"/>
              </a:ext>
            </a:extLst>
          </p:cNvPr>
          <p:cNvSpPr>
            <a:spLocks noGrp="1" noChangeArrowheads="1"/>
          </p:cNvSpPr>
          <p:nvPr>
            <p:ph type="sldNum" sz="quarter" idx="12"/>
          </p:nvPr>
        </p:nvSpPr>
        <p:spPr>
          <a:ln/>
        </p:spPr>
        <p:txBody>
          <a:bodyPr/>
          <a:lstStyle>
            <a:lvl1pPr>
              <a:defRPr/>
            </a:lvl1pPr>
          </a:lstStyle>
          <a:p>
            <a:pPr>
              <a:defRPr/>
            </a:pPr>
            <a:fld id="{4EB907BB-FC74-4A24-8C23-4857C1B2B66D}" type="slidenum">
              <a:rPr lang="zh-CN" altLang="en-US"/>
              <a:pPr>
                <a:defRPr/>
              </a:pPr>
              <a:t>‹#›</a:t>
            </a:fld>
            <a:endParaRPr lang="zh-CN" altLang="en-US"/>
          </a:p>
        </p:txBody>
      </p:sp>
    </p:spTree>
    <p:extLst>
      <p:ext uri="{BB962C8B-B14F-4D97-AF65-F5344CB8AC3E}">
        <p14:creationId xmlns:p14="http://schemas.microsoft.com/office/powerpoint/2010/main" val="264831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E933EFBB-72EA-4564-AB92-DA272D0703D1}"/>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BCB5F101-1F24-40AE-9839-B4E970336275}"/>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CE29865A-543B-471F-9DC2-9C3582225205}"/>
              </a:ext>
            </a:extLst>
          </p:cNvPr>
          <p:cNvSpPr>
            <a:spLocks noGrp="1" noChangeArrowheads="1"/>
          </p:cNvSpPr>
          <p:nvPr>
            <p:ph type="sldNum" sz="quarter" idx="12"/>
          </p:nvPr>
        </p:nvSpPr>
        <p:spPr>
          <a:ln/>
        </p:spPr>
        <p:txBody>
          <a:bodyPr/>
          <a:lstStyle>
            <a:lvl1pPr>
              <a:defRPr/>
            </a:lvl1pPr>
          </a:lstStyle>
          <a:p>
            <a:pPr>
              <a:defRPr/>
            </a:pPr>
            <a:fld id="{40DFC111-B5A9-4567-88A5-F7DA39E9F6C6}" type="slidenum">
              <a:rPr lang="zh-CN" altLang="en-US"/>
              <a:pPr>
                <a:defRPr/>
              </a:pPr>
              <a:t>‹#›</a:t>
            </a:fld>
            <a:endParaRPr lang="zh-CN" altLang="en-US"/>
          </a:p>
        </p:txBody>
      </p:sp>
    </p:spTree>
    <p:extLst>
      <p:ext uri="{BB962C8B-B14F-4D97-AF65-F5344CB8AC3E}">
        <p14:creationId xmlns:p14="http://schemas.microsoft.com/office/powerpoint/2010/main" val="1577879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9C3E8190-5EF2-4848-86BD-B27F69E96BF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CC332509-129D-468C-9130-32849E5BE223}"/>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574063DD-A7F8-4EA3-A94F-D317309DFED0}"/>
              </a:ext>
            </a:extLst>
          </p:cNvPr>
          <p:cNvSpPr>
            <a:spLocks noGrp="1" noChangeArrowheads="1"/>
          </p:cNvSpPr>
          <p:nvPr>
            <p:ph type="sldNum" sz="quarter" idx="12"/>
          </p:nvPr>
        </p:nvSpPr>
        <p:spPr>
          <a:ln/>
        </p:spPr>
        <p:txBody>
          <a:bodyPr/>
          <a:lstStyle>
            <a:lvl1pPr>
              <a:defRPr/>
            </a:lvl1pPr>
          </a:lstStyle>
          <a:p>
            <a:pPr>
              <a:defRPr/>
            </a:pPr>
            <a:fld id="{8FA9D12D-DEDF-4168-9546-96C614A14770}" type="slidenum">
              <a:rPr lang="zh-CN" altLang="en-US"/>
              <a:pPr>
                <a:defRPr/>
              </a:pPr>
              <a:t>‹#›</a:t>
            </a:fld>
            <a:endParaRPr lang="zh-CN" altLang="en-US"/>
          </a:p>
        </p:txBody>
      </p:sp>
    </p:spTree>
    <p:extLst>
      <p:ext uri="{BB962C8B-B14F-4D97-AF65-F5344CB8AC3E}">
        <p14:creationId xmlns:p14="http://schemas.microsoft.com/office/powerpoint/2010/main" val="3452083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720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71383AA3-C055-46DD-9765-2DCA26C87F9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7" name="Rectangle 7">
            <a:extLst>
              <a:ext uri="{FF2B5EF4-FFF2-40B4-BE49-F238E27FC236}">
                <a16:creationId xmlns:a16="http://schemas.microsoft.com/office/drawing/2014/main" id="{BC9F6F4A-0E0F-47D6-85A4-269254A26A45}"/>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8" name="Rectangle 8">
            <a:extLst>
              <a:ext uri="{FF2B5EF4-FFF2-40B4-BE49-F238E27FC236}">
                <a16:creationId xmlns:a16="http://schemas.microsoft.com/office/drawing/2014/main" id="{1BFD3B55-085D-4C56-AA00-51C56158FBAC}"/>
              </a:ext>
            </a:extLst>
          </p:cNvPr>
          <p:cNvSpPr>
            <a:spLocks noGrp="1" noChangeArrowheads="1"/>
          </p:cNvSpPr>
          <p:nvPr>
            <p:ph type="sldNum" sz="quarter" idx="12"/>
          </p:nvPr>
        </p:nvSpPr>
        <p:spPr>
          <a:ln/>
        </p:spPr>
        <p:txBody>
          <a:bodyPr/>
          <a:lstStyle>
            <a:lvl1pPr>
              <a:defRPr/>
            </a:lvl1pPr>
          </a:lstStyle>
          <a:p>
            <a:pPr>
              <a:defRPr/>
            </a:pPr>
            <a:fld id="{BB388A30-4530-4329-A3DC-23CEF4D96E3D}" type="slidenum">
              <a:rPr lang="zh-CN" altLang="en-US"/>
              <a:pPr>
                <a:defRPr/>
              </a:pPr>
              <a:t>‹#›</a:t>
            </a:fld>
            <a:endParaRPr lang="zh-CN" altLang="en-US"/>
          </a:p>
        </p:txBody>
      </p:sp>
    </p:spTree>
    <p:extLst>
      <p:ext uri="{BB962C8B-B14F-4D97-AF65-F5344CB8AC3E}">
        <p14:creationId xmlns:p14="http://schemas.microsoft.com/office/powerpoint/2010/main" val="241079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235A5347-31C1-46C0-B665-62D427222FDA}"/>
              </a:ext>
            </a:extLst>
          </p:cNvPr>
          <p:cNvSpPr>
            <a:spLocks noChangeArrowheads="1"/>
          </p:cNvSpPr>
          <p:nvPr/>
        </p:nvSpPr>
        <p:spPr bwMode="auto">
          <a:xfrm>
            <a:off x="0" y="0"/>
            <a:ext cx="9144000" cy="1052513"/>
          </a:xfrm>
          <a:prstGeom prst="rect">
            <a:avLst/>
          </a:prstGeom>
          <a:gradFill rotWithShape="0">
            <a:gsLst>
              <a:gs pos="0">
                <a:srgbClr val="45A2FF"/>
              </a:gs>
              <a:gs pos="100000">
                <a:srgbClr val="FFFFFF"/>
              </a:gs>
            </a:gsLst>
            <a:path path="rect">
              <a:fillToRect l="100000" b="100000"/>
            </a:path>
          </a:gradFill>
          <a:ln>
            <a:noFill/>
          </a:ln>
        </p:spPr>
        <p:txBody>
          <a:bodyPr wrap="none" anchor="ctr"/>
          <a:lstStyle>
            <a:lvl1pPr>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z="3600">
                <a:solidFill>
                  <a:srgbClr val="0066FF"/>
                </a:solidFill>
                <a:ea typeface="楷体_GB2312"/>
                <a:cs typeface="楷体_GB2312"/>
              </a:rPr>
              <a:t>海量数据计算研究中心</a:t>
            </a:r>
            <a:endParaRPr lang="en-US" altLang="zh-CN" sz="3600">
              <a:solidFill>
                <a:srgbClr val="0066FF"/>
              </a:solidFill>
              <a:ea typeface="楷体_GB2312"/>
              <a:cs typeface="楷体_GB2312"/>
            </a:endParaRPr>
          </a:p>
        </p:txBody>
      </p:sp>
      <p:pic>
        <p:nvPicPr>
          <p:cNvPr id="5" name="Picture 2" descr="j0296302">
            <a:extLst>
              <a:ext uri="{FF2B5EF4-FFF2-40B4-BE49-F238E27FC236}">
                <a16:creationId xmlns:a16="http://schemas.microsoft.com/office/drawing/2014/main" id="{B57ED2F5-A0D0-4223-87C1-AF12233C6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13388"/>
            <a:ext cx="18383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CD608874-84A4-4031-970C-6DCB7545E05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3191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r>
              <a:rPr lang="zh-CN" altLang="en-US"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r>
              <a:rPr lang="zh-CN" altLang="en-US" noProof="1"/>
              <a:t>单击此处编辑母版副标题样式</a:t>
            </a:r>
          </a:p>
        </p:txBody>
      </p:sp>
    </p:spTree>
    <p:extLst>
      <p:ext uri="{BB962C8B-B14F-4D97-AF65-F5344CB8AC3E}">
        <p14:creationId xmlns:p14="http://schemas.microsoft.com/office/powerpoint/2010/main" val="27219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7C29DDC7-4DD8-431C-A281-E35D3BBBC638}"/>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5" name="Rectangle 7">
            <a:extLst>
              <a:ext uri="{FF2B5EF4-FFF2-40B4-BE49-F238E27FC236}">
                <a16:creationId xmlns:a16="http://schemas.microsoft.com/office/drawing/2014/main" id="{13E43A18-9BEF-4407-ACF7-521C876184B5}"/>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6" name="Rectangle 8">
            <a:extLst>
              <a:ext uri="{FF2B5EF4-FFF2-40B4-BE49-F238E27FC236}">
                <a16:creationId xmlns:a16="http://schemas.microsoft.com/office/drawing/2014/main" id="{88AACF10-0954-4D04-A7D3-93E4C2045448}"/>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8318CB5B-60A9-45A5-8DFA-C376F6911969}" type="slidenum">
              <a:rPr lang="zh-CN" altLang="en-US"/>
              <a:pPr>
                <a:defRPr/>
              </a:pPr>
              <a:t>‹#›</a:t>
            </a:fld>
            <a:endParaRPr lang="zh-CN" altLang="en-US"/>
          </a:p>
        </p:txBody>
      </p:sp>
    </p:spTree>
    <p:extLst>
      <p:ext uri="{BB962C8B-B14F-4D97-AF65-F5344CB8AC3E}">
        <p14:creationId xmlns:p14="http://schemas.microsoft.com/office/powerpoint/2010/main" val="3824319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6E31A292-1D73-44E6-8958-079CA9674006}"/>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5" name="Rectangle 7">
            <a:extLst>
              <a:ext uri="{FF2B5EF4-FFF2-40B4-BE49-F238E27FC236}">
                <a16:creationId xmlns:a16="http://schemas.microsoft.com/office/drawing/2014/main" id="{478DC4CA-97FB-47D4-944D-E715E0B5615F}"/>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6" name="Rectangle 8">
            <a:extLst>
              <a:ext uri="{FF2B5EF4-FFF2-40B4-BE49-F238E27FC236}">
                <a16:creationId xmlns:a16="http://schemas.microsoft.com/office/drawing/2014/main" id="{3BB2F9B2-A4BB-49E4-8B54-0831ED8F72D0}"/>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C14B5E1F-FA97-49EA-8B85-EE1E58739594}" type="slidenum">
              <a:rPr lang="zh-CN" altLang="en-US"/>
              <a:pPr>
                <a:defRPr/>
              </a:pPr>
              <a:t>‹#›</a:t>
            </a:fld>
            <a:endParaRPr lang="zh-CN" altLang="en-US"/>
          </a:p>
        </p:txBody>
      </p:sp>
    </p:spTree>
    <p:extLst>
      <p:ext uri="{BB962C8B-B14F-4D97-AF65-F5344CB8AC3E}">
        <p14:creationId xmlns:p14="http://schemas.microsoft.com/office/powerpoint/2010/main" val="64429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2A95C348-7BAA-4EB6-88AC-B2C35C6BF6F3}"/>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6" name="Rectangle 7">
            <a:extLst>
              <a:ext uri="{FF2B5EF4-FFF2-40B4-BE49-F238E27FC236}">
                <a16:creationId xmlns:a16="http://schemas.microsoft.com/office/drawing/2014/main" id="{64599BFE-22B1-4E8A-A7F0-E06CFF47F3F6}"/>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7" name="Rectangle 8">
            <a:extLst>
              <a:ext uri="{FF2B5EF4-FFF2-40B4-BE49-F238E27FC236}">
                <a16:creationId xmlns:a16="http://schemas.microsoft.com/office/drawing/2014/main" id="{EA58DEC2-70D5-4B4C-8F49-864AC9C3D807}"/>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3D6BBEA1-7906-428A-B72B-42C1E65B1C1C}" type="slidenum">
              <a:rPr lang="zh-CN" altLang="en-US"/>
              <a:pPr>
                <a:defRPr/>
              </a:pPr>
              <a:t>‹#›</a:t>
            </a:fld>
            <a:endParaRPr lang="zh-CN" altLang="en-US"/>
          </a:p>
        </p:txBody>
      </p:sp>
    </p:spTree>
    <p:extLst>
      <p:ext uri="{BB962C8B-B14F-4D97-AF65-F5344CB8AC3E}">
        <p14:creationId xmlns:p14="http://schemas.microsoft.com/office/powerpoint/2010/main" val="2531037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1E9AE1E1-B92B-42BC-A931-F76096155B78}"/>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8" name="Rectangle 7">
            <a:extLst>
              <a:ext uri="{FF2B5EF4-FFF2-40B4-BE49-F238E27FC236}">
                <a16:creationId xmlns:a16="http://schemas.microsoft.com/office/drawing/2014/main" id="{130711D5-0216-4A23-80A7-C8F246D233F3}"/>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9" name="Rectangle 8">
            <a:extLst>
              <a:ext uri="{FF2B5EF4-FFF2-40B4-BE49-F238E27FC236}">
                <a16:creationId xmlns:a16="http://schemas.microsoft.com/office/drawing/2014/main" id="{254C6DE9-C4A7-45E0-A4B7-7D1ABE93F580}"/>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A387DCAA-EDA3-4915-8129-1F9DEBCB572E}" type="slidenum">
              <a:rPr lang="zh-CN" altLang="en-US"/>
              <a:pPr>
                <a:defRPr/>
              </a:pPr>
              <a:t>‹#›</a:t>
            </a:fld>
            <a:endParaRPr lang="zh-CN" altLang="en-US"/>
          </a:p>
        </p:txBody>
      </p:sp>
    </p:spTree>
    <p:extLst>
      <p:ext uri="{BB962C8B-B14F-4D97-AF65-F5344CB8AC3E}">
        <p14:creationId xmlns:p14="http://schemas.microsoft.com/office/powerpoint/2010/main" val="369795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4429281A-0E17-45D2-AC75-53536C18D3C6}"/>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4" name="Rectangle 7">
            <a:extLst>
              <a:ext uri="{FF2B5EF4-FFF2-40B4-BE49-F238E27FC236}">
                <a16:creationId xmlns:a16="http://schemas.microsoft.com/office/drawing/2014/main" id="{71209F15-0349-40A2-AFD2-9BB503286EB7}"/>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5" name="Rectangle 8">
            <a:extLst>
              <a:ext uri="{FF2B5EF4-FFF2-40B4-BE49-F238E27FC236}">
                <a16:creationId xmlns:a16="http://schemas.microsoft.com/office/drawing/2014/main" id="{E15B7CA7-4AA6-4CB3-857F-2875DECDAAEC}"/>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39B5D95F-1113-49C5-990F-43B7C6983BA7}" type="slidenum">
              <a:rPr lang="zh-CN" altLang="en-US"/>
              <a:pPr>
                <a:defRPr/>
              </a:pPr>
              <a:t>‹#›</a:t>
            </a:fld>
            <a:endParaRPr lang="zh-CN" altLang="en-US"/>
          </a:p>
        </p:txBody>
      </p:sp>
    </p:spTree>
    <p:extLst>
      <p:ext uri="{BB962C8B-B14F-4D97-AF65-F5344CB8AC3E}">
        <p14:creationId xmlns:p14="http://schemas.microsoft.com/office/powerpoint/2010/main" val="3652916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5466983B-114F-4242-90BD-97C83B027E83}"/>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D4AED49B-4E5D-4ADC-BD08-18692E1AEE73}"/>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3197C5AC-4E08-42B3-9F38-4251FC865DBA}"/>
              </a:ext>
            </a:extLst>
          </p:cNvPr>
          <p:cNvSpPr>
            <a:spLocks noGrp="1" noChangeArrowheads="1"/>
          </p:cNvSpPr>
          <p:nvPr>
            <p:ph type="sldNum" sz="quarter" idx="12"/>
          </p:nvPr>
        </p:nvSpPr>
        <p:spPr>
          <a:ln/>
        </p:spPr>
        <p:txBody>
          <a:bodyPr/>
          <a:lstStyle>
            <a:lvl1pPr>
              <a:defRPr/>
            </a:lvl1pPr>
          </a:lstStyle>
          <a:p>
            <a:pPr>
              <a:defRPr/>
            </a:pPr>
            <a:fld id="{98C767F1-E682-490D-9B2A-6F91412C5456}" type="slidenum">
              <a:rPr lang="zh-CN" altLang="en-US"/>
              <a:pPr>
                <a:defRPr/>
              </a:pPr>
              <a:t>‹#›</a:t>
            </a:fld>
            <a:endParaRPr lang="zh-CN" altLang="en-US"/>
          </a:p>
        </p:txBody>
      </p:sp>
    </p:spTree>
    <p:extLst>
      <p:ext uri="{BB962C8B-B14F-4D97-AF65-F5344CB8AC3E}">
        <p14:creationId xmlns:p14="http://schemas.microsoft.com/office/powerpoint/2010/main" val="27056480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89890EC-C735-4BA8-88C5-1727805CD91C}"/>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3" name="Rectangle 7">
            <a:extLst>
              <a:ext uri="{FF2B5EF4-FFF2-40B4-BE49-F238E27FC236}">
                <a16:creationId xmlns:a16="http://schemas.microsoft.com/office/drawing/2014/main" id="{929BC074-5A26-4681-AF9B-FA8D6A413FE6}"/>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4" name="Rectangle 8">
            <a:extLst>
              <a:ext uri="{FF2B5EF4-FFF2-40B4-BE49-F238E27FC236}">
                <a16:creationId xmlns:a16="http://schemas.microsoft.com/office/drawing/2014/main" id="{0CF60F46-5682-460F-9031-E0167FC8351E}"/>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62C68509-8423-4A88-95F5-16ECBF044B67}" type="slidenum">
              <a:rPr lang="zh-CN" altLang="en-US"/>
              <a:pPr>
                <a:defRPr/>
              </a:pPr>
              <a:t>‹#›</a:t>
            </a:fld>
            <a:endParaRPr lang="zh-CN" altLang="en-US"/>
          </a:p>
        </p:txBody>
      </p:sp>
    </p:spTree>
    <p:extLst>
      <p:ext uri="{BB962C8B-B14F-4D97-AF65-F5344CB8AC3E}">
        <p14:creationId xmlns:p14="http://schemas.microsoft.com/office/powerpoint/2010/main" val="1521732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87973C3A-0CA3-4E67-B1D3-23842BD0BDEB}"/>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6" name="Rectangle 7">
            <a:extLst>
              <a:ext uri="{FF2B5EF4-FFF2-40B4-BE49-F238E27FC236}">
                <a16:creationId xmlns:a16="http://schemas.microsoft.com/office/drawing/2014/main" id="{0E8638FA-0624-49CE-97F6-AD83A8A51BE3}"/>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7" name="Rectangle 8">
            <a:extLst>
              <a:ext uri="{FF2B5EF4-FFF2-40B4-BE49-F238E27FC236}">
                <a16:creationId xmlns:a16="http://schemas.microsoft.com/office/drawing/2014/main" id="{92DB359B-621A-4B53-93B2-506837C07523}"/>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726DD686-9EA4-479F-9597-652A7B9A7649}" type="slidenum">
              <a:rPr lang="zh-CN" altLang="en-US"/>
              <a:pPr>
                <a:defRPr/>
              </a:pPr>
              <a:t>‹#›</a:t>
            </a:fld>
            <a:endParaRPr lang="zh-CN" altLang="en-US"/>
          </a:p>
        </p:txBody>
      </p:sp>
    </p:spTree>
    <p:extLst>
      <p:ext uri="{BB962C8B-B14F-4D97-AF65-F5344CB8AC3E}">
        <p14:creationId xmlns:p14="http://schemas.microsoft.com/office/powerpoint/2010/main" val="2831606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F433A695-AC78-45DF-9D72-B612715C65CE}"/>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6" name="Rectangle 7">
            <a:extLst>
              <a:ext uri="{FF2B5EF4-FFF2-40B4-BE49-F238E27FC236}">
                <a16:creationId xmlns:a16="http://schemas.microsoft.com/office/drawing/2014/main" id="{3603C264-E82A-4FD1-B23F-9F805E977737}"/>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7" name="Rectangle 8">
            <a:extLst>
              <a:ext uri="{FF2B5EF4-FFF2-40B4-BE49-F238E27FC236}">
                <a16:creationId xmlns:a16="http://schemas.microsoft.com/office/drawing/2014/main" id="{ACBE0FA5-12B6-4B9D-A1D8-5230D63BB5D0}"/>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6520DEC6-4756-48B6-A6A3-B650520F9C93}" type="slidenum">
              <a:rPr lang="zh-CN" altLang="en-US"/>
              <a:pPr>
                <a:defRPr/>
              </a:pPr>
              <a:t>‹#›</a:t>
            </a:fld>
            <a:endParaRPr lang="zh-CN" altLang="en-US"/>
          </a:p>
        </p:txBody>
      </p:sp>
    </p:spTree>
    <p:extLst>
      <p:ext uri="{BB962C8B-B14F-4D97-AF65-F5344CB8AC3E}">
        <p14:creationId xmlns:p14="http://schemas.microsoft.com/office/powerpoint/2010/main" val="2351116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A4A34753-5515-4CFB-8D96-2D0E4DB8E1DF}"/>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5" name="Rectangle 7">
            <a:extLst>
              <a:ext uri="{FF2B5EF4-FFF2-40B4-BE49-F238E27FC236}">
                <a16:creationId xmlns:a16="http://schemas.microsoft.com/office/drawing/2014/main" id="{7B04286F-2D2A-4E1C-829E-C950051A0725}"/>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6" name="Rectangle 8">
            <a:extLst>
              <a:ext uri="{FF2B5EF4-FFF2-40B4-BE49-F238E27FC236}">
                <a16:creationId xmlns:a16="http://schemas.microsoft.com/office/drawing/2014/main" id="{B814B66A-B1EF-436A-924C-2D6E7D8C6EB4}"/>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0E3065CE-312F-4E7E-A91B-8199E50E0473}" type="slidenum">
              <a:rPr lang="zh-CN" altLang="en-US"/>
              <a:pPr>
                <a:defRPr/>
              </a:pPr>
              <a:t>‹#›</a:t>
            </a:fld>
            <a:endParaRPr lang="zh-CN" altLang="en-US"/>
          </a:p>
        </p:txBody>
      </p:sp>
    </p:spTree>
    <p:extLst>
      <p:ext uri="{BB962C8B-B14F-4D97-AF65-F5344CB8AC3E}">
        <p14:creationId xmlns:p14="http://schemas.microsoft.com/office/powerpoint/2010/main" val="3477819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120E04DB-263A-474E-989E-BCF651E1A5BB}"/>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5" name="Rectangle 7">
            <a:extLst>
              <a:ext uri="{FF2B5EF4-FFF2-40B4-BE49-F238E27FC236}">
                <a16:creationId xmlns:a16="http://schemas.microsoft.com/office/drawing/2014/main" id="{D9C3CB39-ECD7-4899-84A7-D11649B30C37}"/>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6" name="Rectangle 8">
            <a:extLst>
              <a:ext uri="{FF2B5EF4-FFF2-40B4-BE49-F238E27FC236}">
                <a16:creationId xmlns:a16="http://schemas.microsoft.com/office/drawing/2014/main" id="{E10FA76C-4018-4BEC-9D90-FF87CA16F721}"/>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CF44D54A-3BDC-4DAE-A6AF-78B2BF58A62B}" type="slidenum">
              <a:rPr lang="zh-CN" altLang="en-US"/>
              <a:pPr>
                <a:defRPr/>
              </a:pPr>
              <a:t>‹#›</a:t>
            </a:fld>
            <a:endParaRPr lang="zh-CN" altLang="en-US"/>
          </a:p>
        </p:txBody>
      </p:sp>
    </p:spTree>
    <p:extLst>
      <p:ext uri="{BB962C8B-B14F-4D97-AF65-F5344CB8AC3E}">
        <p14:creationId xmlns:p14="http://schemas.microsoft.com/office/powerpoint/2010/main" val="207786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24C522C7-DBE3-4D5C-B9B1-D72B5B6304BC}"/>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6" name="Rectangle 7">
            <a:extLst>
              <a:ext uri="{FF2B5EF4-FFF2-40B4-BE49-F238E27FC236}">
                <a16:creationId xmlns:a16="http://schemas.microsoft.com/office/drawing/2014/main" id="{E23C9E77-4937-44B6-B126-4C23FE97C411}"/>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7" name="Rectangle 8">
            <a:extLst>
              <a:ext uri="{FF2B5EF4-FFF2-40B4-BE49-F238E27FC236}">
                <a16:creationId xmlns:a16="http://schemas.microsoft.com/office/drawing/2014/main" id="{49EEB23F-9C5A-4322-8C5B-C2ABF618EAEF}"/>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525F9679-A339-4B6D-8D7C-33734EE999C2}" type="slidenum">
              <a:rPr lang="zh-CN" altLang="en-US"/>
              <a:pPr>
                <a:defRPr/>
              </a:pPr>
              <a:t>‹#›</a:t>
            </a:fld>
            <a:endParaRPr lang="zh-CN" altLang="en-US"/>
          </a:p>
        </p:txBody>
      </p:sp>
    </p:spTree>
    <p:extLst>
      <p:ext uri="{BB962C8B-B14F-4D97-AF65-F5344CB8AC3E}">
        <p14:creationId xmlns:p14="http://schemas.microsoft.com/office/powerpoint/2010/main" val="833601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720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5C3DBA16-4930-4AB4-B0DD-0537CDF70693}"/>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7" name="Rectangle 7">
            <a:extLst>
              <a:ext uri="{FF2B5EF4-FFF2-40B4-BE49-F238E27FC236}">
                <a16:creationId xmlns:a16="http://schemas.microsoft.com/office/drawing/2014/main" id="{72A5B0E5-72BF-4387-A2CA-C101D3348ECD}"/>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8" name="Rectangle 8">
            <a:extLst>
              <a:ext uri="{FF2B5EF4-FFF2-40B4-BE49-F238E27FC236}">
                <a16:creationId xmlns:a16="http://schemas.microsoft.com/office/drawing/2014/main" id="{74D008BB-26D6-42AA-912C-79D7D1F11FF2}"/>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7147E7B9-67C5-449F-B8DB-04A0F0266ECA}" type="slidenum">
              <a:rPr lang="zh-CN" altLang="en-US"/>
              <a:pPr>
                <a:defRPr/>
              </a:pPr>
              <a:t>‹#›</a:t>
            </a:fld>
            <a:endParaRPr lang="zh-CN" altLang="en-US"/>
          </a:p>
        </p:txBody>
      </p:sp>
    </p:spTree>
    <p:extLst>
      <p:ext uri="{BB962C8B-B14F-4D97-AF65-F5344CB8AC3E}">
        <p14:creationId xmlns:p14="http://schemas.microsoft.com/office/powerpoint/2010/main" val="3641869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720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5C26587F-FB60-4697-9487-9DDF09FB8439}"/>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7" name="Rectangle 7">
            <a:extLst>
              <a:ext uri="{FF2B5EF4-FFF2-40B4-BE49-F238E27FC236}">
                <a16:creationId xmlns:a16="http://schemas.microsoft.com/office/drawing/2014/main" id="{D73552E2-11B4-4684-9F6D-EB5D1028C431}"/>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8" name="Rectangle 8">
            <a:extLst>
              <a:ext uri="{FF2B5EF4-FFF2-40B4-BE49-F238E27FC236}">
                <a16:creationId xmlns:a16="http://schemas.microsoft.com/office/drawing/2014/main" id="{15252D88-5390-4A38-B0A2-817388DFD25D}"/>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44340E3E-9D43-4E6E-A6B9-ECCE7A51EB78}" type="slidenum">
              <a:rPr lang="zh-CN" altLang="en-US"/>
              <a:pPr>
                <a:defRPr/>
              </a:pPr>
              <a:t>‹#›</a:t>
            </a:fld>
            <a:endParaRPr lang="zh-CN" altLang="en-US"/>
          </a:p>
        </p:txBody>
      </p:sp>
    </p:spTree>
    <p:extLst>
      <p:ext uri="{BB962C8B-B14F-4D97-AF65-F5344CB8AC3E}">
        <p14:creationId xmlns:p14="http://schemas.microsoft.com/office/powerpoint/2010/main" val="2413371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表格占位符 2"/>
          <p:cNvSpPr>
            <a:spLocks noGrp="1"/>
          </p:cNvSpPr>
          <p:nvPr>
            <p:ph type="tbl" idx="1"/>
          </p:nvPr>
        </p:nvSpPr>
        <p:spPr>
          <a:xfrm>
            <a:off x="3810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DA8408B3-4158-493A-B479-971C535D6112}"/>
              </a:ext>
            </a:extLst>
          </p:cNvPr>
          <p:cNvSpPr>
            <a:spLocks noGrp="1" noChangeArrowheads="1"/>
          </p:cNvSpPr>
          <p:nvPr>
            <p:ph type="dt" sz="half" idx="10"/>
          </p:nvPr>
        </p:nvSpPr>
        <p:spPr/>
        <p:txBody>
          <a:bodyPr/>
          <a:lstStyle>
            <a:lvl1pPr>
              <a:spcBef>
                <a:spcPct val="20000"/>
              </a:spcBef>
              <a:buFontTx/>
              <a:buChar char="–"/>
              <a:defRPr noProof="1">
                <a:effectLst>
                  <a:outerShdw blurRad="38100" dist="38100" dir="2700000">
                    <a:srgbClr val="C0C0C0"/>
                  </a:outerShdw>
                </a:effectLst>
                <a:ea typeface="楷体_GB2312"/>
              </a:defRPr>
            </a:lvl1pPr>
          </a:lstStyle>
          <a:p>
            <a:pPr>
              <a:defRPr/>
            </a:pPr>
            <a:endParaRPr lang="zh-CN" altLang="en-US"/>
          </a:p>
        </p:txBody>
      </p:sp>
      <p:sp>
        <p:nvSpPr>
          <p:cNvPr id="5" name="Rectangle 7">
            <a:extLst>
              <a:ext uri="{FF2B5EF4-FFF2-40B4-BE49-F238E27FC236}">
                <a16:creationId xmlns:a16="http://schemas.microsoft.com/office/drawing/2014/main" id="{2D64A1B8-079F-4799-8991-A9CD4BB8605B}"/>
              </a:ext>
            </a:extLst>
          </p:cNvPr>
          <p:cNvSpPr>
            <a:spLocks noGrp="1" noChangeArrowheads="1"/>
          </p:cNvSpPr>
          <p:nvPr>
            <p:ph type="ftr" sz="quarter" idx="11"/>
          </p:nvPr>
        </p:nvSpPr>
        <p:spPr/>
        <p:txBody>
          <a:bodyPr/>
          <a:lstStyle>
            <a:lvl1pPr>
              <a:spcBef>
                <a:spcPct val="20000"/>
              </a:spcBef>
              <a:buFontTx/>
              <a:buChar char="–"/>
              <a:defRPr>
                <a:ea typeface="楷体_GB2312" pitchFamily="49" charset="-122"/>
              </a:defRPr>
            </a:lvl1pPr>
          </a:lstStyle>
          <a:p>
            <a:pPr>
              <a:defRPr/>
            </a:pPr>
            <a:r>
              <a:rPr lang="en-US" altLang="zh-CN" dirty="0"/>
              <a:t>HIT-AIOT</a:t>
            </a:r>
          </a:p>
        </p:txBody>
      </p:sp>
      <p:sp>
        <p:nvSpPr>
          <p:cNvPr id="6" name="Rectangle 8">
            <a:extLst>
              <a:ext uri="{FF2B5EF4-FFF2-40B4-BE49-F238E27FC236}">
                <a16:creationId xmlns:a16="http://schemas.microsoft.com/office/drawing/2014/main" id="{FBAFF40F-DC56-44D5-BBF8-25CD8C73DBFC}"/>
              </a:ext>
            </a:extLst>
          </p:cNvPr>
          <p:cNvSpPr>
            <a:spLocks noGrp="1" noChangeArrowheads="1"/>
          </p:cNvSpPr>
          <p:nvPr>
            <p:ph type="sldNum" sz="quarter" idx="12"/>
          </p:nvPr>
        </p:nvSpPr>
        <p:spPr/>
        <p:txBody>
          <a:bodyPr/>
          <a:lstStyle>
            <a:lvl1pPr>
              <a:spcBef>
                <a:spcPct val="20000"/>
              </a:spcBef>
              <a:buFont typeface="Arial" panose="020B0604020202020204" pitchFamily="34" charset="0"/>
              <a:buChar char="–"/>
              <a:defRPr>
                <a:latin typeface="楷体_GB2312"/>
              </a:defRPr>
            </a:lvl1pPr>
          </a:lstStyle>
          <a:p>
            <a:pPr>
              <a:defRPr/>
            </a:pPr>
            <a:fld id="{730DD50C-31D5-4270-B53D-EEDDB0831760}" type="slidenum">
              <a:rPr lang="zh-CN" altLang="en-US"/>
              <a:pPr>
                <a:defRPr/>
              </a:pPr>
              <a:t>‹#›</a:t>
            </a:fld>
            <a:endParaRPr lang="zh-CN" altLang="en-US"/>
          </a:p>
        </p:txBody>
      </p:sp>
    </p:spTree>
    <p:extLst>
      <p:ext uri="{BB962C8B-B14F-4D97-AF65-F5344CB8AC3E}">
        <p14:creationId xmlns:p14="http://schemas.microsoft.com/office/powerpoint/2010/main" val="621455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j0296302">
            <a:extLst>
              <a:ext uri="{FF2B5EF4-FFF2-40B4-BE49-F238E27FC236}">
                <a16:creationId xmlns:a16="http://schemas.microsoft.com/office/drawing/2014/main" id="{63AA0BE2-99F0-435A-8B58-71CCFA9DB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13388"/>
            <a:ext cx="18383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897195B6-27A5-49CA-9D92-4DC55178E3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3191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r>
              <a:rPr lang="zh-CN" altLang="en-US"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r>
              <a:rPr lang="zh-CN" altLang="en-US" noProof="1"/>
              <a:t>单击此处编辑母版副标题样式</a:t>
            </a:r>
          </a:p>
        </p:txBody>
      </p:sp>
    </p:spTree>
    <p:extLst>
      <p:ext uri="{BB962C8B-B14F-4D97-AF65-F5344CB8AC3E}">
        <p14:creationId xmlns:p14="http://schemas.microsoft.com/office/powerpoint/2010/main" val="160122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B740C3D5-202E-44D6-BD08-9D34DD7D1F4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94870AB6-CC78-487B-9782-77D516265A7C}"/>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23F3A66E-FA78-4176-A1C3-BAD27C796D83}"/>
              </a:ext>
            </a:extLst>
          </p:cNvPr>
          <p:cNvSpPr>
            <a:spLocks noGrp="1" noChangeArrowheads="1"/>
          </p:cNvSpPr>
          <p:nvPr>
            <p:ph type="sldNum" sz="quarter" idx="12"/>
          </p:nvPr>
        </p:nvSpPr>
        <p:spPr>
          <a:ln/>
        </p:spPr>
        <p:txBody>
          <a:bodyPr/>
          <a:lstStyle>
            <a:lvl1pPr>
              <a:defRPr/>
            </a:lvl1pPr>
          </a:lstStyle>
          <a:p>
            <a:pPr>
              <a:defRPr/>
            </a:pPr>
            <a:fld id="{F38C0EAD-C97A-4A12-9ED1-7CC1CD390081}" type="slidenum">
              <a:rPr lang="zh-CN" altLang="en-US"/>
              <a:pPr>
                <a:defRPr/>
              </a:pPr>
              <a:t>‹#›</a:t>
            </a:fld>
            <a:endParaRPr lang="zh-CN" altLang="en-US"/>
          </a:p>
        </p:txBody>
      </p:sp>
    </p:spTree>
    <p:extLst>
      <p:ext uri="{BB962C8B-B14F-4D97-AF65-F5344CB8AC3E}">
        <p14:creationId xmlns:p14="http://schemas.microsoft.com/office/powerpoint/2010/main" val="594026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7D9F0A14-25A4-4C40-BAD7-400010AD62A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12917345-C8A7-4751-9D61-0B7E5C7B88A6}"/>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37790649-A74E-4151-99D9-833DE3486167}"/>
              </a:ext>
            </a:extLst>
          </p:cNvPr>
          <p:cNvSpPr>
            <a:spLocks noGrp="1" noChangeArrowheads="1"/>
          </p:cNvSpPr>
          <p:nvPr>
            <p:ph type="sldNum" sz="quarter" idx="12"/>
          </p:nvPr>
        </p:nvSpPr>
        <p:spPr>
          <a:ln/>
        </p:spPr>
        <p:txBody>
          <a:bodyPr/>
          <a:lstStyle>
            <a:lvl1pPr>
              <a:defRPr/>
            </a:lvl1pPr>
          </a:lstStyle>
          <a:p>
            <a:pPr>
              <a:defRPr/>
            </a:pPr>
            <a:fld id="{7D076C99-93AD-4343-BBE3-6EC4C68BD27E}" type="slidenum">
              <a:rPr lang="zh-CN" altLang="en-US"/>
              <a:pPr>
                <a:defRPr/>
              </a:pPr>
              <a:t>‹#›</a:t>
            </a:fld>
            <a:endParaRPr lang="en-US" altLang="zh-CN"/>
          </a:p>
        </p:txBody>
      </p:sp>
    </p:spTree>
    <p:extLst>
      <p:ext uri="{BB962C8B-B14F-4D97-AF65-F5344CB8AC3E}">
        <p14:creationId xmlns:p14="http://schemas.microsoft.com/office/powerpoint/2010/main" val="375949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1EB0D63F-BCD3-4933-B147-4CE68044108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D3F79E68-48E9-488F-B1E2-A274AEE3BDE0}"/>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BA32D62D-39D1-4B99-A166-E1A7791DF077}"/>
              </a:ext>
            </a:extLst>
          </p:cNvPr>
          <p:cNvSpPr>
            <a:spLocks noGrp="1" noChangeArrowheads="1"/>
          </p:cNvSpPr>
          <p:nvPr>
            <p:ph type="sldNum" sz="quarter" idx="12"/>
          </p:nvPr>
        </p:nvSpPr>
        <p:spPr>
          <a:ln/>
        </p:spPr>
        <p:txBody>
          <a:bodyPr/>
          <a:lstStyle>
            <a:lvl1pPr>
              <a:defRPr/>
            </a:lvl1pPr>
          </a:lstStyle>
          <a:p>
            <a:pPr>
              <a:defRPr/>
            </a:pPr>
            <a:fld id="{6FC23D9F-78BA-4B5B-9247-889BE007B1C9}" type="slidenum">
              <a:rPr lang="zh-CN" altLang="en-US"/>
              <a:pPr>
                <a:defRPr/>
              </a:pPr>
              <a:t>‹#›</a:t>
            </a:fld>
            <a:endParaRPr lang="en-US" altLang="zh-CN"/>
          </a:p>
        </p:txBody>
      </p:sp>
    </p:spTree>
    <p:extLst>
      <p:ext uri="{BB962C8B-B14F-4D97-AF65-F5344CB8AC3E}">
        <p14:creationId xmlns:p14="http://schemas.microsoft.com/office/powerpoint/2010/main" val="3817393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FC9E5576-9176-4FE6-90FD-9108013D125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76786FE0-6CB1-44E2-AAE7-877FA42438E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6C51E94F-F1E1-4824-A6D7-E866471BD51B}"/>
              </a:ext>
            </a:extLst>
          </p:cNvPr>
          <p:cNvSpPr>
            <a:spLocks noGrp="1" noChangeArrowheads="1"/>
          </p:cNvSpPr>
          <p:nvPr>
            <p:ph type="sldNum" sz="quarter" idx="12"/>
          </p:nvPr>
        </p:nvSpPr>
        <p:spPr>
          <a:ln/>
        </p:spPr>
        <p:txBody>
          <a:bodyPr/>
          <a:lstStyle>
            <a:lvl1pPr>
              <a:defRPr/>
            </a:lvl1pPr>
          </a:lstStyle>
          <a:p>
            <a:pPr>
              <a:defRPr/>
            </a:pPr>
            <a:fld id="{5F9013F8-BED1-47C1-B82D-2B74BE878D65}" type="slidenum">
              <a:rPr lang="zh-CN" altLang="en-US"/>
              <a:pPr>
                <a:defRPr/>
              </a:pPr>
              <a:t>‹#›</a:t>
            </a:fld>
            <a:endParaRPr lang="en-US" altLang="zh-CN"/>
          </a:p>
        </p:txBody>
      </p:sp>
    </p:spTree>
    <p:extLst>
      <p:ext uri="{BB962C8B-B14F-4D97-AF65-F5344CB8AC3E}">
        <p14:creationId xmlns:p14="http://schemas.microsoft.com/office/powerpoint/2010/main" val="534987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0CD7F79D-8C78-4D6C-8A5E-53869CC4896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7">
            <a:extLst>
              <a:ext uri="{FF2B5EF4-FFF2-40B4-BE49-F238E27FC236}">
                <a16:creationId xmlns:a16="http://schemas.microsoft.com/office/drawing/2014/main" id="{361858B1-7E4A-4B1B-AA1A-E190EDFEA04E}"/>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9" name="Rectangle 8">
            <a:extLst>
              <a:ext uri="{FF2B5EF4-FFF2-40B4-BE49-F238E27FC236}">
                <a16:creationId xmlns:a16="http://schemas.microsoft.com/office/drawing/2014/main" id="{45EAD8D7-E3F4-423B-82AC-B3D3514B9230}"/>
              </a:ext>
            </a:extLst>
          </p:cNvPr>
          <p:cNvSpPr>
            <a:spLocks noGrp="1" noChangeArrowheads="1"/>
          </p:cNvSpPr>
          <p:nvPr>
            <p:ph type="sldNum" sz="quarter" idx="12"/>
          </p:nvPr>
        </p:nvSpPr>
        <p:spPr>
          <a:ln/>
        </p:spPr>
        <p:txBody>
          <a:bodyPr/>
          <a:lstStyle>
            <a:lvl1pPr>
              <a:defRPr/>
            </a:lvl1pPr>
          </a:lstStyle>
          <a:p>
            <a:pPr>
              <a:defRPr/>
            </a:pPr>
            <a:fld id="{3B92F21F-1C2E-4174-A870-A60D4C9CFED8}" type="slidenum">
              <a:rPr lang="zh-CN" altLang="en-US"/>
              <a:pPr>
                <a:defRPr/>
              </a:pPr>
              <a:t>‹#›</a:t>
            </a:fld>
            <a:endParaRPr lang="en-US" altLang="zh-CN"/>
          </a:p>
        </p:txBody>
      </p:sp>
    </p:spTree>
    <p:extLst>
      <p:ext uri="{BB962C8B-B14F-4D97-AF65-F5344CB8AC3E}">
        <p14:creationId xmlns:p14="http://schemas.microsoft.com/office/powerpoint/2010/main" val="3304391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5C16114D-0A47-4113-B5EB-9BC19B27AE9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7">
            <a:extLst>
              <a:ext uri="{FF2B5EF4-FFF2-40B4-BE49-F238E27FC236}">
                <a16:creationId xmlns:a16="http://schemas.microsoft.com/office/drawing/2014/main" id="{3449FBC1-402B-4FA7-AA22-C7DA314A95E0}"/>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5" name="Rectangle 8">
            <a:extLst>
              <a:ext uri="{FF2B5EF4-FFF2-40B4-BE49-F238E27FC236}">
                <a16:creationId xmlns:a16="http://schemas.microsoft.com/office/drawing/2014/main" id="{C0F8BE4F-BCB1-43B8-B1BA-68216706EC1F}"/>
              </a:ext>
            </a:extLst>
          </p:cNvPr>
          <p:cNvSpPr>
            <a:spLocks noGrp="1" noChangeArrowheads="1"/>
          </p:cNvSpPr>
          <p:nvPr>
            <p:ph type="sldNum" sz="quarter" idx="12"/>
          </p:nvPr>
        </p:nvSpPr>
        <p:spPr>
          <a:ln/>
        </p:spPr>
        <p:txBody>
          <a:bodyPr/>
          <a:lstStyle>
            <a:lvl1pPr>
              <a:defRPr/>
            </a:lvl1pPr>
          </a:lstStyle>
          <a:p>
            <a:pPr>
              <a:defRPr/>
            </a:pPr>
            <a:fld id="{7DA284B1-FA54-46C5-9016-C002CFD0E8C3}" type="slidenum">
              <a:rPr lang="zh-CN" altLang="en-US"/>
              <a:pPr>
                <a:defRPr/>
              </a:pPr>
              <a:t>‹#›</a:t>
            </a:fld>
            <a:endParaRPr lang="en-US" altLang="zh-CN"/>
          </a:p>
        </p:txBody>
      </p:sp>
    </p:spTree>
    <p:extLst>
      <p:ext uri="{BB962C8B-B14F-4D97-AF65-F5344CB8AC3E}">
        <p14:creationId xmlns:p14="http://schemas.microsoft.com/office/powerpoint/2010/main" val="31389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B875979-3876-42CE-984F-B7844381A44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7">
            <a:extLst>
              <a:ext uri="{FF2B5EF4-FFF2-40B4-BE49-F238E27FC236}">
                <a16:creationId xmlns:a16="http://schemas.microsoft.com/office/drawing/2014/main" id="{FE5C55B0-BE37-4070-829D-C3B6391D22E0}"/>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4" name="Rectangle 8">
            <a:extLst>
              <a:ext uri="{FF2B5EF4-FFF2-40B4-BE49-F238E27FC236}">
                <a16:creationId xmlns:a16="http://schemas.microsoft.com/office/drawing/2014/main" id="{8CD51735-F7B7-48FA-AB6B-2840C90C6CCD}"/>
              </a:ext>
            </a:extLst>
          </p:cNvPr>
          <p:cNvSpPr>
            <a:spLocks noGrp="1" noChangeArrowheads="1"/>
          </p:cNvSpPr>
          <p:nvPr>
            <p:ph type="sldNum" sz="quarter" idx="12"/>
          </p:nvPr>
        </p:nvSpPr>
        <p:spPr>
          <a:ln/>
        </p:spPr>
        <p:txBody>
          <a:bodyPr/>
          <a:lstStyle>
            <a:lvl1pPr>
              <a:defRPr/>
            </a:lvl1pPr>
          </a:lstStyle>
          <a:p>
            <a:pPr>
              <a:defRPr/>
            </a:pPr>
            <a:fld id="{6DA19282-3ABD-48F1-9A73-65ED6F8F9642}" type="slidenum">
              <a:rPr lang="zh-CN" altLang="en-US"/>
              <a:pPr>
                <a:defRPr/>
              </a:pPr>
              <a:t>‹#›</a:t>
            </a:fld>
            <a:endParaRPr lang="en-US" altLang="zh-CN"/>
          </a:p>
        </p:txBody>
      </p:sp>
    </p:spTree>
    <p:extLst>
      <p:ext uri="{BB962C8B-B14F-4D97-AF65-F5344CB8AC3E}">
        <p14:creationId xmlns:p14="http://schemas.microsoft.com/office/powerpoint/2010/main" val="814780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378A780B-A938-40D7-9A85-3D365634222B}"/>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BEFCB732-1EA4-43D6-9BAB-B89CB9A3A65D}"/>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C9015C29-1C25-4C2B-B671-26F1AEEBAB4C}"/>
              </a:ext>
            </a:extLst>
          </p:cNvPr>
          <p:cNvSpPr>
            <a:spLocks noGrp="1" noChangeArrowheads="1"/>
          </p:cNvSpPr>
          <p:nvPr>
            <p:ph type="sldNum" sz="quarter" idx="12"/>
          </p:nvPr>
        </p:nvSpPr>
        <p:spPr>
          <a:ln/>
        </p:spPr>
        <p:txBody>
          <a:bodyPr/>
          <a:lstStyle>
            <a:lvl1pPr>
              <a:defRPr/>
            </a:lvl1pPr>
          </a:lstStyle>
          <a:p>
            <a:pPr>
              <a:defRPr/>
            </a:pPr>
            <a:fld id="{CB9E23CB-721D-4C57-8D81-8E4B8539E687}" type="slidenum">
              <a:rPr lang="zh-CN" altLang="en-US"/>
              <a:pPr>
                <a:defRPr/>
              </a:pPr>
              <a:t>‹#›</a:t>
            </a:fld>
            <a:endParaRPr lang="en-US" altLang="zh-CN"/>
          </a:p>
        </p:txBody>
      </p:sp>
    </p:spTree>
    <p:extLst>
      <p:ext uri="{BB962C8B-B14F-4D97-AF65-F5344CB8AC3E}">
        <p14:creationId xmlns:p14="http://schemas.microsoft.com/office/powerpoint/2010/main" val="3980544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6FFE1675-36CB-408D-8C6F-89E6CDCF218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2FA60500-C874-4F73-AC41-504604E9A38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F20F51D1-FE43-4021-AE4D-9E7905F82AF6}"/>
              </a:ext>
            </a:extLst>
          </p:cNvPr>
          <p:cNvSpPr>
            <a:spLocks noGrp="1" noChangeArrowheads="1"/>
          </p:cNvSpPr>
          <p:nvPr>
            <p:ph type="sldNum" sz="quarter" idx="12"/>
          </p:nvPr>
        </p:nvSpPr>
        <p:spPr>
          <a:ln/>
        </p:spPr>
        <p:txBody>
          <a:bodyPr/>
          <a:lstStyle>
            <a:lvl1pPr>
              <a:defRPr/>
            </a:lvl1pPr>
          </a:lstStyle>
          <a:p>
            <a:pPr>
              <a:defRPr/>
            </a:pPr>
            <a:fld id="{E20EC285-2495-409F-84CF-8BEF03FB7F88}" type="slidenum">
              <a:rPr lang="zh-CN" altLang="en-US"/>
              <a:pPr>
                <a:defRPr/>
              </a:pPr>
              <a:t>‹#›</a:t>
            </a:fld>
            <a:endParaRPr lang="en-US" altLang="zh-CN"/>
          </a:p>
        </p:txBody>
      </p:sp>
    </p:spTree>
    <p:extLst>
      <p:ext uri="{BB962C8B-B14F-4D97-AF65-F5344CB8AC3E}">
        <p14:creationId xmlns:p14="http://schemas.microsoft.com/office/powerpoint/2010/main" val="22632271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9B848221-6E58-435D-8E8F-0586A68A7CD3}"/>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B2E94E50-2A66-4771-A86B-F3FD7550705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222714E5-4353-4918-A25C-B8C60FA7F7BD}"/>
              </a:ext>
            </a:extLst>
          </p:cNvPr>
          <p:cNvSpPr>
            <a:spLocks noGrp="1" noChangeArrowheads="1"/>
          </p:cNvSpPr>
          <p:nvPr>
            <p:ph type="sldNum" sz="quarter" idx="12"/>
          </p:nvPr>
        </p:nvSpPr>
        <p:spPr>
          <a:ln/>
        </p:spPr>
        <p:txBody>
          <a:bodyPr/>
          <a:lstStyle>
            <a:lvl1pPr>
              <a:defRPr/>
            </a:lvl1pPr>
          </a:lstStyle>
          <a:p>
            <a:pPr>
              <a:defRPr/>
            </a:pPr>
            <a:fld id="{681785C7-6BBA-411A-9F74-30ACFC024268}" type="slidenum">
              <a:rPr lang="zh-CN" altLang="en-US"/>
              <a:pPr>
                <a:defRPr/>
              </a:pPr>
              <a:t>‹#›</a:t>
            </a:fld>
            <a:endParaRPr lang="en-US" altLang="zh-CN"/>
          </a:p>
        </p:txBody>
      </p:sp>
    </p:spTree>
    <p:extLst>
      <p:ext uri="{BB962C8B-B14F-4D97-AF65-F5344CB8AC3E}">
        <p14:creationId xmlns:p14="http://schemas.microsoft.com/office/powerpoint/2010/main" val="3996176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CC6FC762-4720-44DE-BE18-384F5A8787E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5B6BF871-A4DB-4F69-B71D-162CC3E7D050}"/>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5A9C70F8-316A-486C-9149-680BF39E7769}"/>
              </a:ext>
            </a:extLst>
          </p:cNvPr>
          <p:cNvSpPr>
            <a:spLocks noGrp="1" noChangeArrowheads="1"/>
          </p:cNvSpPr>
          <p:nvPr>
            <p:ph type="sldNum" sz="quarter" idx="12"/>
          </p:nvPr>
        </p:nvSpPr>
        <p:spPr>
          <a:ln/>
        </p:spPr>
        <p:txBody>
          <a:bodyPr/>
          <a:lstStyle>
            <a:lvl1pPr>
              <a:defRPr/>
            </a:lvl1pPr>
          </a:lstStyle>
          <a:p>
            <a:pPr>
              <a:defRPr/>
            </a:pPr>
            <a:fld id="{37D4E5DA-B5DB-458E-8698-B5E4684E66AA}" type="slidenum">
              <a:rPr lang="zh-CN" altLang="en-US"/>
              <a:pPr>
                <a:defRPr/>
              </a:pPr>
              <a:t>‹#›</a:t>
            </a:fld>
            <a:endParaRPr lang="en-US" altLang="zh-CN"/>
          </a:p>
        </p:txBody>
      </p:sp>
    </p:spTree>
    <p:extLst>
      <p:ext uri="{BB962C8B-B14F-4D97-AF65-F5344CB8AC3E}">
        <p14:creationId xmlns:p14="http://schemas.microsoft.com/office/powerpoint/2010/main" val="396170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1B4B0E33-1192-43CA-B209-F7DE752CC24B}"/>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24218500-6BFA-48B2-B796-A501E7717E2C}"/>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BC0EA666-AE18-4C52-B8D8-43E0EFF09D0E}"/>
              </a:ext>
            </a:extLst>
          </p:cNvPr>
          <p:cNvSpPr>
            <a:spLocks noGrp="1" noChangeArrowheads="1"/>
          </p:cNvSpPr>
          <p:nvPr>
            <p:ph type="sldNum" sz="quarter" idx="12"/>
          </p:nvPr>
        </p:nvSpPr>
        <p:spPr>
          <a:ln/>
        </p:spPr>
        <p:txBody>
          <a:bodyPr/>
          <a:lstStyle>
            <a:lvl1pPr>
              <a:defRPr/>
            </a:lvl1pPr>
          </a:lstStyle>
          <a:p>
            <a:pPr>
              <a:defRPr/>
            </a:pPr>
            <a:fld id="{8DB618E4-7432-477F-BDB9-FC7068F89A46}" type="slidenum">
              <a:rPr lang="zh-CN" altLang="en-US"/>
              <a:pPr>
                <a:defRPr/>
              </a:pPr>
              <a:t>‹#›</a:t>
            </a:fld>
            <a:endParaRPr lang="zh-CN" altLang="en-US"/>
          </a:p>
        </p:txBody>
      </p:sp>
    </p:spTree>
    <p:extLst>
      <p:ext uri="{BB962C8B-B14F-4D97-AF65-F5344CB8AC3E}">
        <p14:creationId xmlns:p14="http://schemas.microsoft.com/office/powerpoint/2010/main" val="2161831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D54E70FB-FEBE-4E89-AC94-1D5393D0D6D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C2E6AE3B-E8B4-41C7-8594-7452BD6FF933}"/>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B980DAD5-1785-419B-BCCE-3BEAA1F32541}"/>
              </a:ext>
            </a:extLst>
          </p:cNvPr>
          <p:cNvSpPr>
            <a:spLocks noGrp="1" noChangeArrowheads="1"/>
          </p:cNvSpPr>
          <p:nvPr>
            <p:ph type="sldNum" sz="quarter" idx="12"/>
          </p:nvPr>
        </p:nvSpPr>
        <p:spPr>
          <a:ln/>
        </p:spPr>
        <p:txBody>
          <a:bodyPr/>
          <a:lstStyle>
            <a:lvl1pPr>
              <a:defRPr/>
            </a:lvl1pPr>
          </a:lstStyle>
          <a:p>
            <a:pPr>
              <a:defRPr/>
            </a:pPr>
            <a:fld id="{D51C9E8B-BC5A-45F3-BC90-9DFEE4CACEBB}" type="slidenum">
              <a:rPr lang="zh-CN" altLang="en-US"/>
              <a:pPr>
                <a:defRPr/>
              </a:pPr>
              <a:t>‹#›</a:t>
            </a:fld>
            <a:endParaRPr lang="en-US" altLang="zh-CN"/>
          </a:p>
        </p:txBody>
      </p:sp>
    </p:spTree>
    <p:extLst>
      <p:ext uri="{BB962C8B-B14F-4D97-AF65-F5344CB8AC3E}">
        <p14:creationId xmlns:p14="http://schemas.microsoft.com/office/powerpoint/2010/main" val="2181891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720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5B6D9221-8D6B-4748-933F-EE0B9D22473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7" name="Rectangle 7">
            <a:extLst>
              <a:ext uri="{FF2B5EF4-FFF2-40B4-BE49-F238E27FC236}">
                <a16:creationId xmlns:a16="http://schemas.microsoft.com/office/drawing/2014/main" id="{FCB2C6E1-CD7B-43B5-A6AA-001F5F82CB39}"/>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8" name="Rectangle 8">
            <a:extLst>
              <a:ext uri="{FF2B5EF4-FFF2-40B4-BE49-F238E27FC236}">
                <a16:creationId xmlns:a16="http://schemas.microsoft.com/office/drawing/2014/main" id="{A9776EF2-619F-4A4C-80AA-DB930635BC09}"/>
              </a:ext>
            </a:extLst>
          </p:cNvPr>
          <p:cNvSpPr>
            <a:spLocks noGrp="1" noChangeArrowheads="1"/>
          </p:cNvSpPr>
          <p:nvPr>
            <p:ph type="sldNum" sz="quarter" idx="12"/>
          </p:nvPr>
        </p:nvSpPr>
        <p:spPr>
          <a:ln/>
        </p:spPr>
        <p:txBody>
          <a:bodyPr/>
          <a:lstStyle>
            <a:lvl1pPr>
              <a:defRPr/>
            </a:lvl1pPr>
          </a:lstStyle>
          <a:p>
            <a:pPr>
              <a:defRPr/>
            </a:pPr>
            <a:fld id="{13EB8F1B-E384-4D17-95C8-73A73E22603B}" type="slidenum">
              <a:rPr lang="zh-CN" altLang="en-US"/>
              <a:pPr>
                <a:defRPr/>
              </a:pPr>
              <a:t>‹#›</a:t>
            </a:fld>
            <a:endParaRPr lang="en-US" altLang="zh-CN"/>
          </a:p>
        </p:txBody>
      </p:sp>
    </p:spTree>
    <p:extLst>
      <p:ext uri="{BB962C8B-B14F-4D97-AF65-F5344CB8AC3E}">
        <p14:creationId xmlns:p14="http://schemas.microsoft.com/office/powerpoint/2010/main" val="2970888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j0296302">
            <a:extLst>
              <a:ext uri="{FF2B5EF4-FFF2-40B4-BE49-F238E27FC236}">
                <a16:creationId xmlns:a16="http://schemas.microsoft.com/office/drawing/2014/main" id="{0BB3D940-1814-46F7-BEAE-37D1BECB5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13388"/>
            <a:ext cx="18383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2636D50C-B7C7-4785-AD4E-F9D31D3034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3191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r>
              <a:rPr lang="zh-CN" altLang="en-US"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r>
              <a:rPr lang="zh-CN" altLang="en-US" noProof="1"/>
              <a:t>单击此处编辑母版副标题样式</a:t>
            </a:r>
          </a:p>
        </p:txBody>
      </p:sp>
    </p:spTree>
    <p:extLst>
      <p:ext uri="{BB962C8B-B14F-4D97-AF65-F5344CB8AC3E}">
        <p14:creationId xmlns:p14="http://schemas.microsoft.com/office/powerpoint/2010/main" val="22412169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81F258E7-9364-45D6-86FC-0166E2A0ADA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3C72A488-87EF-4B02-B7CF-FB2AE4D22330}"/>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5C93D0E0-297E-4007-88A6-CB80A7909553}"/>
              </a:ext>
            </a:extLst>
          </p:cNvPr>
          <p:cNvSpPr>
            <a:spLocks noGrp="1" noChangeArrowheads="1"/>
          </p:cNvSpPr>
          <p:nvPr>
            <p:ph type="sldNum" sz="quarter" idx="12"/>
          </p:nvPr>
        </p:nvSpPr>
        <p:spPr>
          <a:ln/>
        </p:spPr>
        <p:txBody>
          <a:bodyPr/>
          <a:lstStyle>
            <a:lvl1pPr>
              <a:defRPr/>
            </a:lvl1pPr>
          </a:lstStyle>
          <a:p>
            <a:pPr>
              <a:defRPr/>
            </a:pPr>
            <a:fld id="{F78B738F-8820-4EA8-A749-4A7E315F3BD1}" type="slidenum">
              <a:rPr lang="zh-CN" altLang="en-US"/>
              <a:pPr>
                <a:defRPr/>
              </a:pPr>
              <a:t>‹#›</a:t>
            </a:fld>
            <a:endParaRPr lang="en-US" altLang="zh-CN"/>
          </a:p>
        </p:txBody>
      </p:sp>
    </p:spTree>
    <p:extLst>
      <p:ext uri="{BB962C8B-B14F-4D97-AF65-F5344CB8AC3E}">
        <p14:creationId xmlns:p14="http://schemas.microsoft.com/office/powerpoint/2010/main" val="1082413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4B12B52B-F3F0-42C6-83F0-C0C205BAC8F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FE613FC1-B0FE-4BDA-B0D9-F922EFE7C5CB}"/>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EAE37478-9136-43DA-9636-14233324B5A0}"/>
              </a:ext>
            </a:extLst>
          </p:cNvPr>
          <p:cNvSpPr>
            <a:spLocks noGrp="1" noChangeArrowheads="1"/>
          </p:cNvSpPr>
          <p:nvPr>
            <p:ph type="sldNum" sz="quarter" idx="12"/>
          </p:nvPr>
        </p:nvSpPr>
        <p:spPr>
          <a:ln/>
        </p:spPr>
        <p:txBody>
          <a:bodyPr/>
          <a:lstStyle>
            <a:lvl1pPr>
              <a:defRPr/>
            </a:lvl1pPr>
          </a:lstStyle>
          <a:p>
            <a:pPr>
              <a:defRPr/>
            </a:pPr>
            <a:fld id="{1EA21548-900B-4196-8E78-92788F87E252}" type="slidenum">
              <a:rPr lang="zh-CN" altLang="en-US"/>
              <a:pPr>
                <a:defRPr/>
              </a:pPr>
              <a:t>‹#›</a:t>
            </a:fld>
            <a:endParaRPr lang="en-US" altLang="zh-CN"/>
          </a:p>
        </p:txBody>
      </p:sp>
    </p:spTree>
    <p:extLst>
      <p:ext uri="{BB962C8B-B14F-4D97-AF65-F5344CB8AC3E}">
        <p14:creationId xmlns:p14="http://schemas.microsoft.com/office/powerpoint/2010/main" val="169376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06E12E02-DC28-4B36-925F-110A3F8B702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2DA7E3AF-3E2E-41A0-AFF9-8151DF227F67}"/>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35344CC8-53EC-40B8-8032-34D10BFA9E45}"/>
              </a:ext>
            </a:extLst>
          </p:cNvPr>
          <p:cNvSpPr>
            <a:spLocks noGrp="1" noChangeArrowheads="1"/>
          </p:cNvSpPr>
          <p:nvPr>
            <p:ph type="sldNum" sz="quarter" idx="12"/>
          </p:nvPr>
        </p:nvSpPr>
        <p:spPr>
          <a:ln/>
        </p:spPr>
        <p:txBody>
          <a:bodyPr/>
          <a:lstStyle>
            <a:lvl1pPr>
              <a:defRPr/>
            </a:lvl1pPr>
          </a:lstStyle>
          <a:p>
            <a:pPr>
              <a:defRPr/>
            </a:pPr>
            <a:fld id="{21605808-56EC-43E3-849C-100533B638AD}" type="slidenum">
              <a:rPr lang="zh-CN" altLang="en-US"/>
              <a:pPr>
                <a:defRPr/>
              </a:pPr>
              <a:t>‹#›</a:t>
            </a:fld>
            <a:endParaRPr lang="en-US" altLang="zh-CN"/>
          </a:p>
        </p:txBody>
      </p:sp>
    </p:spTree>
    <p:extLst>
      <p:ext uri="{BB962C8B-B14F-4D97-AF65-F5344CB8AC3E}">
        <p14:creationId xmlns:p14="http://schemas.microsoft.com/office/powerpoint/2010/main" val="4202130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5CDF0F32-8C4D-4E59-91A3-BFC95950FAF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7">
            <a:extLst>
              <a:ext uri="{FF2B5EF4-FFF2-40B4-BE49-F238E27FC236}">
                <a16:creationId xmlns:a16="http://schemas.microsoft.com/office/drawing/2014/main" id="{53B682CE-A5B2-4BEF-A57C-F646301E6F09}"/>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9" name="Rectangle 8">
            <a:extLst>
              <a:ext uri="{FF2B5EF4-FFF2-40B4-BE49-F238E27FC236}">
                <a16:creationId xmlns:a16="http://schemas.microsoft.com/office/drawing/2014/main" id="{02CCFA8B-AC09-49F7-80CF-F520F1B75C45}"/>
              </a:ext>
            </a:extLst>
          </p:cNvPr>
          <p:cNvSpPr>
            <a:spLocks noGrp="1" noChangeArrowheads="1"/>
          </p:cNvSpPr>
          <p:nvPr>
            <p:ph type="sldNum" sz="quarter" idx="12"/>
          </p:nvPr>
        </p:nvSpPr>
        <p:spPr>
          <a:ln/>
        </p:spPr>
        <p:txBody>
          <a:bodyPr/>
          <a:lstStyle>
            <a:lvl1pPr>
              <a:defRPr/>
            </a:lvl1pPr>
          </a:lstStyle>
          <a:p>
            <a:pPr>
              <a:defRPr/>
            </a:pPr>
            <a:fld id="{00E1F922-24BB-4D90-A643-5927AB2E9E8F}" type="slidenum">
              <a:rPr lang="zh-CN" altLang="en-US"/>
              <a:pPr>
                <a:defRPr/>
              </a:pPr>
              <a:t>‹#›</a:t>
            </a:fld>
            <a:endParaRPr lang="en-US" altLang="zh-CN"/>
          </a:p>
        </p:txBody>
      </p:sp>
    </p:spTree>
    <p:extLst>
      <p:ext uri="{BB962C8B-B14F-4D97-AF65-F5344CB8AC3E}">
        <p14:creationId xmlns:p14="http://schemas.microsoft.com/office/powerpoint/2010/main" val="3235115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05BDFBAC-5188-44D0-B247-B0EFD7EC3101}"/>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7">
            <a:extLst>
              <a:ext uri="{FF2B5EF4-FFF2-40B4-BE49-F238E27FC236}">
                <a16:creationId xmlns:a16="http://schemas.microsoft.com/office/drawing/2014/main" id="{DD288138-3CF3-445E-B8F8-ECB52C6492C4}"/>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5" name="Rectangle 8">
            <a:extLst>
              <a:ext uri="{FF2B5EF4-FFF2-40B4-BE49-F238E27FC236}">
                <a16:creationId xmlns:a16="http://schemas.microsoft.com/office/drawing/2014/main" id="{8CF94263-78AE-4A8C-B10B-7406B1DC11D5}"/>
              </a:ext>
            </a:extLst>
          </p:cNvPr>
          <p:cNvSpPr>
            <a:spLocks noGrp="1" noChangeArrowheads="1"/>
          </p:cNvSpPr>
          <p:nvPr>
            <p:ph type="sldNum" sz="quarter" idx="12"/>
          </p:nvPr>
        </p:nvSpPr>
        <p:spPr>
          <a:ln/>
        </p:spPr>
        <p:txBody>
          <a:bodyPr/>
          <a:lstStyle>
            <a:lvl1pPr>
              <a:defRPr/>
            </a:lvl1pPr>
          </a:lstStyle>
          <a:p>
            <a:pPr>
              <a:defRPr/>
            </a:pPr>
            <a:fld id="{F11A39C6-BDDD-491F-AAC9-79E08313613E}" type="slidenum">
              <a:rPr lang="zh-CN" altLang="en-US"/>
              <a:pPr>
                <a:defRPr/>
              </a:pPr>
              <a:t>‹#›</a:t>
            </a:fld>
            <a:endParaRPr lang="en-US" altLang="zh-CN"/>
          </a:p>
        </p:txBody>
      </p:sp>
    </p:spTree>
    <p:extLst>
      <p:ext uri="{BB962C8B-B14F-4D97-AF65-F5344CB8AC3E}">
        <p14:creationId xmlns:p14="http://schemas.microsoft.com/office/powerpoint/2010/main" val="2695727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21448DB-9BCF-4CFA-B032-946571B57C1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7">
            <a:extLst>
              <a:ext uri="{FF2B5EF4-FFF2-40B4-BE49-F238E27FC236}">
                <a16:creationId xmlns:a16="http://schemas.microsoft.com/office/drawing/2014/main" id="{F5D2447A-08B1-4A68-AF75-805611B75CE4}"/>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4" name="Rectangle 8">
            <a:extLst>
              <a:ext uri="{FF2B5EF4-FFF2-40B4-BE49-F238E27FC236}">
                <a16:creationId xmlns:a16="http://schemas.microsoft.com/office/drawing/2014/main" id="{592115F9-175C-4CAB-9744-E882A8FE65FC}"/>
              </a:ext>
            </a:extLst>
          </p:cNvPr>
          <p:cNvSpPr>
            <a:spLocks noGrp="1" noChangeArrowheads="1"/>
          </p:cNvSpPr>
          <p:nvPr>
            <p:ph type="sldNum" sz="quarter" idx="12"/>
          </p:nvPr>
        </p:nvSpPr>
        <p:spPr>
          <a:ln/>
        </p:spPr>
        <p:txBody>
          <a:bodyPr/>
          <a:lstStyle>
            <a:lvl1pPr>
              <a:defRPr/>
            </a:lvl1pPr>
          </a:lstStyle>
          <a:p>
            <a:pPr>
              <a:defRPr/>
            </a:pPr>
            <a:fld id="{10221AD3-6CA5-49C6-9FE0-AEE373FA9AB7}" type="slidenum">
              <a:rPr lang="zh-CN" altLang="en-US"/>
              <a:pPr>
                <a:defRPr/>
              </a:pPr>
              <a:t>‹#›</a:t>
            </a:fld>
            <a:endParaRPr lang="en-US" altLang="zh-CN"/>
          </a:p>
        </p:txBody>
      </p:sp>
    </p:spTree>
    <p:extLst>
      <p:ext uri="{BB962C8B-B14F-4D97-AF65-F5344CB8AC3E}">
        <p14:creationId xmlns:p14="http://schemas.microsoft.com/office/powerpoint/2010/main" val="41899659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6AC1E1F0-0911-4591-AD6B-76CF9F64DB0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00867198-D899-4EB5-A5CB-10C9E9C6F353}"/>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A00E1C76-7F59-4B96-B461-6B9D657336A7}"/>
              </a:ext>
            </a:extLst>
          </p:cNvPr>
          <p:cNvSpPr>
            <a:spLocks noGrp="1" noChangeArrowheads="1"/>
          </p:cNvSpPr>
          <p:nvPr>
            <p:ph type="sldNum" sz="quarter" idx="12"/>
          </p:nvPr>
        </p:nvSpPr>
        <p:spPr>
          <a:ln/>
        </p:spPr>
        <p:txBody>
          <a:bodyPr/>
          <a:lstStyle>
            <a:lvl1pPr>
              <a:defRPr/>
            </a:lvl1pPr>
          </a:lstStyle>
          <a:p>
            <a:pPr>
              <a:defRPr/>
            </a:pPr>
            <a:fld id="{D7AF22C2-E37E-4616-9974-FBFEDD4A8BEE}" type="slidenum">
              <a:rPr lang="zh-CN" altLang="en-US"/>
              <a:pPr>
                <a:defRPr/>
              </a:pPr>
              <a:t>‹#›</a:t>
            </a:fld>
            <a:endParaRPr lang="en-US" altLang="zh-CN"/>
          </a:p>
        </p:txBody>
      </p:sp>
    </p:spTree>
    <p:extLst>
      <p:ext uri="{BB962C8B-B14F-4D97-AF65-F5344CB8AC3E}">
        <p14:creationId xmlns:p14="http://schemas.microsoft.com/office/powerpoint/2010/main" val="5375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668F7371-119B-43FF-BF5D-457E793AB3C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7">
            <a:extLst>
              <a:ext uri="{FF2B5EF4-FFF2-40B4-BE49-F238E27FC236}">
                <a16:creationId xmlns:a16="http://schemas.microsoft.com/office/drawing/2014/main" id="{72F0EB55-4C68-4870-88F3-20242C2D4D8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9" name="Rectangle 8">
            <a:extLst>
              <a:ext uri="{FF2B5EF4-FFF2-40B4-BE49-F238E27FC236}">
                <a16:creationId xmlns:a16="http://schemas.microsoft.com/office/drawing/2014/main" id="{8E7F000C-1878-4378-BDFC-A33DFFCFA7EC}"/>
              </a:ext>
            </a:extLst>
          </p:cNvPr>
          <p:cNvSpPr>
            <a:spLocks noGrp="1" noChangeArrowheads="1"/>
          </p:cNvSpPr>
          <p:nvPr>
            <p:ph type="sldNum" sz="quarter" idx="12"/>
          </p:nvPr>
        </p:nvSpPr>
        <p:spPr>
          <a:ln/>
        </p:spPr>
        <p:txBody>
          <a:bodyPr/>
          <a:lstStyle>
            <a:lvl1pPr>
              <a:defRPr/>
            </a:lvl1pPr>
          </a:lstStyle>
          <a:p>
            <a:pPr>
              <a:defRPr/>
            </a:pPr>
            <a:fld id="{F74A4A27-B2FA-4E19-904E-92C39549AA1F}" type="slidenum">
              <a:rPr lang="zh-CN" altLang="en-US"/>
              <a:pPr>
                <a:defRPr/>
              </a:pPr>
              <a:t>‹#›</a:t>
            </a:fld>
            <a:endParaRPr lang="zh-CN" altLang="en-US"/>
          </a:p>
        </p:txBody>
      </p:sp>
    </p:spTree>
    <p:extLst>
      <p:ext uri="{BB962C8B-B14F-4D97-AF65-F5344CB8AC3E}">
        <p14:creationId xmlns:p14="http://schemas.microsoft.com/office/powerpoint/2010/main" val="716617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924066F3-1AC8-4F05-9B67-AF67DFA8793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B0025D52-57D4-4EC6-ABE9-EA4F022E2965}"/>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DCCE338B-2FBE-4ECD-AA02-8F1995AEA6C1}"/>
              </a:ext>
            </a:extLst>
          </p:cNvPr>
          <p:cNvSpPr>
            <a:spLocks noGrp="1" noChangeArrowheads="1"/>
          </p:cNvSpPr>
          <p:nvPr>
            <p:ph type="sldNum" sz="quarter" idx="12"/>
          </p:nvPr>
        </p:nvSpPr>
        <p:spPr>
          <a:ln/>
        </p:spPr>
        <p:txBody>
          <a:bodyPr/>
          <a:lstStyle>
            <a:lvl1pPr>
              <a:defRPr/>
            </a:lvl1pPr>
          </a:lstStyle>
          <a:p>
            <a:pPr>
              <a:defRPr/>
            </a:pPr>
            <a:fld id="{02F5D684-253E-45DD-A676-B8A6B16FC294}" type="slidenum">
              <a:rPr lang="zh-CN" altLang="en-US"/>
              <a:pPr>
                <a:defRPr/>
              </a:pPr>
              <a:t>‹#›</a:t>
            </a:fld>
            <a:endParaRPr lang="en-US" altLang="zh-CN"/>
          </a:p>
        </p:txBody>
      </p:sp>
    </p:spTree>
    <p:extLst>
      <p:ext uri="{BB962C8B-B14F-4D97-AF65-F5344CB8AC3E}">
        <p14:creationId xmlns:p14="http://schemas.microsoft.com/office/powerpoint/2010/main" val="11393840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01732D68-6C9A-4739-9E63-CFF589E921E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1B867712-F82B-4EBD-8431-61B338AC618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5E1CFDBD-4DA5-4B8B-A8DD-A2F873F191D3}"/>
              </a:ext>
            </a:extLst>
          </p:cNvPr>
          <p:cNvSpPr>
            <a:spLocks noGrp="1" noChangeArrowheads="1"/>
          </p:cNvSpPr>
          <p:nvPr>
            <p:ph type="sldNum" sz="quarter" idx="12"/>
          </p:nvPr>
        </p:nvSpPr>
        <p:spPr>
          <a:ln/>
        </p:spPr>
        <p:txBody>
          <a:bodyPr/>
          <a:lstStyle>
            <a:lvl1pPr>
              <a:defRPr/>
            </a:lvl1pPr>
          </a:lstStyle>
          <a:p>
            <a:pPr>
              <a:defRPr/>
            </a:pPr>
            <a:fld id="{347C4E56-80DD-41D5-89E7-A4B10ACD7B0C}" type="slidenum">
              <a:rPr lang="zh-CN" altLang="en-US"/>
              <a:pPr>
                <a:defRPr/>
              </a:pPr>
              <a:t>‹#›</a:t>
            </a:fld>
            <a:endParaRPr lang="en-US" altLang="zh-CN"/>
          </a:p>
        </p:txBody>
      </p:sp>
    </p:spTree>
    <p:extLst>
      <p:ext uri="{BB962C8B-B14F-4D97-AF65-F5344CB8AC3E}">
        <p14:creationId xmlns:p14="http://schemas.microsoft.com/office/powerpoint/2010/main" val="26280441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5CF9C7DA-EFAA-48F9-BF19-2969D24DA08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7">
            <a:extLst>
              <a:ext uri="{FF2B5EF4-FFF2-40B4-BE49-F238E27FC236}">
                <a16:creationId xmlns:a16="http://schemas.microsoft.com/office/drawing/2014/main" id="{12566630-A968-44FB-A726-4AE570C5424D}"/>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6" name="Rectangle 8">
            <a:extLst>
              <a:ext uri="{FF2B5EF4-FFF2-40B4-BE49-F238E27FC236}">
                <a16:creationId xmlns:a16="http://schemas.microsoft.com/office/drawing/2014/main" id="{8B680FE8-3688-452C-A700-0AE2EE1E1595}"/>
              </a:ext>
            </a:extLst>
          </p:cNvPr>
          <p:cNvSpPr>
            <a:spLocks noGrp="1" noChangeArrowheads="1"/>
          </p:cNvSpPr>
          <p:nvPr>
            <p:ph type="sldNum" sz="quarter" idx="12"/>
          </p:nvPr>
        </p:nvSpPr>
        <p:spPr>
          <a:ln/>
        </p:spPr>
        <p:txBody>
          <a:bodyPr/>
          <a:lstStyle>
            <a:lvl1pPr>
              <a:defRPr/>
            </a:lvl1pPr>
          </a:lstStyle>
          <a:p>
            <a:pPr>
              <a:defRPr/>
            </a:pPr>
            <a:fld id="{CA827000-64CC-4839-BF19-84F0A91A59EA}" type="slidenum">
              <a:rPr lang="zh-CN" altLang="en-US"/>
              <a:pPr>
                <a:defRPr/>
              </a:pPr>
              <a:t>‹#›</a:t>
            </a:fld>
            <a:endParaRPr lang="en-US" altLang="zh-CN"/>
          </a:p>
        </p:txBody>
      </p:sp>
    </p:spTree>
    <p:extLst>
      <p:ext uri="{BB962C8B-B14F-4D97-AF65-F5344CB8AC3E}">
        <p14:creationId xmlns:p14="http://schemas.microsoft.com/office/powerpoint/2010/main" val="3417370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E1249972-54AC-4A60-A7F5-62CB625148F1}"/>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DC957F63-38DA-4382-BB43-27B6FE44EF6B}"/>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4338824D-7511-437F-92F0-6A5E2C953D17}"/>
              </a:ext>
            </a:extLst>
          </p:cNvPr>
          <p:cNvSpPr>
            <a:spLocks noGrp="1" noChangeArrowheads="1"/>
          </p:cNvSpPr>
          <p:nvPr>
            <p:ph type="sldNum" sz="quarter" idx="12"/>
          </p:nvPr>
        </p:nvSpPr>
        <p:spPr>
          <a:ln/>
        </p:spPr>
        <p:txBody>
          <a:bodyPr/>
          <a:lstStyle>
            <a:lvl1pPr>
              <a:defRPr/>
            </a:lvl1pPr>
          </a:lstStyle>
          <a:p>
            <a:pPr>
              <a:defRPr/>
            </a:pPr>
            <a:fld id="{40BD6FD1-385C-4104-A52F-B0E4C8D090CB}" type="slidenum">
              <a:rPr lang="zh-CN" altLang="en-US"/>
              <a:pPr>
                <a:defRPr/>
              </a:pPr>
              <a:t>‹#›</a:t>
            </a:fld>
            <a:endParaRPr lang="en-US" altLang="zh-CN"/>
          </a:p>
        </p:txBody>
      </p:sp>
    </p:spTree>
    <p:extLst>
      <p:ext uri="{BB962C8B-B14F-4D97-AF65-F5344CB8AC3E}">
        <p14:creationId xmlns:p14="http://schemas.microsoft.com/office/powerpoint/2010/main" val="4146699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r>
              <a:rPr lang="zh-CN" altLang="en-US"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720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6D1A23FD-992A-4792-B2CC-F5368A3B6620}"/>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7" name="Rectangle 7">
            <a:extLst>
              <a:ext uri="{FF2B5EF4-FFF2-40B4-BE49-F238E27FC236}">
                <a16:creationId xmlns:a16="http://schemas.microsoft.com/office/drawing/2014/main" id="{1980C52B-61B9-4641-AB2F-A33CC2877DF5}"/>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8" name="Rectangle 8">
            <a:extLst>
              <a:ext uri="{FF2B5EF4-FFF2-40B4-BE49-F238E27FC236}">
                <a16:creationId xmlns:a16="http://schemas.microsoft.com/office/drawing/2014/main" id="{1D895CFF-B816-4EDD-B21B-D503C6640EFD}"/>
              </a:ext>
            </a:extLst>
          </p:cNvPr>
          <p:cNvSpPr>
            <a:spLocks noGrp="1" noChangeArrowheads="1"/>
          </p:cNvSpPr>
          <p:nvPr>
            <p:ph type="sldNum" sz="quarter" idx="12"/>
          </p:nvPr>
        </p:nvSpPr>
        <p:spPr>
          <a:ln/>
        </p:spPr>
        <p:txBody>
          <a:bodyPr/>
          <a:lstStyle>
            <a:lvl1pPr>
              <a:defRPr/>
            </a:lvl1pPr>
          </a:lstStyle>
          <a:p>
            <a:pPr>
              <a:defRPr/>
            </a:pPr>
            <a:fld id="{902C82E5-D4B0-4E2B-8220-DCD7330A7A8E}" type="slidenum">
              <a:rPr lang="zh-CN" altLang="en-US"/>
              <a:pPr>
                <a:defRPr/>
              </a:pPr>
              <a:t>‹#›</a:t>
            </a:fld>
            <a:endParaRPr lang="en-US" altLang="zh-CN"/>
          </a:p>
        </p:txBody>
      </p:sp>
    </p:spTree>
    <p:extLst>
      <p:ext uri="{BB962C8B-B14F-4D97-AF65-F5344CB8AC3E}">
        <p14:creationId xmlns:p14="http://schemas.microsoft.com/office/powerpoint/2010/main" val="249259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3EF7E0E1-FE36-463C-B92C-A78F0A98A64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7">
            <a:extLst>
              <a:ext uri="{FF2B5EF4-FFF2-40B4-BE49-F238E27FC236}">
                <a16:creationId xmlns:a16="http://schemas.microsoft.com/office/drawing/2014/main" id="{E633DB97-5D6E-41CF-BD81-1733DF9A876D}"/>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5" name="Rectangle 8">
            <a:extLst>
              <a:ext uri="{FF2B5EF4-FFF2-40B4-BE49-F238E27FC236}">
                <a16:creationId xmlns:a16="http://schemas.microsoft.com/office/drawing/2014/main" id="{022E3D64-7D88-4450-B5C2-EF769C7A9BAB}"/>
              </a:ext>
            </a:extLst>
          </p:cNvPr>
          <p:cNvSpPr>
            <a:spLocks noGrp="1" noChangeArrowheads="1"/>
          </p:cNvSpPr>
          <p:nvPr>
            <p:ph type="sldNum" sz="quarter" idx="12"/>
          </p:nvPr>
        </p:nvSpPr>
        <p:spPr>
          <a:ln/>
        </p:spPr>
        <p:txBody>
          <a:bodyPr/>
          <a:lstStyle>
            <a:lvl1pPr>
              <a:defRPr/>
            </a:lvl1pPr>
          </a:lstStyle>
          <a:p>
            <a:pPr>
              <a:defRPr/>
            </a:pPr>
            <a:fld id="{ABAB8D4D-6036-40FC-BD2A-4739F97FB10A}" type="slidenum">
              <a:rPr lang="zh-CN" altLang="en-US"/>
              <a:pPr>
                <a:defRPr/>
              </a:pPr>
              <a:t>‹#›</a:t>
            </a:fld>
            <a:endParaRPr lang="zh-CN" altLang="en-US"/>
          </a:p>
        </p:txBody>
      </p:sp>
    </p:spTree>
    <p:extLst>
      <p:ext uri="{BB962C8B-B14F-4D97-AF65-F5344CB8AC3E}">
        <p14:creationId xmlns:p14="http://schemas.microsoft.com/office/powerpoint/2010/main" val="36732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1AB5100-BE6D-491A-977F-9830C4EC03A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7">
            <a:extLst>
              <a:ext uri="{FF2B5EF4-FFF2-40B4-BE49-F238E27FC236}">
                <a16:creationId xmlns:a16="http://schemas.microsoft.com/office/drawing/2014/main" id="{5FB45B83-84F9-4F1A-82BC-68CDFF79A1E1}"/>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4" name="Rectangle 8">
            <a:extLst>
              <a:ext uri="{FF2B5EF4-FFF2-40B4-BE49-F238E27FC236}">
                <a16:creationId xmlns:a16="http://schemas.microsoft.com/office/drawing/2014/main" id="{BCCB6E8E-9B55-4013-8233-ABC1F024B931}"/>
              </a:ext>
            </a:extLst>
          </p:cNvPr>
          <p:cNvSpPr>
            <a:spLocks noGrp="1" noChangeArrowheads="1"/>
          </p:cNvSpPr>
          <p:nvPr>
            <p:ph type="sldNum" sz="quarter" idx="12"/>
          </p:nvPr>
        </p:nvSpPr>
        <p:spPr>
          <a:ln/>
        </p:spPr>
        <p:txBody>
          <a:bodyPr/>
          <a:lstStyle>
            <a:lvl1pPr>
              <a:defRPr/>
            </a:lvl1pPr>
          </a:lstStyle>
          <a:p>
            <a:pPr>
              <a:defRPr/>
            </a:pPr>
            <a:fld id="{0359A1D1-9513-4621-81DF-7E3C5BA2BE0A}" type="slidenum">
              <a:rPr lang="zh-CN" altLang="en-US"/>
              <a:pPr>
                <a:defRPr/>
              </a:pPr>
              <a:t>‹#›</a:t>
            </a:fld>
            <a:endParaRPr lang="zh-CN" altLang="en-US"/>
          </a:p>
        </p:txBody>
      </p:sp>
    </p:spTree>
    <p:extLst>
      <p:ext uri="{BB962C8B-B14F-4D97-AF65-F5344CB8AC3E}">
        <p14:creationId xmlns:p14="http://schemas.microsoft.com/office/powerpoint/2010/main" val="134538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31F76030-77C7-4B15-9559-5B18D884A06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074E1BBC-4084-42AF-8095-F7B39436121F}"/>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BDA500BE-89D2-4095-9489-EA2F2B3354C9}"/>
              </a:ext>
            </a:extLst>
          </p:cNvPr>
          <p:cNvSpPr>
            <a:spLocks noGrp="1" noChangeArrowheads="1"/>
          </p:cNvSpPr>
          <p:nvPr>
            <p:ph type="sldNum" sz="quarter" idx="12"/>
          </p:nvPr>
        </p:nvSpPr>
        <p:spPr>
          <a:ln/>
        </p:spPr>
        <p:txBody>
          <a:bodyPr/>
          <a:lstStyle>
            <a:lvl1pPr>
              <a:defRPr/>
            </a:lvl1pPr>
          </a:lstStyle>
          <a:p>
            <a:pPr>
              <a:defRPr/>
            </a:pPr>
            <a:fld id="{31C4D322-818B-4EAD-B06E-A4901113B90C}" type="slidenum">
              <a:rPr lang="zh-CN" altLang="en-US"/>
              <a:pPr>
                <a:defRPr/>
              </a:pPr>
              <a:t>‹#›</a:t>
            </a:fld>
            <a:endParaRPr lang="zh-CN" altLang="en-US"/>
          </a:p>
        </p:txBody>
      </p:sp>
    </p:spTree>
    <p:extLst>
      <p:ext uri="{BB962C8B-B14F-4D97-AF65-F5344CB8AC3E}">
        <p14:creationId xmlns:p14="http://schemas.microsoft.com/office/powerpoint/2010/main" val="20991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2214BBE2-1637-4D6D-BFE5-A59DDA3DA1A0}"/>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7">
            <a:extLst>
              <a:ext uri="{FF2B5EF4-FFF2-40B4-BE49-F238E27FC236}">
                <a16:creationId xmlns:a16="http://schemas.microsoft.com/office/drawing/2014/main" id="{4328E40C-695D-4293-9260-63794D304B96}"/>
              </a:ext>
            </a:extLst>
          </p:cNvPr>
          <p:cNvSpPr>
            <a:spLocks noGrp="1" noChangeArrowheads="1"/>
          </p:cNvSpPr>
          <p:nvPr>
            <p:ph type="ftr" sz="quarter" idx="11"/>
          </p:nvPr>
        </p:nvSpPr>
        <p:spPr>
          <a:ln/>
        </p:spPr>
        <p:txBody>
          <a:bodyPr/>
          <a:lstStyle>
            <a:lvl1pPr>
              <a:defRPr/>
            </a:lvl1pPr>
          </a:lstStyle>
          <a:p>
            <a:pPr>
              <a:defRPr/>
            </a:pPr>
            <a:r>
              <a:rPr lang="en-US" altLang="zh-CN" dirty="0"/>
              <a:t>HIT-AIOT</a:t>
            </a:r>
          </a:p>
        </p:txBody>
      </p:sp>
      <p:sp>
        <p:nvSpPr>
          <p:cNvPr id="7" name="Rectangle 8">
            <a:extLst>
              <a:ext uri="{FF2B5EF4-FFF2-40B4-BE49-F238E27FC236}">
                <a16:creationId xmlns:a16="http://schemas.microsoft.com/office/drawing/2014/main" id="{AD914C37-60C3-4941-AC1B-B75295860612}"/>
              </a:ext>
            </a:extLst>
          </p:cNvPr>
          <p:cNvSpPr>
            <a:spLocks noGrp="1" noChangeArrowheads="1"/>
          </p:cNvSpPr>
          <p:nvPr>
            <p:ph type="sldNum" sz="quarter" idx="12"/>
          </p:nvPr>
        </p:nvSpPr>
        <p:spPr>
          <a:ln/>
        </p:spPr>
        <p:txBody>
          <a:bodyPr/>
          <a:lstStyle>
            <a:lvl1pPr>
              <a:defRPr/>
            </a:lvl1pPr>
          </a:lstStyle>
          <a:p>
            <a:pPr>
              <a:defRPr/>
            </a:pPr>
            <a:fld id="{25438172-C5CC-4BB6-9926-41E3FC9BF69D}" type="slidenum">
              <a:rPr lang="zh-CN" altLang="en-US"/>
              <a:pPr>
                <a:defRPr/>
              </a:pPr>
              <a:t>‹#›</a:t>
            </a:fld>
            <a:endParaRPr lang="zh-CN" altLang="en-US"/>
          </a:p>
        </p:txBody>
      </p:sp>
    </p:spTree>
    <p:extLst>
      <p:ext uri="{BB962C8B-B14F-4D97-AF65-F5344CB8AC3E}">
        <p14:creationId xmlns:p14="http://schemas.microsoft.com/office/powerpoint/2010/main" val="3773645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wmf"/><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w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w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j0296302">
            <a:extLst>
              <a:ext uri="{FF2B5EF4-FFF2-40B4-BE49-F238E27FC236}">
                <a16:creationId xmlns:a16="http://schemas.microsoft.com/office/drawing/2014/main" id="{7F133C06-42AB-49F3-A4AB-FFFFB10065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245225"/>
            <a:ext cx="838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a:extLst>
              <a:ext uri="{FF2B5EF4-FFF2-40B4-BE49-F238E27FC236}">
                <a16:creationId xmlns:a16="http://schemas.microsoft.com/office/drawing/2014/main" id="{A1160B7B-F532-4720-8744-46F036EA3965}"/>
              </a:ext>
            </a:extLst>
          </p:cNvPr>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5125" name="Rectangle 5">
            <a:extLst>
              <a:ext uri="{FF2B5EF4-FFF2-40B4-BE49-F238E27FC236}">
                <a16:creationId xmlns:a16="http://schemas.microsoft.com/office/drawing/2014/main" id="{8534352B-D7F4-4441-A8D5-BA5149241816}"/>
              </a:ext>
            </a:extLst>
          </p:cNvPr>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126" name="Rectangle 6">
            <a:extLst>
              <a:ext uri="{FF2B5EF4-FFF2-40B4-BE49-F238E27FC236}">
                <a16:creationId xmlns:a16="http://schemas.microsoft.com/office/drawing/2014/main" id="{22405386-8F6A-4752-B0D7-EDE11321F879}"/>
              </a:ext>
            </a:extLst>
          </p:cNvPr>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127" name="Rectangle 7">
            <a:extLst>
              <a:ext uri="{FF2B5EF4-FFF2-40B4-BE49-F238E27FC236}">
                <a16:creationId xmlns:a16="http://schemas.microsoft.com/office/drawing/2014/main" id="{758EBC8C-76CF-43DE-BF5D-D86A2A09170C}"/>
              </a:ext>
            </a:extLst>
          </p:cNvPr>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a:defRPr/>
            </a:pPr>
            <a:r>
              <a:rPr lang="en-US" altLang="zh-CN" dirty="0"/>
              <a:t>HIT-AIOT</a:t>
            </a:r>
          </a:p>
        </p:txBody>
      </p:sp>
      <p:sp>
        <p:nvSpPr>
          <p:cNvPr id="5128" name="Rectangle 8">
            <a:extLst>
              <a:ext uri="{FF2B5EF4-FFF2-40B4-BE49-F238E27FC236}">
                <a16:creationId xmlns:a16="http://schemas.microsoft.com/office/drawing/2014/main" id="{158B24A6-1C13-4ED7-AB22-110B678142E6}"/>
              </a:ext>
            </a:extLst>
          </p:cNvPr>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solidFill>
                  <a:srgbClr val="003399"/>
                </a:solidFill>
                <a:latin typeface="Arial" panose="020B0604020202020204" pitchFamily="34" charset="0"/>
                <a:ea typeface="楷体_GB2312"/>
                <a:cs typeface="楷体_GB2312"/>
              </a:defRPr>
            </a:lvl1pPr>
          </a:lstStyle>
          <a:p>
            <a:pPr>
              <a:defRPr/>
            </a:pPr>
            <a:fld id="{F8165E63-D7B9-4640-8A58-E667300CE1A9}" type="slidenum">
              <a:rPr lang="zh-CN" altLang="en-US"/>
              <a:pPr>
                <a:defRPr/>
              </a:pPr>
              <a:t>‹#›</a:t>
            </a:fld>
            <a:endParaRPr lang="zh-CN" altLang="en-US"/>
          </a:p>
        </p:txBody>
      </p:sp>
      <p:pic>
        <p:nvPicPr>
          <p:cNvPr id="1032" name="Picture 9">
            <a:extLst>
              <a:ext uri="{FF2B5EF4-FFF2-40B4-BE49-F238E27FC236}">
                <a16:creationId xmlns:a16="http://schemas.microsoft.com/office/drawing/2014/main" id="{05D491E5-7907-4397-808A-C5D8287AFD9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152400"/>
            <a:ext cx="1066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1" descr="j0296302">
            <a:extLst>
              <a:ext uri="{FF2B5EF4-FFF2-40B4-BE49-F238E27FC236}">
                <a16:creationId xmlns:a16="http://schemas.microsoft.com/office/drawing/2014/main" id="{77E97F9C-DEAB-4B3A-A50F-F0D2B94C8AC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flipV="1">
            <a:off x="6457950" y="1076325"/>
            <a:ext cx="25146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0"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Lst>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j0296302">
            <a:extLst>
              <a:ext uri="{FF2B5EF4-FFF2-40B4-BE49-F238E27FC236}">
                <a16:creationId xmlns:a16="http://schemas.microsoft.com/office/drawing/2014/main" id="{1EF9695C-DBEA-4A0F-BF9E-4EBB787266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245225"/>
            <a:ext cx="838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a:extLst>
              <a:ext uri="{FF2B5EF4-FFF2-40B4-BE49-F238E27FC236}">
                <a16:creationId xmlns:a16="http://schemas.microsoft.com/office/drawing/2014/main" id="{B72388A2-C798-43DA-A893-9EBAC0EAA6C2}"/>
              </a:ext>
            </a:extLst>
          </p:cNvPr>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5125" name="Rectangle 5">
            <a:extLst>
              <a:ext uri="{FF2B5EF4-FFF2-40B4-BE49-F238E27FC236}">
                <a16:creationId xmlns:a16="http://schemas.microsoft.com/office/drawing/2014/main" id="{75E368AC-15A8-4848-9C5C-6CD8BA4875F3}"/>
              </a:ext>
            </a:extLst>
          </p:cNvPr>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126" name="Rectangle 6">
            <a:extLst>
              <a:ext uri="{FF2B5EF4-FFF2-40B4-BE49-F238E27FC236}">
                <a16:creationId xmlns:a16="http://schemas.microsoft.com/office/drawing/2014/main" id="{66E2AEF7-EB4A-4470-AED5-82BDA5225B57}"/>
              </a:ext>
            </a:extLst>
          </p:cNvPr>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algn="l" eaLnBrk="1" hangingPunct="1">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127" name="Rectangle 7">
            <a:extLst>
              <a:ext uri="{FF2B5EF4-FFF2-40B4-BE49-F238E27FC236}">
                <a16:creationId xmlns:a16="http://schemas.microsoft.com/office/drawing/2014/main" id="{E0C27971-CF3E-401B-AC04-8DC6F0C6D36D}"/>
              </a:ext>
            </a:extLst>
          </p:cNvPr>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a:defRPr/>
            </a:pPr>
            <a:r>
              <a:rPr lang="en-US" altLang="zh-CN" dirty="0"/>
              <a:t>HIT-AIOT</a:t>
            </a:r>
          </a:p>
        </p:txBody>
      </p:sp>
      <p:sp>
        <p:nvSpPr>
          <p:cNvPr id="5128" name="Rectangle 8">
            <a:extLst>
              <a:ext uri="{FF2B5EF4-FFF2-40B4-BE49-F238E27FC236}">
                <a16:creationId xmlns:a16="http://schemas.microsoft.com/office/drawing/2014/main" id="{62F50132-DA7F-43F3-9F27-734848E96DB2}"/>
              </a:ext>
            </a:extLst>
          </p:cNvPr>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solidFill>
                  <a:srgbClr val="003399"/>
                </a:solidFill>
                <a:latin typeface="Arial" panose="020B0604020202020204" pitchFamily="34" charset="0"/>
                <a:ea typeface="楷体_GB2312"/>
                <a:cs typeface="楷体_GB2312"/>
              </a:defRPr>
            </a:lvl1pPr>
          </a:lstStyle>
          <a:p>
            <a:pPr>
              <a:defRPr/>
            </a:pPr>
            <a:fld id="{BCF95132-2872-4931-AB61-7B6E54C0B9A3}" type="slidenum">
              <a:rPr lang="zh-CN" altLang="en-US"/>
              <a:pPr>
                <a:defRPr/>
              </a:pPr>
              <a:t>‹#›</a:t>
            </a:fld>
            <a:endParaRPr lang="zh-CN" altLang="en-US"/>
          </a:p>
        </p:txBody>
      </p:sp>
      <p:pic>
        <p:nvPicPr>
          <p:cNvPr id="2056" name="Picture 9">
            <a:extLst>
              <a:ext uri="{FF2B5EF4-FFF2-40B4-BE49-F238E27FC236}">
                <a16:creationId xmlns:a16="http://schemas.microsoft.com/office/drawing/2014/main" id="{F3C8674E-889B-4BF1-A06F-F05B106F091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152400"/>
            <a:ext cx="1066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1" descr="j0296302">
            <a:extLst>
              <a:ext uri="{FF2B5EF4-FFF2-40B4-BE49-F238E27FC236}">
                <a16:creationId xmlns:a16="http://schemas.microsoft.com/office/drawing/2014/main" id="{080A998C-2D1F-4CD1-BF5C-962B7E709E63}"/>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flipV="1">
            <a:off x="6457950" y="1076325"/>
            <a:ext cx="25146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Lst>
  <p:txStyles>
    <p:titleStyle>
      <a:lvl1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mj-ea"/>
          <a:cs typeface="楷体_GB2312"/>
        </a:defRPr>
      </a:lvl1pPr>
      <a:lvl2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2pPr>
      <a:lvl3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3pPr>
      <a:lvl4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4pPr>
      <a:lvl5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3333FF"/>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j0296302">
            <a:extLst>
              <a:ext uri="{FF2B5EF4-FFF2-40B4-BE49-F238E27FC236}">
                <a16:creationId xmlns:a16="http://schemas.microsoft.com/office/drawing/2014/main" id="{8A8C10E6-842F-4D5D-8E75-DB56D0D043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245225"/>
            <a:ext cx="838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a:extLst>
              <a:ext uri="{FF2B5EF4-FFF2-40B4-BE49-F238E27FC236}">
                <a16:creationId xmlns:a16="http://schemas.microsoft.com/office/drawing/2014/main" id="{B86ACF35-4FA8-4E64-9D33-CF18C7857E75}"/>
              </a:ext>
            </a:extLst>
          </p:cNvPr>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5125" name="Rectangle 5">
            <a:extLst>
              <a:ext uri="{FF2B5EF4-FFF2-40B4-BE49-F238E27FC236}">
                <a16:creationId xmlns:a16="http://schemas.microsoft.com/office/drawing/2014/main" id="{2282C95F-DCE1-4C4A-94B1-015AF986813A}"/>
              </a:ext>
            </a:extLst>
          </p:cNvPr>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126" name="Rectangle 6">
            <a:extLst>
              <a:ext uri="{FF2B5EF4-FFF2-40B4-BE49-F238E27FC236}">
                <a16:creationId xmlns:a16="http://schemas.microsoft.com/office/drawing/2014/main" id="{F689198B-4596-4FBB-9100-256A37D1A103}"/>
              </a:ext>
            </a:extLst>
          </p:cNvPr>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127" name="Rectangle 7">
            <a:extLst>
              <a:ext uri="{FF2B5EF4-FFF2-40B4-BE49-F238E27FC236}">
                <a16:creationId xmlns:a16="http://schemas.microsoft.com/office/drawing/2014/main" id="{3A51C1D9-2DF3-48B7-9E63-F4647AA03543}"/>
              </a:ext>
            </a:extLst>
          </p:cNvPr>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a:defRPr/>
            </a:pPr>
            <a:r>
              <a:rPr lang="en-US" altLang="zh-CN" dirty="0"/>
              <a:t>HIT-AIOT</a:t>
            </a:r>
          </a:p>
        </p:txBody>
      </p:sp>
      <p:sp>
        <p:nvSpPr>
          <p:cNvPr id="5128" name="Rectangle 8">
            <a:extLst>
              <a:ext uri="{FF2B5EF4-FFF2-40B4-BE49-F238E27FC236}">
                <a16:creationId xmlns:a16="http://schemas.microsoft.com/office/drawing/2014/main" id="{ED108BF9-0DBA-435E-90AA-E3F5337D0C93}"/>
              </a:ext>
            </a:extLst>
          </p:cNvPr>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solidFill>
                  <a:srgbClr val="003399"/>
                </a:solidFill>
                <a:effectLst>
                  <a:outerShdw blurRad="38100" dist="38100" dir="2700000" algn="tl">
                    <a:srgbClr val="C0C0C0"/>
                  </a:outerShdw>
                </a:effectLst>
                <a:latin typeface="Arial" panose="020B0604020202020204" pitchFamily="34" charset="0"/>
              </a:defRPr>
            </a:lvl1pPr>
          </a:lstStyle>
          <a:p>
            <a:pPr>
              <a:defRPr/>
            </a:pPr>
            <a:fld id="{96764118-CADF-4076-9A3F-7E585F39ADA6}" type="slidenum">
              <a:rPr lang="zh-CN" altLang="en-US"/>
              <a:pPr>
                <a:defRPr/>
              </a:pPr>
              <a:t>‹#›</a:t>
            </a:fld>
            <a:endParaRPr lang="en-US" altLang="zh-CN"/>
          </a:p>
        </p:txBody>
      </p:sp>
      <p:pic>
        <p:nvPicPr>
          <p:cNvPr id="3080" name="Picture 9">
            <a:extLst>
              <a:ext uri="{FF2B5EF4-FFF2-40B4-BE49-F238E27FC236}">
                <a16:creationId xmlns:a16="http://schemas.microsoft.com/office/drawing/2014/main" id="{DD2E60F0-9A4F-45E4-83FE-141B59B526F9}"/>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152400"/>
            <a:ext cx="1066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1" descr="j0296302">
            <a:extLst>
              <a:ext uri="{FF2B5EF4-FFF2-40B4-BE49-F238E27FC236}">
                <a16:creationId xmlns:a16="http://schemas.microsoft.com/office/drawing/2014/main" id="{66C54EEC-4AF1-445A-9C85-D27A072670BB}"/>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flipV="1">
            <a:off x="6457950" y="1076325"/>
            <a:ext cx="25146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6"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j0296302">
            <a:extLst>
              <a:ext uri="{FF2B5EF4-FFF2-40B4-BE49-F238E27FC236}">
                <a16:creationId xmlns:a16="http://schemas.microsoft.com/office/drawing/2014/main" id="{76B6E68B-8A53-4FFB-84E9-9484BC32A0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245225"/>
            <a:ext cx="838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a:extLst>
              <a:ext uri="{FF2B5EF4-FFF2-40B4-BE49-F238E27FC236}">
                <a16:creationId xmlns:a16="http://schemas.microsoft.com/office/drawing/2014/main" id="{2CE28212-F2F5-4CDD-9DDC-1BF4DE1A0268}"/>
              </a:ext>
            </a:extLst>
          </p:cNvPr>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5125" name="Rectangle 5">
            <a:extLst>
              <a:ext uri="{FF2B5EF4-FFF2-40B4-BE49-F238E27FC236}">
                <a16:creationId xmlns:a16="http://schemas.microsoft.com/office/drawing/2014/main" id="{8203BACF-DB49-4773-9DCE-7462F92A14EF}"/>
              </a:ext>
            </a:extLst>
          </p:cNvPr>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126" name="Rectangle 6">
            <a:extLst>
              <a:ext uri="{FF2B5EF4-FFF2-40B4-BE49-F238E27FC236}">
                <a16:creationId xmlns:a16="http://schemas.microsoft.com/office/drawing/2014/main" id="{20C40436-89D0-4024-975F-6013AC0EC022}"/>
              </a:ext>
            </a:extLst>
          </p:cNvPr>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127" name="Rectangle 7">
            <a:extLst>
              <a:ext uri="{FF2B5EF4-FFF2-40B4-BE49-F238E27FC236}">
                <a16:creationId xmlns:a16="http://schemas.microsoft.com/office/drawing/2014/main" id="{F52EFAC2-6FFC-43B9-A9E0-343086FE0AB0}"/>
              </a:ext>
            </a:extLst>
          </p:cNvPr>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a:defRPr/>
            </a:pPr>
            <a:r>
              <a:rPr lang="en-US" altLang="zh-CN" dirty="0"/>
              <a:t>HIT-AIOT</a:t>
            </a:r>
          </a:p>
        </p:txBody>
      </p:sp>
      <p:sp>
        <p:nvSpPr>
          <p:cNvPr id="5128" name="Rectangle 8">
            <a:extLst>
              <a:ext uri="{FF2B5EF4-FFF2-40B4-BE49-F238E27FC236}">
                <a16:creationId xmlns:a16="http://schemas.microsoft.com/office/drawing/2014/main" id="{65B37636-262E-431B-AB54-455CA5743C61}"/>
              </a:ext>
            </a:extLst>
          </p:cNvPr>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solidFill>
                  <a:srgbClr val="003399"/>
                </a:solidFill>
                <a:effectLst>
                  <a:outerShdw blurRad="38100" dist="38100" dir="2700000" algn="tl">
                    <a:srgbClr val="C0C0C0"/>
                  </a:outerShdw>
                </a:effectLst>
                <a:latin typeface="Arial" panose="020B0604020202020204" pitchFamily="34" charset="0"/>
              </a:defRPr>
            </a:lvl1pPr>
          </a:lstStyle>
          <a:p>
            <a:pPr>
              <a:defRPr/>
            </a:pPr>
            <a:fld id="{63899661-374B-4BE1-AADF-DE758A971E4D}" type="slidenum">
              <a:rPr lang="zh-CN" altLang="en-US"/>
              <a:pPr>
                <a:defRPr/>
              </a:pPr>
              <a:t>‹#›</a:t>
            </a:fld>
            <a:endParaRPr lang="en-US" altLang="zh-CN"/>
          </a:p>
        </p:txBody>
      </p:sp>
      <p:pic>
        <p:nvPicPr>
          <p:cNvPr id="4104" name="Picture 9">
            <a:extLst>
              <a:ext uri="{FF2B5EF4-FFF2-40B4-BE49-F238E27FC236}">
                <a16:creationId xmlns:a16="http://schemas.microsoft.com/office/drawing/2014/main" id="{CB701D17-6B37-4268-AE58-8B3865969E6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152400"/>
            <a:ext cx="1066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1" descr="j0296302">
            <a:extLst>
              <a:ext uri="{FF2B5EF4-FFF2-40B4-BE49-F238E27FC236}">
                <a16:creationId xmlns:a16="http://schemas.microsoft.com/office/drawing/2014/main" id="{CD6F4DF9-3814-4021-8828-DFF410F1A7F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flipV="1">
            <a:off x="6457950" y="1076325"/>
            <a:ext cx="25146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Lst>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4.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34.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6.png"/><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2" Type="http://schemas.openxmlformats.org/officeDocument/2006/relationships/hyperlink" Target="https://dichchankinh.com/~galles/visualization/BPlusTree.html"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8.xml"/><Relationship Id="rId1" Type="http://schemas.openxmlformats.org/officeDocument/2006/relationships/vmlDrawing" Target="../drawings/vmlDrawing3.vml"/><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0.png"/><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8.xml"/><Relationship Id="rId1" Type="http://schemas.openxmlformats.org/officeDocument/2006/relationships/vmlDrawing" Target="../drawings/vmlDrawing4.vml"/><Relationship Id="rId6" Type="http://schemas.openxmlformats.org/officeDocument/2006/relationships/image" Target="../media/image82.png"/><Relationship Id="rId5" Type="http://schemas.openxmlformats.org/officeDocument/2006/relationships/oleObject" Target="../embeddings/oleObject5.bin"/><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8.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oleObject" Target="../embeddings/oleObject7.bin"/><Relationship Id="rId4" Type="http://schemas.openxmlformats.org/officeDocument/2006/relationships/image" Target="../media/image83.png"/></Relationships>
</file>

<file path=ppt/slides/_rels/slide118.xml.rels><?xml version="1.0" encoding="UTF-8" standalone="yes"?>
<Relationships xmlns="http://schemas.openxmlformats.org/package/2006/relationships"><Relationship Id="rId2" Type="http://schemas.openxmlformats.org/officeDocument/2006/relationships/hyperlink" Target="https://dichchankinh.com/~galles/visualization/BTree.html" TargetMode="External"/><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thome.com/0/648/311.htm" TargetMode="Externa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 Id="rId5" Type="http://schemas.openxmlformats.org/officeDocument/2006/relationships/image" Target="../media/image49.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4.xml"/><Relationship Id="rId1" Type="http://schemas.openxmlformats.org/officeDocument/2006/relationships/vmlDrawing" Target="../drawings/vmlDrawing2.vml"/><Relationship Id="rId4" Type="http://schemas.openxmlformats.org/officeDocument/2006/relationships/image" Target="../media/image57.wmf"/></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603AEC66-6B8C-4654-B0E5-94BC9DDF2ECF}"/>
              </a:ext>
            </a:extLst>
          </p:cNvPr>
          <p:cNvSpPr>
            <a:spLocks noGrp="1" noChangeArrowheads="1"/>
          </p:cNvSpPr>
          <p:nvPr>
            <p:ph type="title"/>
          </p:nvPr>
        </p:nvSpPr>
        <p:spPr/>
        <p:txBody>
          <a:bodyPr>
            <a:prstTxWarp prst="textNoShape">
              <a:avLst/>
            </a:prstTxWarp>
          </a:bodyPr>
          <a:lstStyle/>
          <a:p>
            <a:pPr algn="l" eaLnBrk="1" hangingPunct="1">
              <a:defRPr/>
            </a:pPr>
            <a:r>
              <a:rPr lang="zh-CN" altLang="en-US" sz="3200" dirty="0">
                <a:solidFill>
                  <a:srgbClr val="0000FF"/>
                </a:solidFill>
                <a:cs typeface="+mn-cs"/>
              </a:rPr>
              <a:t>       物联网与泛在智能研究中心</a:t>
            </a:r>
          </a:p>
        </p:txBody>
      </p:sp>
      <p:sp>
        <p:nvSpPr>
          <p:cNvPr id="7" name="Rectangle 3">
            <a:extLst>
              <a:ext uri="{FF2B5EF4-FFF2-40B4-BE49-F238E27FC236}">
                <a16:creationId xmlns:a16="http://schemas.microsoft.com/office/drawing/2014/main" id="{1E24191A-0D4E-4531-A898-D989AB3723F5}"/>
              </a:ext>
            </a:extLst>
          </p:cNvPr>
          <p:cNvSpPr txBox="1">
            <a:spLocks noChangeArrowheads="1"/>
          </p:cNvSpPr>
          <p:nvPr/>
        </p:nvSpPr>
        <p:spPr bwMode="auto">
          <a:xfrm>
            <a:off x="3132138" y="4643438"/>
            <a:ext cx="4752975" cy="1447800"/>
          </a:xfrm>
          <a:prstGeom prst="rect">
            <a:avLst/>
          </a:prstGeom>
          <a:noFill/>
          <a:ln w="9525">
            <a:noFill/>
            <a:miter lim="800000"/>
          </a:ln>
          <a:effectLst/>
        </p:spPr>
        <p:txBody>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3333FF"/>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en-US" sz="3600">
                <a:effectLst>
                  <a:outerShdw blurRad="38100" dist="38100" dir="2700000" algn="tl">
                    <a:srgbClr val="C0C0C0"/>
                  </a:outerShdw>
                </a:effectLst>
              </a:rPr>
              <a:t>主讲：张 浩</a:t>
            </a:r>
          </a:p>
        </p:txBody>
      </p:sp>
      <p:sp>
        <p:nvSpPr>
          <p:cNvPr id="5" name="Rectangle 2">
            <a:extLst>
              <a:ext uri="{FF2B5EF4-FFF2-40B4-BE49-F238E27FC236}">
                <a16:creationId xmlns:a16="http://schemas.microsoft.com/office/drawing/2014/main" id="{E2530E14-10B6-42D0-BCEE-9BA83B3F2E5E}"/>
              </a:ext>
            </a:extLst>
          </p:cNvPr>
          <p:cNvSpPr txBox="1">
            <a:spLocks noChangeArrowheads="1"/>
          </p:cNvSpPr>
          <p:nvPr/>
        </p:nvSpPr>
        <p:spPr bwMode="auto">
          <a:xfrm>
            <a:off x="0" y="1268413"/>
            <a:ext cx="9144000" cy="2760662"/>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3333FF"/>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eaLnBrk="1" hangingPunct="1">
              <a:lnSpc>
                <a:spcPct val="150000"/>
              </a:lnSpc>
              <a:spcBef>
                <a:spcPts val="600"/>
              </a:spcBef>
              <a:buFontTx/>
              <a:buNone/>
              <a:defRPr/>
            </a:pPr>
            <a:r>
              <a:rPr lang="zh-CN" altLang="en-US" sz="6600">
                <a:solidFill>
                  <a:srgbClr val="A24200"/>
                </a:solidFill>
                <a:effectLst>
                  <a:outerShdw blurRad="38100" dist="38100" dir="2700000" algn="tl">
                    <a:srgbClr val="000000"/>
                  </a:outerShdw>
                </a:effectLst>
              </a:rPr>
              <a:t>实现篇</a:t>
            </a:r>
            <a:br>
              <a:rPr lang="zh-CN" altLang="en-US" sz="6600">
                <a:solidFill>
                  <a:srgbClr val="A24200"/>
                </a:solidFill>
                <a:effectLst>
                  <a:outerShdw blurRad="38100" dist="38100" dir="2700000" algn="tl">
                    <a:srgbClr val="000000"/>
                  </a:outerShdw>
                </a:effectLst>
              </a:rPr>
            </a:br>
            <a:r>
              <a:rPr lang="zh-CN" altLang="en-US" sz="6600">
                <a:solidFill>
                  <a:srgbClr val="A24200"/>
                </a:solidFill>
                <a:effectLst>
                  <a:outerShdw blurRad="38100" dist="38100" dir="2700000" algn="tl">
                    <a:srgbClr val="000000"/>
                  </a:outerShdw>
                </a:effectLst>
              </a:rPr>
              <a:t>第七章 物理存储结构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1055238"/>
            <a:ext cx="8382000" cy="4525963"/>
          </a:xfrm>
        </p:spPr>
        <p:txBody>
          <a:bodyPr/>
          <a:lstStyle/>
          <a:p>
            <a:pPr>
              <a:defRPr/>
            </a:pPr>
            <a:r>
              <a:rPr lang="zh-CN" altLang="en-US" sz="2800" dirty="0">
                <a:effectLst/>
                <a:latin typeface="华文新魏" panose="02010800040101010101" pitchFamily="2" charset="-122"/>
                <a:ea typeface="华文新魏" panose="02010800040101010101" pitchFamily="2" charset="-122"/>
              </a:rPr>
              <a:t>固态硬盘种类（</a:t>
            </a:r>
            <a:r>
              <a:rPr lang="en-US" altLang="zh-CN" sz="2800" dirty="0">
                <a:effectLst/>
                <a:latin typeface="华文新魏" panose="02010800040101010101" pitchFamily="2" charset="-122"/>
                <a:ea typeface="华文新魏" panose="02010800040101010101" pitchFamily="2" charset="-122"/>
              </a:rPr>
              <a:t> SLC,MLC,TLC,QLC</a:t>
            </a:r>
            <a:r>
              <a:rPr lang="zh-CN" altLang="en-US" sz="2800" dirty="0">
                <a:effectLst/>
                <a:latin typeface="华文新魏" panose="02010800040101010101" pitchFamily="2" charset="-122"/>
                <a:ea typeface="华文新魏" panose="02010800040101010101" pitchFamily="2" charset="-122"/>
              </a:rPr>
              <a:t>）</a:t>
            </a:r>
            <a:endParaRPr lang="en-US" altLang="zh-CN" sz="28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最大擦写次数按</a:t>
            </a:r>
            <a:r>
              <a:rPr lang="en-US" altLang="zh-CN" sz="2400" dirty="0">
                <a:effectLst/>
                <a:latin typeface="华文新魏" panose="02010800040101010101" pitchFamily="2" charset="-122"/>
                <a:ea typeface="华文新魏" panose="02010800040101010101" pitchFamily="2" charset="-122"/>
              </a:rPr>
              <a:t>SLC,MLC,TLC,QLC</a:t>
            </a:r>
            <a:r>
              <a:rPr lang="zh-CN" altLang="en-US" sz="2400" dirty="0">
                <a:effectLst/>
                <a:latin typeface="华文新魏" panose="02010800040101010101" pitchFamily="2" charset="-122"/>
                <a:ea typeface="华文新魏" panose="02010800040101010101" pitchFamily="2" charset="-122"/>
              </a:rPr>
              <a:t>依次递减：</a:t>
            </a:r>
            <a:r>
              <a:rPr lang="en-US" altLang="zh-CN" sz="2400" dirty="0">
                <a:effectLst/>
                <a:latin typeface="华文新魏" panose="02010800040101010101" pitchFamily="2" charset="-122"/>
                <a:ea typeface="华文新魏" panose="02010800040101010101" pitchFamily="2" charset="-122"/>
              </a:rPr>
              <a:t>SLC</a:t>
            </a:r>
            <a:r>
              <a:rPr lang="zh-CN" altLang="en-US" sz="2400" dirty="0">
                <a:effectLst/>
                <a:latin typeface="华文新魏" panose="02010800040101010101" pitchFamily="2" charset="-122"/>
                <a:ea typeface="华文新魏" panose="02010800040101010101" pitchFamily="2" charset="-122"/>
              </a:rPr>
              <a:t>的擦写次数可达十万次，</a:t>
            </a:r>
            <a:r>
              <a:rPr lang="en-US" altLang="zh-CN" sz="2400" dirty="0">
                <a:effectLst/>
                <a:latin typeface="华文新魏" panose="02010800040101010101" pitchFamily="2" charset="-122"/>
                <a:ea typeface="华文新魏" panose="02010800040101010101" pitchFamily="2" charset="-122"/>
              </a:rPr>
              <a:t>MLC</a:t>
            </a:r>
            <a:r>
              <a:rPr lang="zh-CN" altLang="en-US" sz="2400" dirty="0">
                <a:effectLst/>
                <a:latin typeface="华文新魏" panose="02010800040101010101" pitchFamily="2" charset="-122"/>
                <a:ea typeface="华文新魏" panose="02010800040101010101" pitchFamily="2" charset="-122"/>
              </a:rPr>
              <a:t>一般为几千到几万，</a:t>
            </a:r>
            <a:r>
              <a:rPr lang="en-US" altLang="zh-CN" sz="2400" dirty="0">
                <a:effectLst/>
                <a:latin typeface="华文新魏" panose="02010800040101010101" pitchFamily="2" charset="-122"/>
                <a:ea typeface="华文新魏" panose="02010800040101010101" pitchFamily="2" charset="-122"/>
              </a:rPr>
              <a:t>TLC</a:t>
            </a:r>
            <a:r>
              <a:rPr lang="zh-CN" altLang="en-US" sz="2400" dirty="0">
                <a:effectLst/>
                <a:latin typeface="华文新魏" panose="02010800040101010101" pitchFamily="2" charset="-122"/>
                <a:ea typeface="华文新魏" panose="02010800040101010101" pitchFamily="2" charset="-122"/>
              </a:rPr>
              <a:t>降到几百到几千</a:t>
            </a:r>
            <a:r>
              <a:rPr lang="en-US" altLang="zh-CN" sz="2400" dirty="0">
                <a:effectLst/>
                <a:latin typeface="华文新魏" panose="02010800040101010101" pitchFamily="2" charset="-122"/>
                <a:ea typeface="华文新魏" panose="02010800040101010101" pitchFamily="2" charset="-122"/>
              </a:rPr>
              <a:t>, QLC </a:t>
            </a:r>
            <a:r>
              <a:rPr lang="zh-CN" altLang="en-US" sz="2400" dirty="0">
                <a:effectLst/>
                <a:latin typeface="华文新魏" panose="02010800040101010101" pitchFamily="2" charset="-122"/>
                <a:ea typeface="华文新魏" panose="02010800040101010101" pitchFamily="2" charset="-122"/>
              </a:rPr>
              <a:t>进一步降低到</a:t>
            </a:r>
            <a:r>
              <a:rPr lang="en-US" altLang="zh-CN" sz="2400" dirty="0">
                <a:effectLst/>
                <a:latin typeface="华文新魏" panose="02010800040101010101" pitchFamily="2" charset="-122"/>
                <a:ea typeface="华文新魏" panose="02010800040101010101" pitchFamily="2" charset="-122"/>
              </a:rPr>
              <a:t>100~300</a:t>
            </a:r>
            <a:r>
              <a:rPr lang="zh-CN" altLang="en-US" sz="2400" dirty="0">
                <a:effectLst/>
                <a:latin typeface="华文新魏" panose="02010800040101010101" pitchFamily="2" charset="-122"/>
                <a:ea typeface="华文新魏" panose="02010800040101010101" pitchFamily="2" charset="-122"/>
              </a:rPr>
              <a:t>次。</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一个存储单元电子划分得越多，那么在写入的时候，控制进入浮栅极的电子个数就要越精细，所以写耗费的时间就越长，所以性能也是</a:t>
            </a:r>
            <a:r>
              <a:rPr lang="en-US" altLang="zh-CN" sz="2400" dirty="0">
                <a:effectLst/>
                <a:latin typeface="华文新魏" panose="02010800040101010101" pitchFamily="2" charset="-122"/>
                <a:ea typeface="华文新魏" panose="02010800040101010101" pitchFamily="2" charset="-122"/>
              </a:rPr>
              <a:t>SLC</a:t>
            </a:r>
            <a:r>
              <a:rPr lang="zh-CN" altLang="en-US" sz="2400" dirty="0">
                <a:effectLst/>
                <a:latin typeface="华文新魏" panose="02010800040101010101" pitchFamily="2" charset="-122"/>
                <a:ea typeface="华文新魏" panose="02010800040101010101" pitchFamily="2" charset="-122"/>
              </a:rPr>
              <a:t>最好，</a:t>
            </a:r>
            <a:r>
              <a:rPr lang="en-US" altLang="zh-CN" sz="2400" dirty="0">
                <a:effectLst/>
                <a:latin typeface="华文新魏" panose="02010800040101010101" pitchFamily="2" charset="-122"/>
                <a:ea typeface="华文新魏" panose="02010800040101010101" pitchFamily="2" charset="-122"/>
              </a:rPr>
              <a:t>QLC</a:t>
            </a:r>
            <a:r>
              <a:rPr lang="zh-CN" altLang="en-US" sz="2400" dirty="0">
                <a:effectLst/>
                <a:latin typeface="华文新魏" panose="02010800040101010101" pitchFamily="2" charset="-122"/>
                <a:ea typeface="华文新魏" panose="02010800040101010101" pitchFamily="2" charset="-122"/>
              </a:rPr>
              <a:t>最差。</a:t>
            </a:r>
            <a:endParaRPr lang="en-US" altLang="zh-CN" sz="2400" dirty="0">
              <a:effectLst/>
              <a:latin typeface="华文新魏" panose="02010800040101010101" pitchFamily="2" charset="-122"/>
              <a:ea typeface="华文新魏" panose="02010800040101010101" pitchFamily="2" charset="-122"/>
            </a:endParaRPr>
          </a:p>
          <a:p>
            <a:pPr lvl="1">
              <a:defRPr/>
            </a:pPr>
            <a:endParaRPr lang="en-US" altLang="zh-CN" sz="2400" dirty="0">
              <a:effectLst/>
              <a:latin typeface="华文新魏" panose="02010800040101010101" pitchFamily="2" charset="-122"/>
              <a:ea typeface="华文新魏" panose="02010800040101010101" pitchFamily="2" charset="-122"/>
            </a:endParaRPr>
          </a:p>
          <a:p>
            <a:pPr lvl="1">
              <a:defRPr/>
            </a:pPr>
            <a:endParaRPr lang="zh-CN" altLang="en-US" sz="2400"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10</a:t>
            </a:fld>
            <a:endParaRPr lang="en-US" altLang="zh-CN"/>
          </a:p>
        </p:txBody>
      </p:sp>
      <p:pic>
        <p:nvPicPr>
          <p:cNvPr id="8" name="图片 7">
            <a:extLst>
              <a:ext uri="{FF2B5EF4-FFF2-40B4-BE49-F238E27FC236}">
                <a16:creationId xmlns:a16="http://schemas.microsoft.com/office/drawing/2014/main" id="{CFCE4CD0-05F6-48C7-A9CD-55C200FD7009}"/>
              </a:ext>
            </a:extLst>
          </p:cNvPr>
          <p:cNvPicPr>
            <a:picLocks noChangeAspect="1"/>
          </p:cNvPicPr>
          <p:nvPr/>
        </p:nvPicPr>
        <p:blipFill>
          <a:blip r:embed="rId2"/>
          <a:stretch>
            <a:fillRect/>
          </a:stretch>
        </p:blipFill>
        <p:spPr>
          <a:xfrm>
            <a:off x="2339752" y="3853558"/>
            <a:ext cx="5124425" cy="2700042"/>
          </a:xfrm>
          <a:prstGeom prst="rect">
            <a:avLst/>
          </a:prstGeom>
        </p:spPr>
      </p:pic>
    </p:spTree>
    <p:extLst>
      <p:ext uri="{BB962C8B-B14F-4D97-AF65-F5344CB8AC3E}">
        <p14:creationId xmlns:p14="http://schemas.microsoft.com/office/powerpoint/2010/main" val="3243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E9AA8-7A9A-47BB-AFD0-4DF659959CC7}"/>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5A7EC526-56A0-4E22-955D-6886D39F2CD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1BC81D8F-2642-4C34-8CAC-70964D1FB319}"/>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7E49559-D070-4486-845A-045438FB4684}"/>
              </a:ext>
            </a:extLst>
          </p:cNvPr>
          <p:cNvSpPr>
            <a:spLocks noGrp="1"/>
          </p:cNvSpPr>
          <p:nvPr>
            <p:ph type="sldNum" sz="quarter" idx="12"/>
          </p:nvPr>
        </p:nvSpPr>
        <p:spPr/>
        <p:txBody>
          <a:bodyPr/>
          <a:lstStyle/>
          <a:p>
            <a:pPr>
              <a:defRPr/>
            </a:pPr>
            <a:fld id="{060F68B7-5A39-49EA-BEE1-80A1450D9438}" type="slidenum">
              <a:rPr lang="zh-CN" altLang="en-US"/>
              <a:pPr>
                <a:defRPr/>
              </a:pPr>
              <a:t>100</a:t>
            </a:fld>
            <a:endParaRPr lang="en-US" altLang="zh-CN"/>
          </a:p>
        </p:txBody>
      </p:sp>
      <p:sp>
        <p:nvSpPr>
          <p:cNvPr id="20" name="内容占位符 2">
            <a:extLst>
              <a:ext uri="{FF2B5EF4-FFF2-40B4-BE49-F238E27FC236}">
                <a16:creationId xmlns:a16="http://schemas.microsoft.com/office/drawing/2014/main" id="{AB049E35-0248-4971-B1FD-BB71885CA1CA}"/>
              </a:ext>
            </a:extLst>
          </p:cNvPr>
          <p:cNvSpPr txBox="1"/>
          <p:nvPr/>
        </p:nvSpPr>
        <p:spPr>
          <a:xfrm>
            <a:off x="466725" y="1125538"/>
            <a:ext cx="8296275" cy="4535487"/>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defRPr/>
            </a:pP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sz="2800" baseline="300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树查询</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找出搜索码为</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V</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的记录） </a:t>
            </a:r>
            <a:endPar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设置</a:t>
            </a:r>
            <a:r>
              <a:rPr lang="zh-CN" altLang="en-US" noProof="1">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根节点</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为当前节点。</a:t>
            </a: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首先，检查当前节点的搜索码值</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1</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2</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，查找满足</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&gt;</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V</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的最小的</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p>
          <a:p>
            <a:pPr lvl="2" algn="just">
              <a:lnSpc>
                <a:spcPts val="2800"/>
              </a:lnSpc>
              <a:buSzPct val="50000"/>
              <a:buFont typeface="Wingdings" panose="05000000000000000000" pitchFamily="2" charset="2"/>
              <a:buChar char="l"/>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如果</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en-US" altLang="zh-CN"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V</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，那么当前节点置为由</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P</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i+1</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指向的节点；</a:t>
            </a:r>
            <a:endParaRPr lang="zh-CN" altLang="zh-CN"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2" algn="just">
              <a:lnSpc>
                <a:spcPts val="2800"/>
              </a:lnSpc>
              <a:buSzPct val="50000"/>
              <a:buFont typeface="Wingdings" panose="05000000000000000000" pitchFamily="2" charset="2"/>
              <a:buChar char="l"/>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如果</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en-US" altLang="zh-CN"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&gt;</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V</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，那么将当前节点置为由</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P</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指向的节点。</a:t>
            </a:r>
            <a:endParaRPr lang="zh-CN" altLang="zh-CN"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2" algn="just">
              <a:lnSpc>
                <a:spcPts val="2800"/>
              </a:lnSpc>
              <a:buSzPct val="50000"/>
              <a:buFont typeface="Wingdings" panose="05000000000000000000" pitchFamily="2" charset="2"/>
              <a:buChar char="l"/>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如果没有能找到这样的</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K</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i</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值，那么显然</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V&gt;K</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m-1</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其中</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P</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m</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是节点中的最后一个非空指针，在这个情况下，将当前节点置为由</a:t>
            </a:r>
            <a:r>
              <a:rPr lang="en-US"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P</a:t>
            </a:r>
            <a:r>
              <a:rPr lang="en-US" altLang="en-US" sz="2800" baseline="-25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m</a:t>
            </a: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指向的节点</a:t>
            </a:r>
            <a:endParaRPr lang="zh-CN" altLang="zh-CN" sz="28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重复上述过程，遍历整棵树直到访问叶节点</a:t>
            </a:r>
            <a:endParaRPr lang="zh-CN" altLang="en-US" dirty="0">
              <a:latin typeface="华文新魏" panose="02010800040101010101" pitchFamily="2" charset="-122"/>
              <a:ea typeface="华文新魏" panose="02010800040101010101" pitchFamily="2" charset="-122"/>
            </a:endParaRPr>
          </a:p>
          <a:p>
            <a:pPr lvl="1" algn="just">
              <a:spcBef>
                <a:spcPct val="0"/>
              </a:spcBef>
              <a:buFontTx/>
              <a:buChar char="•"/>
              <a:defRPr/>
            </a:pPr>
            <a:endParaRPr lang="zh-CN" altLang="en-US" sz="24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E9AA8-7A9A-47BB-AFD0-4DF659959CC7}"/>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5A7EC526-56A0-4E22-955D-6886D39F2CD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1BC81D8F-2642-4C34-8CAC-70964D1FB319}"/>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7E49559-D070-4486-845A-045438FB4684}"/>
              </a:ext>
            </a:extLst>
          </p:cNvPr>
          <p:cNvSpPr>
            <a:spLocks noGrp="1"/>
          </p:cNvSpPr>
          <p:nvPr>
            <p:ph type="sldNum" sz="quarter" idx="12"/>
          </p:nvPr>
        </p:nvSpPr>
        <p:spPr/>
        <p:txBody>
          <a:bodyPr/>
          <a:lstStyle/>
          <a:p>
            <a:pPr>
              <a:defRPr/>
            </a:pPr>
            <a:fld id="{060F68B7-5A39-49EA-BEE1-80A1450D9438}" type="slidenum">
              <a:rPr lang="zh-CN" altLang="en-US"/>
              <a:pPr>
                <a:defRPr/>
              </a:pPr>
              <a:t>101</a:t>
            </a:fld>
            <a:endParaRPr lang="en-US" altLang="zh-CN"/>
          </a:p>
        </p:txBody>
      </p:sp>
      <p:sp>
        <p:nvSpPr>
          <p:cNvPr id="20" name="内容占位符 2">
            <a:extLst>
              <a:ext uri="{FF2B5EF4-FFF2-40B4-BE49-F238E27FC236}">
                <a16:creationId xmlns:a16="http://schemas.microsoft.com/office/drawing/2014/main" id="{AB049E35-0248-4971-B1FD-BB71885CA1CA}"/>
              </a:ext>
            </a:extLst>
          </p:cNvPr>
          <p:cNvSpPr txBox="1"/>
          <p:nvPr/>
        </p:nvSpPr>
        <p:spPr>
          <a:xfrm>
            <a:off x="466725" y="1125538"/>
            <a:ext cx="8296275" cy="4535487"/>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defRPr/>
            </a:pP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sz="2800" baseline="300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树查询</a:t>
            </a:r>
            <a:endParaRPr lang="zh-CN" altLang="en-US" sz="2400" dirty="0">
              <a:solidFill>
                <a:schemeClr val="tx1"/>
              </a:solidFill>
              <a:latin typeface="华文新魏" panose="02010800040101010101" pitchFamily="2" charset="-122"/>
              <a:ea typeface="华文新魏" panose="02010800040101010101" pitchFamily="2" charset="-122"/>
            </a:endParaRPr>
          </a:p>
        </p:txBody>
      </p:sp>
      <p:grpSp>
        <p:nvGrpSpPr>
          <p:cNvPr id="7" name="组合 6">
            <a:extLst>
              <a:ext uri="{FF2B5EF4-FFF2-40B4-BE49-F238E27FC236}">
                <a16:creationId xmlns:a16="http://schemas.microsoft.com/office/drawing/2014/main" id="{B7982614-7CA1-4FFF-A523-786BC53014D7}"/>
              </a:ext>
            </a:extLst>
          </p:cNvPr>
          <p:cNvGrpSpPr/>
          <p:nvPr/>
        </p:nvGrpSpPr>
        <p:grpSpPr>
          <a:xfrm>
            <a:off x="-24879" y="1628800"/>
            <a:ext cx="9147175" cy="4775200"/>
            <a:chOff x="-3175" y="2082800"/>
            <a:chExt cx="9147175" cy="4775200"/>
          </a:xfrm>
        </p:grpSpPr>
        <p:pic>
          <p:nvPicPr>
            <p:cNvPr id="8" name="图片 7">
              <a:extLst>
                <a:ext uri="{FF2B5EF4-FFF2-40B4-BE49-F238E27FC236}">
                  <a16:creationId xmlns:a16="http://schemas.microsoft.com/office/drawing/2014/main" id="{F22AA675-4F22-4135-96AA-BC4F6CFFB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82800"/>
              <a:ext cx="9147175" cy="4775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EC8FC617-06ED-4433-9289-F78316B948BE}"/>
                </a:ext>
              </a:extLst>
            </p:cNvPr>
            <p:cNvSpPr/>
            <p:nvPr/>
          </p:nvSpPr>
          <p:spPr>
            <a:xfrm>
              <a:off x="1619674" y="3861049"/>
              <a:ext cx="80516" cy="20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D07DFFE-6D90-46CB-B8F3-FCE5124ACAB4}"/>
                </a:ext>
              </a:extLst>
            </p:cNvPr>
            <p:cNvSpPr/>
            <p:nvPr/>
          </p:nvSpPr>
          <p:spPr>
            <a:xfrm>
              <a:off x="1619674" y="5949280"/>
              <a:ext cx="71933" cy="32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矩形 5">
            <a:extLst>
              <a:ext uri="{FF2B5EF4-FFF2-40B4-BE49-F238E27FC236}">
                <a16:creationId xmlns:a16="http://schemas.microsoft.com/office/drawing/2014/main" id="{4897E1B8-E396-4048-B958-A5FFE7AC5E29}"/>
              </a:ext>
            </a:extLst>
          </p:cNvPr>
          <p:cNvSpPr/>
          <p:nvPr/>
        </p:nvSpPr>
        <p:spPr>
          <a:xfrm>
            <a:off x="5508104" y="5013176"/>
            <a:ext cx="345638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7084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9C7DD-926D-491C-BD1C-DF128E80EB86}"/>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97DF77CA-3CC3-4538-B073-5EF9BB29D542}"/>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B2CE289D-9210-4802-917E-84DEF21CEF99}"/>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52018739-A8D5-41FC-BD25-FAC8CF79841B}"/>
              </a:ext>
            </a:extLst>
          </p:cNvPr>
          <p:cNvSpPr>
            <a:spLocks noGrp="1"/>
          </p:cNvSpPr>
          <p:nvPr>
            <p:ph type="sldNum" sz="quarter" idx="12"/>
          </p:nvPr>
        </p:nvSpPr>
        <p:spPr/>
        <p:txBody>
          <a:bodyPr/>
          <a:lstStyle/>
          <a:p>
            <a:pPr>
              <a:defRPr/>
            </a:pPr>
            <a:fld id="{BA88FEA9-F73C-4955-96AC-77DE0F35B1BC}" type="slidenum">
              <a:rPr lang="zh-CN" altLang="en-US"/>
              <a:pPr>
                <a:defRPr/>
              </a:pPr>
              <a:t>102</a:t>
            </a:fld>
            <a:endParaRPr lang="en-US" altLang="zh-CN"/>
          </a:p>
        </p:txBody>
      </p:sp>
      <p:sp>
        <p:nvSpPr>
          <p:cNvPr id="6" name="Rectangle 2">
            <a:extLst>
              <a:ext uri="{FF2B5EF4-FFF2-40B4-BE49-F238E27FC236}">
                <a16:creationId xmlns:a16="http://schemas.microsoft.com/office/drawing/2014/main" id="{42CC3325-C89A-4D5C-B2AE-97770D72BE2E}"/>
              </a:ext>
            </a:extLst>
          </p:cNvPr>
          <p:cNvSpPr txBox="1">
            <a:spLocks noChangeArrowheads="1"/>
          </p:cNvSpPr>
          <p:nvPr/>
        </p:nvSpPr>
        <p:spPr>
          <a:xfrm>
            <a:off x="34925" y="1196975"/>
            <a:ext cx="8918575" cy="5094288"/>
          </a:xfrm>
          <a:prstGeom prst="rect">
            <a:avLst/>
          </a:prstGeom>
          <a:solidFill>
            <a:schemeClr val="bg1"/>
          </a:solidFill>
        </p:spPr>
        <p:txBody>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FontTx/>
              <a:buChar char="•"/>
              <a:defRPr/>
            </a:pPr>
            <a:r>
              <a:rPr lang="en-US" altLang="zh-CN"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en-US" altLang="zh-CN" sz="3200" baseline="30000" dirty="0">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树索引插入索引值为</a:t>
            </a:r>
            <a:r>
              <a:rPr lang="en-US" altLang="zh-CN" sz="3200" i="1" dirty="0">
                <a:effectLst>
                  <a:outerShdw blurRad="38100" dist="38100" dir="2700000" algn="tl">
                    <a:srgbClr val="C0C0C0"/>
                  </a:outerShdw>
                </a:effectLst>
                <a:latin typeface="华文新魏" panose="02010800040101010101" pitchFamily="2" charset="-122"/>
                <a:ea typeface="华文新魏" panose="02010800040101010101" pitchFamily="2" charset="-122"/>
              </a:rPr>
              <a:t>K</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的记录</a:t>
            </a:r>
            <a:r>
              <a:rPr lang="en-US" altLang="zh-CN" sz="3200" i="1" dirty="0">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的算法</a:t>
            </a:r>
          </a:p>
          <a:p>
            <a:pPr lvl="1" algn="just">
              <a:spcBef>
                <a:spcPts val="600"/>
              </a:spcBef>
              <a:buSzPct val="50000"/>
              <a:buFontTx/>
              <a:buChar char="–"/>
              <a:defRPr/>
            </a:pP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r</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插入到应插入的叶节点</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algn="just">
              <a:spcBef>
                <a:spcPts val="600"/>
              </a:spcBef>
              <a:buSzPct val="50000"/>
              <a:buFontTx/>
              <a:buChar char="–"/>
              <a:defRPr/>
            </a:pP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若叶节点</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未满</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在</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中插入</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&lt;</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K, P</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&gt;;</a:t>
            </a:r>
          </a:p>
          <a:p>
            <a:pPr lvl="1" algn="just">
              <a:spcBef>
                <a:spcPts val="600"/>
              </a:spcBef>
              <a:buSzPct val="50000"/>
              <a:buFontTx/>
              <a:buChar char="–"/>
              <a:defRPr/>
            </a:pP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若叶节点</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已满</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要插入</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&lt;</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K, P</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&gt;, </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必须</a:t>
            </a:r>
            <a:r>
              <a:rPr lang="zh-CN" altLang="en-US" sz="28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被分裂为两个叶节点</a:t>
            </a:r>
          </a:p>
          <a:p>
            <a:pPr lvl="2" algn="just">
              <a:spcBef>
                <a:spcPts val="600"/>
              </a:spcBef>
              <a:buSzPct val="50000"/>
              <a:buFont typeface="Wingdings" panose="05000000000000000000" pitchFamily="2" charset="2"/>
              <a:buChar char="l"/>
              <a:defRPr/>
            </a:pP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的前</a:t>
            </a:r>
            <a:r>
              <a:rPr lang="zh-CN" altLang="en-US"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一半</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索引项保留在</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节点，其余索引项存储到新的叶节点</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&lt;</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K, P</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&gt;</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插入其中之一 </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2" algn="just">
              <a:spcBef>
                <a:spcPts val="600"/>
              </a:spcBef>
              <a:buSzPct val="50000"/>
              <a:buFont typeface="Wingdings" panose="05000000000000000000" pitchFamily="2" charset="2"/>
              <a:buChar char="l"/>
              <a:defRPr/>
            </a:pP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在</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父节点</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插入一个索引项，索引值为</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的第</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J</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索引值，两个树指针分别指向</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和新的叶节点</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2" algn="just">
              <a:spcBef>
                <a:spcPts val="600"/>
              </a:spcBef>
              <a:buSzPct val="50000"/>
              <a:buFont typeface="Wingdings" panose="05000000000000000000" pitchFamily="2" charset="2"/>
              <a:buChar char="l"/>
              <a:defRPr/>
            </a:pP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如果</a:t>
            </a:r>
            <a:r>
              <a:rPr lang="en-US" altLang="zh-CN" sz="2400" i="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已满，</a:t>
            </a:r>
            <a:r>
              <a:rPr lang="en-US" altLang="zh-CN" sz="2400" i="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也必须被分裂为两个节点</a:t>
            </a:r>
            <a:r>
              <a:rPr lang="en-US" altLang="zh-CN"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各留一半指针），这个分裂过程可能持续到根节点</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树增加一级。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3D4AC-0A03-4CC4-8EBA-39D9A021F7BF}"/>
              </a:ext>
            </a:extLst>
          </p:cNvPr>
          <p:cNvSpPr>
            <a:spLocks noGrp="1"/>
          </p:cNvSpPr>
          <p:nvPr>
            <p:ph type="title"/>
          </p:nvPr>
        </p:nvSpPr>
        <p:spPr>
          <a:xfrm>
            <a:off x="1271588" y="0"/>
            <a:ext cx="7872412" cy="1066800"/>
          </a:xfrm>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25236072-3AD1-49CD-904A-3CC218A2011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BAF6C5D0-47CD-4576-A065-6148788364DA}"/>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F5B3476E-E5D7-4E25-B2E1-6786C8EF2FF6}"/>
              </a:ext>
            </a:extLst>
          </p:cNvPr>
          <p:cNvSpPr>
            <a:spLocks noGrp="1"/>
          </p:cNvSpPr>
          <p:nvPr>
            <p:ph type="sldNum" sz="quarter" idx="12"/>
          </p:nvPr>
        </p:nvSpPr>
        <p:spPr/>
        <p:txBody>
          <a:bodyPr/>
          <a:lstStyle/>
          <a:p>
            <a:pPr>
              <a:defRPr/>
            </a:pPr>
            <a:fld id="{BF894B5C-9B96-46F4-8EE8-E470F40CC044}" type="slidenum">
              <a:rPr lang="zh-CN" altLang="en-US"/>
              <a:pPr>
                <a:defRPr/>
              </a:pPr>
              <a:t>103</a:t>
            </a:fld>
            <a:endParaRPr lang="en-US" altLang="zh-CN"/>
          </a:p>
        </p:txBody>
      </p:sp>
      <p:sp>
        <p:nvSpPr>
          <p:cNvPr id="20" name="内容占位符 2">
            <a:extLst>
              <a:ext uri="{FF2B5EF4-FFF2-40B4-BE49-F238E27FC236}">
                <a16:creationId xmlns:a16="http://schemas.microsoft.com/office/drawing/2014/main" id="{A7F2766B-B22D-4A24-A48A-84D89A1BBA1F}"/>
              </a:ext>
            </a:extLst>
          </p:cNvPr>
          <p:cNvSpPr txBox="1"/>
          <p:nvPr/>
        </p:nvSpPr>
        <p:spPr>
          <a:xfrm>
            <a:off x="155575" y="2384425"/>
            <a:ext cx="8607425" cy="4535488"/>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defRPr/>
            </a:pP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sz="2800" baseline="300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树插入</a:t>
            </a:r>
            <a:endPar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叶节点的分裂，</a:t>
            </a:r>
            <a:r>
              <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例：插入</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Adams)</a:t>
            </a:r>
          </a:p>
          <a:p>
            <a:pPr lvl="1" algn="just">
              <a:lnSpc>
                <a:spcPts val="2800"/>
              </a:lnSpc>
              <a:buSzPct val="50000"/>
              <a:buFont typeface="Wingdings" panose="05000000000000000000" pitchFamily="2" charset="2"/>
              <a:buChar char="u"/>
              <a:defRPr/>
            </a:pP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Arial" panose="020B0604020202020204" pitchFamily="34" charset="0"/>
              <a:buNone/>
              <a:defRPr/>
            </a:pPr>
            <a:endPar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baseline="30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树的调整</a:t>
            </a:r>
            <a:endParaRPr lang="zh-CN" altLang="en-US" dirty="0">
              <a:latin typeface="华文新魏" panose="02010800040101010101" pitchFamily="2" charset="-122"/>
              <a:ea typeface="华文新魏" panose="02010800040101010101" pitchFamily="2" charset="-122"/>
            </a:endParaRPr>
          </a:p>
          <a:p>
            <a:pPr lvl="1" algn="just">
              <a:spcBef>
                <a:spcPct val="0"/>
              </a:spcBef>
              <a:buFontTx/>
              <a:buChar char="•"/>
              <a:defRPr/>
            </a:pPr>
            <a:endParaRPr lang="zh-CN" altLang="en-US" sz="2400" dirty="0">
              <a:solidFill>
                <a:schemeClr val="tx1"/>
              </a:solidFill>
              <a:latin typeface="华文新魏" panose="02010800040101010101" pitchFamily="2" charset="-122"/>
              <a:ea typeface="华文新魏" panose="02010800040101010101" pitchFamily="2" charset="-122"/>
            </a:endParaRPr>
          </a:p>
        </p:txBody>
      </p:sp>
      <p:pic>
        <p:nvPicPr>
          <p:cNvPr id="6" name="图片 5">
            <a:extLst>
              <a:ext uri="{FF2B5EF4-FFF2-40B4-BE49-F238E27FC236}">
                <a16:creationId xmlns:a16="http://schemas.microsoft.com/office/drawing/2014/main" id="{72CA081D-931D-454F-8609-F8D07A37D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3251200"/>
            <a:ext cx="72151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227F5AF-D51F-4F8B-9866-C5FE4CDF5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4635500"/>
            <a:ext cx="9042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图片 7">
            <a:extLst>
              <a:ext uri="{FF2B5EF4-FFF2-40B4-BE49-F238E27FC236}">
                <a16:creationId xmlns:a16="http://schemas.microsoft.com/office/drawing/2014/main" id="{4840FA37-3462-418A-8DA1-CD00F60A9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0"/>
            <a:ext cx="78200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2">
            <a:extLst>
              <a:ext uri="{FF2B5EF4-FFF2-40B4-BE49-F238E27FC236}">
                <a16:creationId xmlns:a16="http://schemas.microsoft.com/office/drawing/2014/main" id="{21619552-8A9E-4F87-AD2C-5AF4E3E5B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115888"/>
            <a:ext cx="9042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9070048-248F-45BF-9870-3CD6D023D48D}"/>
              </a:ext>
            </a:extLst>
          </p:cNvPr>
          <p:cNvSpPr txBox="1"/>
          <p:nvPr/>
        </p:nvSpPr>
        <p:spPr>
          <a:xfrm>
            <a:off x="0" y="115888"/>
            <a:ext cx="2016125" cy="401637"/>
          </a:xfrm>
          <a:prstGeom prst="rect">
            <a:avLst/>
          </a:prstGeom>
          <a:noFill/>
        </p:spPr>
        <p:txBody>
          <a:bodyPr>
            <a:spAutoFit/>
          </a:bodyPr>
          <a:lstStyle/>
          <a:p>
            <a:pPr>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插入</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Lamport</a:t>
            </a:r>
            <a:endParaRPr lang="zh-CN" altLang="en-US" dirty="0"/>
          </a:p>
        </p:txBody>
      </p:sp>
      <p:sp>
        <p:nvSpPr>
          <p:cNvPr id="6" name="椭圆 5">
            <a:extLst>
              <a:ext uri="{FF2B5EF4-FFF2-40B4-BE49-F238E27FC236}">
                <a16:creationId xmlns:a16="http://schemas.microsoft.com/office/drawing/2014/main" id="{FACF055A-A54E-4EFC-AE79-57CEF6E17071}"/>
              </a:ext>
            </a:extLst>
          </p:cNvPr>
          <p:cNvSpPr/>
          <p:nvPr/>
        </p:nvSpPr>
        <p:spPr>
          <a:xfrm>
            <a:off x="4787900" y="1989138"/>
            <a:ext cx="1296988" cy="412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文本框 15">
            <a:extLst>
              <a:ext uri="{FF2B5EF4-FFF2-40B4-BE49-F238E27FC236}">
                <a16:creationId xmlns:a16="http://schemas.microsoft.com/office/drawing/2014/main" id="{292760FE-6215-426A-85C3-3F6E24BACB70}"/>
              </a:ext>
            </a:extLst>
          </p:cNvPr>
          <p:cNvSpPr txBox="1">
            <a:spLocks noChangeArrowheads="1"/>
          </p:cNvSpPr>
          <p:nvPr/>
        </p:nvSpPr>
        <p:spPr bwMode="auto">
          <a:xfrm>
            <a:off x="3348038" y="765175"/>
            <a:ext cx="608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000">
                <a:solidFill>
                  <a:srgbClr val="FF0000"/>
                </a:solidFill>
                <a:latin typeface="Calibri Light" panose="020F0302020204030204" pitchFamily="34" charset="0"/>
                <a:cs typeface="Calibri Light" panose="020F0302020204030204" pitchFamily="34" charset="0"/>
              </a:rPr>
              <a:t>Kim</a:t>
            </a:r>
            <a:endParaRPr lang="zh-CN" altLang="en-US" sz="2800">
              <a:solidFill>
                <a:srgbClr val="FF0000"/>
              </a:solidFill>
              <a:latin typeface="Calibri Light" panose="020F0302020204030204" pitchFamily="34" charset="0"/>
              <a:cs typeface="Calibri Light" panose="020F0302020204030204" pitchFamily="34" charset="0"/>
            </a:endParaRPr>
          </a:p>
        </p:txBody>
      </p:sp>
      <p:cxnSp>
        <p:nvCxnSpPr>
          <p:cNvPr id="18" name="直接箭头连接符 17">
            <a:extLst>
              <a:ext uri="{FF2B5EF4-FFF2-40B4-BE49-F238E27FC236}">
                <a16:creationId xmlns:a16="http://schemas.microsoft.com/office/drawing/2014/main" id="{C9430156-9F6F-4C7A-84BC-C0CE333BE668}"/>
              </a:ext>
            </a:extLst>
          </p:cNvPr>
          <p:cNvCxnSpPr>
            <a:stCxn id="16" idx="2"/>
          </p:cNvCxnSpPr>
          <p:nvPr/>
        </p:nvCxnSpPr>
        <p:spPr>
          <a:xfrm flipH="1">
            <a:off x="3492500" y="1011238"/>
            <a:ext cx="158750" cy="185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94F79519-61D6-439D-99D7-DBA7695F5EF4}"/>
              </a:ext>
            </a:extLst>
          </p:cNvPr>
          <p:cNvSpPr/>
          <p:nvPr/>
        </p:nvSpPr>
        <p:spPr>
          <a:xfrm>
            <a:off x="1563688" y="854075"/>
            <a:ext cx="2000250" cy="487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85" name="组合 84">
            <a:extLst>
              <a:ext uri="{FF2B5EF4-FFF2-40B4-BE49-F238E27FC236}">
                <a16:creationId xmlns:a16="http://schemas.microsoft.com/office/drawing/2014/main" id="{C718E070-0C07-4056-8684-F599A7E1180F}"/>
              </a:ext>
            </a:extLst>
          </p:cNvPr>
          <p:cNvGrpSpPr>
            <a:grpSpLocks/>
          </p:cNvGrpSpPr>
          <p:nvPr/>
        </p:nvGrpSpPr>
        <p:grpSpPr bwMode="auto">
          <a:xfrm>
            <a:off x="4191000" y="2636838"/>
            <a:ext cx="4341813" cy="720725"/>
            <a:chOff x="4191744" y="2636912"/>
            <a:chExt cx="3784848" cy="500483"/>
          </a:xfrm>
        </p:grpSpPr>
        <p:pic>
          <p:nvPicPr>
            <p:cNvPr id="101648" name="图片 6">
              <a:extLst>
                <a:ext uri="{FF2B5EF4-FFF2-40B4-BE49-F238E27FC236}">
                  <a16:creationId xmlns:a16="http://schemas.microsoft.com/office/drawing/2014/main" id="{3BE12282-2DDA-431D-8231-F2BC9EF6D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744" y="2636912"/>
              <a:ext cx="3784848" cy="50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AE52369A-15CB-4584-AF0E-8264DCB3F899}"/>
                </a:ext>
              </a:extLst>
            </p:cNvPr>
            <p:cNvSpPr/>
            <p:nvPr/>
          </p:nvSpPr>
          <p:spPr>
            <a:xfrm>
              <a:off x="4391019" y="2744946"/>
              <a:ext cx="395783" cy="108034"/>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Calibri Light" panose="020F0302020204030204" pitchFamily="34" charset="0"/>
                <a:cs typeface="Calibri Light" panose="020F0302020204030204" pitchFamily="34" charset="0"/>
              </a:endParaRPr>
            </a:p>
          </p:txBody>
        </p:sp>
        <p:sp>
          <p:nvSpPr>
            <p:cNvPr id="9" name="矩形 8">
              <a:extLst>
                <a:ext uri="{FF2B5EF4-FFF2-40B4-BE49-F238E27FC236}">
                  <a16:creationId xmlns:a16="http://schemas.microsoft.com/office/drawing/2014/main" id="{3884660B-9EFE-4936-8700-E0B4C90AC8C5}"/>
                </a:ext>
              </a:extLst>
            </p:cNvPr>
            <p:cNvSpPr/>
            <p:nvPr/>
          </p:nvSpPr>
          <p:spPr>
            <a:xfrm>
              <a:off x="4876753" y="2744946"/>
              <a:ext cx="395783" cy="108034"/>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Calibri Light" panose="020F0302020204030204" pitchFamily="34" charset="0"/>
                <a:cs typeface="Calibri Light" panose="020F0302020204030204" pitchFamily="34" charset="0"/>
              </a:endParaRPr>
            </a:p>
          </p:txBody>
        </p:sp>
        <p:sp>
          <p:nvSpPr>
            <p:cNvPr id="10" name="矩形 9">
              <a:extLst>
                <a:ext uri="{FF2B5EF4-FFF2-40B4-BE49-F238E27FC236}">
                  <a16:creationId xmlns:a16="http://schemas.microsoft.com/office/drawing/2014/main" id="{27F78028-7C94-497E-873E-694E5845487E}"/>
                </a:ext>
              </a:extLst>
            </p:cNvPr>
            <p:cNvSpPr/>
            <p:nvPr/>
          </p:nvSpPr>
          <p:spPr>
            <a:xfrm>
              <a:off x="6190033" y="2744946"/>
              <a:ext cx="469128" cy="108034"/>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Calibri Light" panose="020F0302020204030204" pitchFamily="34" charset="0"/>
                <a:cs typeface="Calibri Light" panose="020F0302020204030204" pitchFamily="34" charset="0"/>
              </a:endParaRPr>
            </a:p>
          </p:txBody>
        </p:sp>
        <p:sp>
          <p:nvSpPr>
            <p:cNvPr id="11" name="矩形 10">
              <a:extLst>
                <a:ext uri="{FF2B5EF4-FFF2-40B4-BE49-F238E27FC236}">
                  <a16:creationId xmlns:a16="http://schemas.microsoft.com/office/drawing/2014/main" id="{B98C3E52-B15B-48AB-BD25-31C835FE5543}"/>
                </a:ext>
              </a:extLst>
            </p:cNvPr>
            <p:cNvSpPr/>
            <p:nvPr/>
          </p:nvSpPr>
          <p:spPr>
            <a:xfrm>
              <a:off x="6767101" y="2744946"/>
              <a:ext cx="323822" cy="108034"/>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Calibri Light" panose="020F0302020204030204" pitchFamily="34" charset="0"/>
                <a:cs typeface="Calibri Light" panose="020F0302020204030204" pitchFamily="34" charset="0"/>
              </a:endParaRPr>
            </a:p>
          </p:txBody>
        </p:sp>
        <p:sp>
          <p:nvSpPr>
            <p:cNvPr id="101653" name="文本框 12">
              <a:extLst>
                <a:ext uri="{FF2B5EF4-FFF2-40B4-BE49-F238E27FC236}">
                  <a16:creationId xmlns:a16="http://schemas.microsoft.com/office/drawing/2014/main" id="{30E64751-B1DB-4527-9E45-80343E5C4607}"/>
                </a:ext>
              </a:extLst>
            </p:cNvPr>
            <p:cNvSpPr txBox="1">
              <a:spLocks noChangeArrowheads="1"/>
            </p:cNvSpPr>
            <p:nvPr/>
          </p:nvSpPr>
          <p:spPr bwMode="auto">
            <a:xfrm>
              <a:off x="6605173" y="2691467"/>
              <a:ext cx="631123" cy="1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200">
                  <a:latin typeface="Calibri Light" panose="020F0302020204030204" pitchFamily="34" charset="0"/>
                  <a:cs typeface="Calibri Light" panose="020F0302020204030204" pitchFamily="34" charset="0"/>
                </a:rPr>
                <a:t>Lamprot</a:t>
              </a:r>
              <a:endParaRPr lang="zh-CN" altLang="en-US" sz="4000">
                <a:latin typeface="Calibri Light" panose="020F0302020204030204" pitchFamily="34" charset="0"/>
                <a:cs typeface="Calibri Light" panose="020F0302020204030204" pitchFamily="34" charset="0"/>
              </a:endParaRPr>
            </a:p>
          </p:txBody>
        </p:sp>
        <p:sp>
          <p:nvSpPr>
            <p:cNvPr id="101654" name="文本框 30">
              <a:extLst>
                <a:ext uri="{FF2B5EF4-FFF2-40B4-BE49-F238E27FC236}">
                  <a16:creationId xmlns:a16="http://schemas.microsoft.com/office/drawing/2014/main" id="{EEB1DCC9-96BB-4DDF-9A64-AC624BF80A86}"/>
                </a:ext>
              </a:extLst>
            </p:cNvPr>
            <p:cNvSpPr txBox="1">
              <a:spLocks noChangeArrowheads="1"/>
            </p:cNvSpPr>
            <p:nvPr/>
          </p:nvSpPr>
          <p:spPr bwMode="auto">
            <a:xfrm>
              <a:off x="4328897" y="2708124"/>
              <a:ext cx="541138" cy="1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200">
                  <a:latin typeface="Calibri Light" panose="020F0302020204030204" pitchFamily="34" charset="0"/>
                  <a:cs typeface="Calibri Light" panose="020F0302020204030204" pitchFamily="34" charset="0"/>
                </a:rPr>
                <a:t>Gold</a:t>
              </a:r>
              <a:endParaRPr lang="zh-CN" altLang="en-US" sz="4000">
                <a:latin typeface="Calibri Light" panose="020F0302020204030204" pitchFamily="34" charset="0"/>
                <a:cs typeface="Calibri Light" panose="020F0302020204030204" pitchFamily="34" charset="0"/>
              </a:endParaRPr>
            </a:p>
          </p:txBody>
        </p:sp>
        <p:sp>
          <p:nvSpPr>
            <p:cNvPr id="101655" name="文本框 31">
              <a:extLst>
                <a:ext uri="{FF2B5EF4-FFF2-40B4-BE49-F238E27FC236}">
                  <a16:creationId xmlns:a16="http://schemas.microsoft.com/office/drawing/2014/main" id="{313B1161-4F2E-44B6-B8EA-2706A6EA93DC}"/>
                </a:ext>
              </a:extLst>
            </p:cNvPr>
            <p:cNvSpPr txBox="1">
              <a:spLocks noChangeArrowheads="1"/>
            </p:cNvSpPr>
            <p:nvPr/>
          </p:nvSpPr>
          <p:spPr bwMode="auto">
            <a:xfrm>
              <a:off x="4803038" y="2708124"/>
              <a:ext cx="541138" cy="1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200">
                  <a:latin typeface="Calibri Light" panose="020F0302020204030204" pitchFamily="34" charset="0"/>
                  <a:cs typeface="Calibri Light" panose="020F0302020204030204" pitchFamily="34" charset="0"/>
                </a:rPr>
                <a:t>Katz</a:t>
              </a:r>
              <a:endParaRPr lang="zh-CN" altLang="en-US" sz="4000">
                <a:latin typeface="Calibri Light" panose="020F0302020204030204" pitchFamily="34" charset="0"/>
                <a:cs typeface="Calibri Light" panose="020F0302020204030204" pitchFamily="34" charset="0"/>
              </a:endParaRPr>
            </a:p>
          </p:txBody>
        </p:sp>
        <p:sp>
          <p:nvSpPr>
            <p:cNvPr id="101656" name="文本框 32">
              <a:extLst>
                <a:ext uri="{FF2B5EF4-FFF2-40B4-BE49-F238E27FC236}">
                  <a16:creationId xmlns:a16="http://schemas.microsoft.com/office/drawing/2014/main" id="{263B1026-C151-49AE-8EA5-C9FD0A2231C2}"/>
                </a:ext>
              </a:extLst>
            </p:cNvPr>
            <p:cNvSpPr txBox="1">
              <a:spLocks noChangeArrowheads="1"/>
            </p:cNvSpPr>
            <p:nvPr/>
          </p:nvSpPr>
          <p:spPr bwMode="auto">
            <a:xfrm>
              <a:off x="6154130" y="2702927"/>
              <a:ext cx="541138" cy="1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200">
                  <a:latin typeface="Calibri Light" panose="020F0302020204030204" pitchFamily="34" charset="0"/>
                  <a:cs typeface="Calibri Light" panose="020F0302020204030204" pitchFamily="34" charset="0"/>
                </a:rPr>
                <a:t>Kim</a:t>
              </a:r>
              <a:endParaRPr lang="zh-CN" altLang="en-US" sz="4000">
                <a:latin typeface="Calibri Light" panose="020F0302020204030204" pitchFamily="34" charset="0"/>
                <a:cs typeface="Calibri Light" panose="020F0302020204030204" pitchFamily="34" charset="0"/>
              </a:endParaRPr>
            </a:p>
          </p:txBody>
        </p:sp>
      </p:grpSp>
      <p:cxnSp>
        <p:nvCxnSpPr>
          <p:cNvPr id="46" name="直接箭头连接符 45">
            <a:extLst>
              <a:ext uri="{FF2B5EF4-FFF2-40B4-BE49-F238E27FC236}">
                <a16:creationId xmlns:a16="http://schemas.microsoft.com/office/drawing/2014/main" id="{0E58A1CA-83A5-4610-B9A9-2CC199C2F439}"/>
              </a:ext>
            </a:extLst>
          </p:cNvPr>
          <p:cNvCxnSpPr/>
          <p:nvPr/>
        </p:nvCxnSpPr>
        <p:spPr>
          <a:xfrm flipH="1">
            <a:off x="1908175" y="1412875"/>
            <a:ext cx="647700" cy="1223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8" name="组合 307">
            <a:extLst>
              <a:ext uri="{FF2B5EF4-FFF2-40B4-BE49-F238E27FC236}">
                <a16:creationId xmlns:a16="http://schemas.microsoft.com/office/drawing/2014/main" id="{FD98E3A8-2785-42D6-BB59-BFE8FDE0E3CA}"/>
              </a:ext>
            </a:extLst>
          </p:cNvPr>
          <p:cNvGrpSpPr>
            <a:grpSpLocks/>
          </p:cNvGrpSpPr>
          <p:nvPr/>
        </p:nvGrpSpPr>
        <p:grpSpPr bwMode="auto">
          <a:xfrm>
            <a:off x="2149475" y="4302125"/>
            <a:ext cx="3986213" cy="889000"/>
            <a:chOff x="2149636" y="4302360"/>
            <a:chExt cx="3985289" cy="888219"/>
          </a:xfrm>
        </p:grpSpPr>
        <p:pic>
          <p:nvPicPr>
            <p:cNvPr id="101641" name="图片 73">
              <a:extLst>
                <a:ext uri="{FF2B5EF4-FFF2-40B4-BE49-F238E27FC236}">
                  <a16:creationId xmlns:a16="http://schemas.microsoft.com/office/drawing/2014/main" id="{1FFEFA05-8369-40B1-90A8-BDA650E03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704" y="4302360"/>
              <a:ext cx="1776258" cy="3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矩形 74">
              <a:extLst>
                <a:ext uri="{FF2B5EF4-FFF2-40B4-BE49-F238E27FC236}">
                  <a16:creationId xmlns:a16="http://schemas.microsoft.com/office/drawing/2014/main" id="{5CF8E7AD-BCDD-4AAE-B664-7AFA99E95CB2}"/>
                </a:ext>
              </a:extLst>
            </p:cNvPr>
            <p:cNvSpPr/>
            <p:nvPr/>
          </p:nvSpPr>
          <p:spPr>
            <a:xfrm>
              <a:off x="3427278" y="4437179"/>
              <a:ext cx="465029" cy="133233"/>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schemeClr val="tx1"/>
                </a:solidFill>
                <a:latin typeface="Calibri Light" panose="020F0302020204030204" pitchFamily="34" charset="0"/>
                <a:cs typeface="Calibri Light" panose="020F0302020204030204" pitchFamily="34" charset="0"/>
              </a:endParaRPr>
            </a:p>
          </p:txBody>
        </p:sp>
        <p:sp>
          <p:nvSpPr>
            <p:cNvPr id="101643" name="文本框 76">
              <a:extLst>
                <a:ext uri="{FF2B5EF4-FFF2-40B4-BE49-F238E27FC236}">
                  <a16:creationId xmlns:a16="http://schemas.microsoft.com/office/drawing/2014/main" id="{32D05CD8-EB1B-4F46-ABA2-4845E95C6142}"/>
                </a:ext>
              </a:extLst>
            </p:cNvPr>
            <p:cNvSpPr txBox="1">
              <a:spLocks noChangeArrowheads="1"/>
            </p:cNvSpPr>
            <p:nvPr/>
          </p:nvSpPr>
          <p:spPr bwMode="auto">
            <a:xfrm>
              <a:off x="3875575" y="4357329"/>
              <a:ext cx="629002" cy="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Mozart</a:t>
              </a:r>
              <a:endParaRPr lang="zh-CN" altLang="en-US" sz="1100">
                <a:latin typeface="Calibri Light" panose="020F0302020204030204" pitchFamily="34" charset="0"/>
                <a:cs typeface="Calibri Light" panose="020F0302020204030204" pitchFamily="34" charset="0"/>
              </a:endParaRPr>
            </a:p>
          </p:txBody>
        </p:sp>
        <p:cxnSp>
          <p:nvCxnSpPr>
            <p:cNvPr id="80" name="直接箭头连接符 79">
              <a:extLst>
                <a:ext uri="{FF2B5EF4-FFF2-40B4-BE49-F238E27FC236}">
                  <a16:creationId xmlns:a16="http://schemas.microsoft.com/office/drawing/2014/main" id="{C82A14F2-E669-4CFA-BB68-71B9BE4A6A70}"/>
                </a:ext>
              </a:extLst>
            </p:cNvPr>
            <p:cNvCxnSpPr>
              <a:cxnSpLocks/>
            </p:cNvCxnSpPr>
            <p:nvPr/>
          </p:nvCxnSpPr>
          <p:spPr>
            <a:xfrm flipH="1">
              <a:off x="2149636" y="4687784"/>
              <a:ext cx="1222092" cy="467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AC4ECFB5-EB59-4512-93A2-A729E2796389}"/>
                </a:ext>
              </a:extLst>
            </p:cNvPr>
            <p:cNvCxnSpPr>
              <a:cxnSpLocks/>
              <a:endCxn id="101532" idx="4"/>
            </p:cNvCxnSpPr>
            <p:nvPr/>
          </p:nvCxnSpPr>
          <p:spPr>
            <a:xfrm>
              <a:off x="3939921" y="4687784"/>
              <a:ext cx="104751" cy="502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6F51A607-4307-4326-B369-3D10372E4AB9}"/>
                </a:ext>
              </a:extLst>
            </p:cNvPr>
            <p:cNvCxnSpPr>
              <a:cxnSpLocks/>
            </p:cNvCxnSpPr>
            <p:nvPr/>
          </p:nvCxnSpPr>
          <p:spPr>
            <a:xfrm>
              <a:off x="4454152" y="4570412"/>
              <a:ext cx="0" cy="111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5D4E3C0-1A17-4446-A8CB-761A7F8684CB}"/>
                </a:ext>
              </a:extLst>
            </p:cNvPr>
            <p:cNvCxnSpPr>
              <a:cxnSpLocks/>
            </p:cNvCxnSpPr>
            <p:nvPr/>
          </p:nvCxnSpPr>
          <p:spPr>
            <a:xfrm>
              <a:off x="4454152" y="4681440"/>
              <a:ext cx="1680773" cy="447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9116AE2B-57C9-46BB-BDA2-B0869C9132D6}"/>
              </a:ext>
            </a:extLst>
          </p:cNvPr>
          <p:cNvGrpSpPr>
            <a:grpSpLocks/>
          </p:cNvGrpSpPr>
          <p:nvPr/>
        </p:nvGrpSpPr>
        <p:grpSpPr bwMode="auto">
          <a:xfrm>
            <a:off x="73025" y="2806700"/>
            <a:ext cx="4056063" cy="1304925"/>
            <a:chOff x="251520" y="2739370"/>
            <a:chExt cx="3784848" cy="1118105"/>
          </a:xfrm>
        </p:grpSpPr>
        <p:pic>
          <p:nvPicPr>
            <p:cNvPr id="101628" name="图片 19">
              <a:extLst>
                <a:ext uri="{FF2B5EF4-FFF2-40B4-BE49-F238E27FC236}">
                  <a16:creationId xmlns:a16="http://schemas.microsoft.com/office/drawing/2014/main" id="{697C0E1D-EB86-4EC9-A2DE-781B49F72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56992"/>
              <a:ext cx="3784848" cy="50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C4A15854-A284-4FF9-9FB3-7462AD081FEE}"/>
                </a:ext>
              </a:extLst>
            </p:cNvPr>
            <p:cNvSpPr/>
            <p:nvPr/>
          </p:nvSpPr>
          <p:spPr>
            <a:xfrm>
              <a:off x="450021" y="3465730"/>
              <a:ext cx="397002" cy="107458"/>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chemeClr val="tx1"/>
                </a:solidFill>
                <a:latin typeface="Calibri Light" panose="020F0302020204030204" pitchFamily="34" charset="0"/>
                <a:cs typeface="Calibri Light" panose="020F0302020204030204" pitchFamily="34" charset="0"/>
              </a:endParaRPr>
            </a:p>
          </p:txBody>
        </p:sp>
        <p:sp>
          <p:nvSpPr>
            <p:cNvPr id="22" name="矩形 21">
              <a:extLst>
                <a:ext uri="{FF2B5EF4-FFF2-40B4-BE49-F238E27FC236}">
                  <a16:creationId xmlns:a16="http://schemas.microsoft.com/office/drawing/2014/main" id="{2A3BF990-4ACA-4991-98FE-EE4244FE6DA1}"/>
                </a:ext>
              </a:extLst>
            </p:cNvPr>
            <p:cNvSpPr/>
            <p:nvPr/>
          </p:nvSpPr>
          <p:spPr>
            <a:xfrm>
              <a:off x="935903" y="3465730"/>
              <a:ext cx="397002" cy="107458"/>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00" dirty="0">
                <a:solidFill>
                  <a:schemeClr val="tx1"/>
                </a:solidFill>
                <a:latin typeface="Calibri Light" panose="020F0302020204030204" pitchFamily="34" charset="0"/>
                <a:cs typeface="Calibri Light" panose="020F0302020204030204" pitchFamily="34" charset="0"/>
              </a:endParaRPr>
            </a:p>
          </p:txBody>
        </p:sp>
        <p:sp>
          <p:nvSpPr>
            <p:cNvPr id="24" name="矩形 23">
              <a:extLst>
                <a:ext uri="{FF2B5EF4-FFF2-40B4-BE49-F238E27FC236}">
                  <a16:creationId xmlns:a16="http://schemas.microsoft.com/office/drawing/2014/main" id="{9A35F409-4AF5-4186-AFBF-20AF26E03E2F}"/>
                </a:ext>
              </a:extLst>
            </p:cNvPr>
            <p:cNvSpPr/>
            <p:nvPr/>
          </p:nvSpPr>
          <p:spPr>
            <a:xfrm>
              <a:off x="2826105" y="3465730"/>
              <a:ext cx="324416" cy="107458"/>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chemeClr val="tx1"/>
                </a:solidFill>
                <a:latin typeface="Calibri Light" panose="020F0302020204030204" pitchFamily="34" charset="0"/>
                <a:cs typeface="Calibri Light" panose="020F0302020204030204" pitchFamily="34" charset="0"/>
              </a:endParaRPr>
            </a:p>
          </p:txBody>
        </p:sp>
        <p:sp>
          <p:nvSpPr>
            <p:cNvPr id="101632" name="文本框 25">
              <a:extLst>
                <a:ext uri="{FF2B5EF4-FFF2-40B4-BE49-F238E27FC236}">
                  <a16:creationId xmlns:a16="http://schemas.microsoft.com/office/drawing/2014/main" id="{9D0DEC7C-8BA4-4E9A-B2DC-B4938DF309E1}"/>
                </a:ext>
              </a:extLst>
            </p:cNvPr>
            <p:cNvSpPr txBox="1">
              <a:spLocks noChangeArrowheads="1"/>
            </p:cNvSpPr>
            <p:nvPr/>
          </p:nvSpPr>
          <p:spPr bwMode="auto">
            <a:xfrm>
              <a:off x="351915" y="3411547"/>
              <a:ext cx="579404" cy="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Califieri</a:t>
              </a:r>
              <a:endParaRPr lang="zh-CN" altLang="en-US" sz="3600">
                <a:latin typeface="Calibri Light" panose="020F0302020204030204" pitchFamily="34" charset="0"/>
                <a:cs typeface="Calibri Light" panose="020F0302020204030204" pitchFamily="34" charset="0"/>
              </a:endParaRPr>
            </a:p>
          </p:txBody>
        </p:sp>
        <p:sp>
          <p:nvSpPr>
            <p:cNvPr id="101633" name="文本框 26">
              <a:extLst>
                <a:ext uri="{FF2B5EF4-FFF2-40B4-BE49-F238E27FC236}">
                  <a16:creationId xmlns:a16="http://schemas.microsoft.com/office/drawing/2014/main" id="{50CA3D2A-FE7C-4C0B-9C4C-8B08BC774763}"/>
                </a:ext>
              </a:extLst>
            </p:cNvPr>
            <p:cNvSpPr txBox="1">
              <a:spLocks noChangeArrowheads="1"/>
            </p:cNvSpPr>
            <p:nvPr/>
          </p:nvSpPr>
          <p:spPr bwMode="auto">
            <a:xfrm>
              <a:off x="846475" y="3411321"/>
              <a:ext cx="579403" cy="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Einstein</a:t>
              </a:r>
              <a:endParaRPr lang="zh-CN" altLang="en-US" sz="3600">
                <a:latin typeface="Calibri Light" panose="020F0302020204030204" pitchFamily="34" charset="0"/>
                <a:cs typeface="Calibri Light" panose="020F0302020204030204" pitchFamily="34" charset="0"/>
              </a:endParaRPr>
            </a:p>
          </p:txBody>
        </p:sp>
        <p:cxnSp>
          <p:nvCxnSpPr>
            <p:cNvPr id="35" name="直接箭头连接符 34">
              <a:extLst>
                <a:ext uri="{FF2B5EF4-FFF2-40B4-BE49-F238E27FC236}">
                  <a16:creationId xmlns:a16="http://schemas.microsoft.com/office/drawing/2014/main" id="{EFD70A52-9A53-434B-8B67-A55FDBDC425B}"/>
                </a:ext>
              </a:extLst>
            </p:cNvPr>
            <p:cNvCxnSpPr>
              <a:cxnSpLocks/>
            </p:cNvCxnSpPr>
            <p:nvPr/>
          </p:nvCxnSpPr>
          <p:spPr>
            <a:xfrm>
              <a:off x="1359569" y="3552785"/>
              <a:ext cx="0" cy="235319"/>
            </a:xfrm>
            <a:prstGeom prst="straightConnector1">
              <a:avLst/>
            </a:prstGeom>
            <a:ln>
              <a:solidFill>
                <a:schemeClr val="tx1"/>
              </a:solidFill>
              <a:headEnd w="sm" len="lg"/>
              <a:tailEnd type="stealth" w="sm" len="med"/>
            </a:ln>
          </p:spPr>
          <p:style>
            <a:lnRef idx="1">
              <a:schemeClr val="accent1"/>
            </a:lnRef>
            <a:fillRef idx="0">
              <a:schemeClr val="accent1"/>
            </a:fillRef>
            <a:effectRef idx="0">
              <a:schemeClr val="accent1"/>
            </a:effectRef>
            <a:fontRef idx="minor">
              <a:schemeClr val="tx1"/>
            </a:fontRef>
          </p:style>
        </p:cxnSp>
        <p:pic>
          <p:nvPicPr>
            <p:cNvPr id="101635" name="图片 47">
              <a:extLst>
                <a:ext uri="{FF2B5EF4-FFF2-40B4-BE49-F238E27FC236}">
                  <a16:creationId xmlns:a16="http://schemas.microsoft.com/office/drawing/2014/main" id="{CE719AA3-E008-4029-A24F-6D40BF750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181" y="2739370"/>
              <a:ext cx="1559239" cy="31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矩形 51">
              <a:extLst>
                <a:ext uri="{FF2B5EF4-FFF2-40B4-BE49-F238E27FC236}">
                  <a16:creationId xmlns:a16="http://schemas.microsoft.com/office/drawing/2014/main" id="{5D6948FD-265B-42A1-8704-3AAF4D1D135D}"/>
                </a:ext>
              </a:extLst>
            </p:cNvPr>
            <p:cNvSpPr/>
            <p:nvPr/>
          </p:nvSpPr>
          <p:spPr>
            <a:xfrm>
              <a:off x="2275043" y="3476612"/>
              <a:ext cx="441442" cy="107458"/>
            </a:xfrm>
            <a:prstGeom prst="rect">
              <a:avLst/>
            </a:prstGeom>
            <a:solidFill>
              <a:srgbClr val="C7E7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chemeClr val="tx1"/>
                </a:solidFill>
                <a:latin typeface="Calibri Light" panose="020F0302020204030204" pitchFamily="34" charset="0"/>
                <a:cs typeface="Calibri Light" panose="020F0302020204030204" pitchFamily="34" charset="0"/>
              </a:endParaRPr>
            </a:p>
          </p:txBody>
        </p:sp>
        <p:sp>
          <p:nvSpPr>
            <p:cNvPr id="101637" name="文本框 24">
              <a:extLst>
                <a:ext uri="{FF2B5EF4-FFF2-40B4-BE49-F238E27FC236}">
                  <a16:creationId xmlns:a16="http://schemas.microsoft.com/office/drawing/2014/main" id="{DF57C426-9449-44D6-944D-B798563752FD}"/>
                </a:ext>
              </a:extLst>
            </p:cNvPr>
            <p:cNvSpPr txBox="1">
              <a:spLocks noChangeArrowheads="1"/>
            </p:cNvSpPr>
            <p:nvPr/>
          </p:nvSpPr>
          <p:spPr bwMode="auto">
            <a:xfrm>
              <a:off x="2216564" y="3391572"/>
              <a:ext cx="541138" cy="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Gold</a:t>
              </a:r>
              <a:endParaRPr lang="zh-CN" altLang="en-US" sz="3600">
                <a:latin typeface="Calibri Light" panose="020F0302020204030204" pitchFamily="34" charset="0"/>
                <a:cs typeface="Calibri Light" panose="020F0302020204030204" pitchFamily="34" charset="0"/>
              </a:endParaRPr>
            </a:p>
          </p:txBody>
        </p:sp>
        <p:cxnSp>
          <p:nvCxnSpPr>
            <p:cNvPr id="54" name="直接箭头连接符 53">
              <a:extLst>
                <a:ext uri="{FF2B5EF4-FFF2-40B4-BE49-F238E27FC236}">
                  <a16:creationId xmlns:a16="http://schemas.microsoft.com/office/drawing/2014/main" id="{44909BD3-C0F3-4D1A-B1C8-1625D2C3443D}"/>
                </a:ext>
              </a:extLst>
            </p:cNvPr>
            <p:cNvCxnSpPr>
              <a:cxnSpLocks/>
            </p:cNvCxnSpPr>
            <p:nvPr/>
          </p:nvCxnSpPr>
          <p:spPr>
            <a:xfrm flipH="1">
              <a:off x="450021" y="3050862"/>
              <a:ext cx="1073979" cy="378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26CDD30-F03E-4395-9EE9-6514CF147536}"/>
                </a:ext>
              </a:extLst>
            </p:cNvPr>
            <p:cNvCxnSpPr>
              <a:cxnSpLocks/>
            </p:cNvCxnSpPr>
            <p:nvPr/>
          </p:nvCxnSpPr>
          <p:spPr>
            <a:xfrm>
              <a:off x="2021733" y="3050862"/>
              <a:ext cx="219240" cy="360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640" name="文本框 83">
              <a:extLst>
                <a:ext uri="{FF2B5EF4-FFF2-40B4-BE49-F238E27FC236}">
                  <a16:creationId xmlns:a16="http://schemas.microsoft.com/office/drawing/2014/main" id="{0A9E573B-E378-40B9-9F82-FD314D7F2BDF}"/>
                </a:ext>
              </a:extLst>
            </p:cNvPr>
            <p:cNvSpPr txBox="1">
              <a:spLocks noChangeArrowheads="1"/>
            </p:cNvSpPr>
            <p:nvPr/>
          </p:nvSpPr>
          <p:spPr bwMode="auto">
            <a:xfrm>
              <a:off x="2716280" y="3391572"/>
              <a:ext cx="541138" cy="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Kim</a:t>
              </a:r>
              <a:endParaRPr lang="zh-CN" altLang="en-US" sz="3600">
                <a:latin typeface="Calibri Light" panose="020F0302020204030204" pitchFamily="34" charset="0"/>
                <a:cs typeface="Calibri Light" panose="020F0302020204030204" pitchFamily="34" charset="0"/>
              </a:endParaRPr>
            </a:p>
          </p:txBody>
        </p:sp>
      </p:grpSp>
      <p:cxnSp>
        <p:nvCxnSpPr>
          <p:cNvPr id="88" name="直接箭头连接符 87">
            <a:extLst>
              <a:ext uri="{FF2B5EF4-FFF2-40B4-BE49-F238E27FC236}">
                <a16:creationId xmlns:a16="http://schemas.microsoft.com/office/drawing/2014/main" id="{8C36EB05-99B5-45A4-BF5C-09C91A6507F1}"/>
              </a:ext>
            </a:extLst>
          </p:cNvPr>
          <p:cNvCxnSpPr>
            <a:cxnSpLocks/>
          </p:cNvCxnSpPr>
          <p:nvPr/>
        </p:nvCxnSpPr>
        <p:spPr>
          <a:xfrm>
            <a:off x="5529263" y="2428875"/>
            <a:ext cx="350837" cy="207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2E1CA9D-29AB-4E77-9F69-DA676B67C1F9}"/>
              </a:ext>
            </a:extLst>
          </p:cNvPr>
          <p:cNvCxnSpPr/>
          <p:nvPr/>
        </p:nvCxnSpPr>
        <p:spPr>
          <a:xfrm>
            <a:off x="395288" y="2792413"/>
            <a:ext cx="3384550" cy="13573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6C7FE57-EF34-4817-9D82-E98194EAE4D4}"/>
              </a:ext>
            </a:extLst>
          </p:cNvPr>
          <p:cNvCxnSpPr>
            <a:cxnSpLocks/>
          </p:cNvCxnSpPr>
          <p:nvPr/>
        </p:nvCxnSpPr>
        <p:spPr>
          <a:xfrm flipV="1">
            <a:off x="314325" y="2846388"/>
            <a:ext cx="3508375" cy="12382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6" name="组合 425">
            <a:extLst>
              <a:ext uri="{FF2B5EF4-FFF2-40B4-BE49-F238E27FC236}">
                <a16:creationId xmlns:a16="http://schemas.microsoft.com/office/drawing/2014/main" id="{567DDA18-E604-41CB-B39F-AB12956FB085}"/>
              </a:ext>
            </a:extLst>
          </p:cNvPr>
          <p:cNvGrpSpPr>
            <a:grpSpLocks/>
          </p:cNvGrpSpPr>
          <p:nvPr/>
        </p:nvGrpSpPr>
        <p:grpSpPr bwMode="auto">
          <a:xfrm>
            <a:off x="319088" y="5145088"/>
            <a:ext cx="6069012" cy="1179512"/>
            <a:chOff x="319451" y="5144678"/>
            <a:chExt cx="6069012" cy="1179376"/>
          </a:xfrm>
        </p:grpSpPr>
        <p:grpSp>
          <p:nvGrpSpPr>
            <p:cNvPr id="101510" name="组合 304">
              <a:extLst>
                <a:ext uri="{FF2B5EF4-FFF2-40B4-BE49-F238E27FC236}">
                  <a16:creationId xmlns:a16="http://schemas.microsoft.com/office/drawing/2014/main" id="{261FF70E-CDCE-474A-83F1-711A7C77BB7A}"/>
                </a:ext>
              </a:extLst>
            </p:cNvPr>
            <p:cNvGrpSpPr>
              <a:grpSpLocks/>
            </p:cNvGrpSpPr>
            <p:nvPr/>
          </p:nvGrpSpPr>
          <p:grpSpPr bwMode="auto">
            <a:xfrm>
              <a:off x="319451" y="5144678"/>
              <a:ext cx="6069012" cy="1179376"/>
              <a:chOff x="319451" y="5144678"/>
              <a:chExt cx="6069012" cy="1179376"/>
            </a:xfrm>
          </p:grpSpPr>
          <p:sp>
            <p:nvSpPr>
              <p:cNvPr id="101512" name="Freeform 5">
                <a:extLst>
                  <a:ext uri="{FF2B5EF4-FFF2-40B4-BE49-F238E27FC236}">
                    <a16:creationId xmlns:a16="http://schemas.microsoft.com/office/drawing/2014/main" id="{2440E378-8DEC-4406-947E-ACA36E993B1D}"/>
                  </a:ext>
                </a:extLst>
              </p:cNvPr>
              <p:cNvSpPr>
                <a:spLocks/>
              </p:cNvSpPr>
              <p:nvPr/>
            </p:nvSpPr>
            <p:spPr bwMode="auto">
              <a:xfrm>
                <a:off x="2137138" y="5181054"/>
                <a:ext cx="1479550" cy="173037"/>
              </a:xfrm>
              <a:custGeom>
                <a:avLst/>
                <a:gdLst>
                  <a:gd name="T0" fmla="*/ 0 w 817"/>
                  <a:gd name="T1" fmla="*/ 173037 h 95"/>
                  <a:gd name="T2" fmla="*/ 0 w 817"/>
                  <a:gd name="T3" fmla="*/ 173037 h 95"/>
                  <a:gd name="T4" fmla="*/ 1479550 w 817"/>
                  <a:gd name="T5" fmla="*/ 173037 h 95"/>
                  <a:gd name="T6" fmla="*/ 1479550 w 817"/>
                  <a:gd name="T7" fmla="*/ 0 h 95"/>
                  <a:gd name="T8" fmla="*/ 0 w 817"/>
                  <a:gd name="T9" fmla="*/ 0 h 95"/>
                  <a:gd name="T10" fmla="*/ 0 w 817"/>
                  <a:gd name="T11" fmla="*/ 173037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13" name="Freeform 6">
                <a:extLst>
                  <a:ext uri="{FF2B5EF4-FFF2-40B4-BE49-F238E27FC236}">
                    <a16:creationId xmlns:a16="http://schemas.microsoft.com/office/drawing/2014/main" id="{6BC846AB-5C4B-4E70-901E-FC4EB683DBCC}"/>
                  </a:ext>
                </a:extLst>
              </p:cNvPr>
              <p:cNvSpPr>
                <a:spLocks/>
              </p:cNvSpPr>
              <p:nvPr/>
            </p:nvSpPr>
            <p:spPr bwMode="auto">
              <a:xfrm>
                <a:off x="2137138" y="5181054"/>
                <a:ext cx="1479550" cy="173037"/>
              </a:xfrm>
              <a:custGeom>
                <a:avLst/>
                <a:gdLst>
                  <a:gd name="T0" fmla="*/ 0 w 817"/>
                  <a:gd name="T1" fmla="*/ 173037 h 95"/>
                  <a:gd name="T2" fmla="*/ 0 w 817"/>
                  <a:gd name="T3" fmla="*/ 173037 h 95"/>
                  <a:gd name="T4" fmla="*/ 1479550 w 817"/>
                  <a:gd name="T5" fmla="*/ 173037 h 95"/>
                  <a:gd name="T6" fmla="*/ 1479550 w 817"/>
                  <a:gd name="T7" fmla="*/ 0 h 95"/>
                  <a:gd name="T8" fmla="*/ 0 w 817"/>
                  <a:gd name="T9" fmla="*/ 0 h 95"/>
                  <a:gd name="T10" fmla="*/ 0 w 817"/>
                  <a:gd name="T11" fmla="*/ 173037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14" name="Freeform 7">
                <a:extLst>
                  <a:ext uri="{FF2B5EF4-FFF2-40B4-BE49-F238E27FC236}">
                    <a16:creationId xmlns:a16="http://schemas.microsoft.com/office/drawing/2014/main" id="{71688851-D600-4651-9866-9E72CAC05639}"/>
                  </a:ext>
                </a:extLst>
              </p:cNvPr>
              <p:cNvSpPr>
                <a:spLocks noEditPoints="1"/>
              </p:cNvSpPr>
              <p:nvPr/>
            </p:nvSpPr>
            <p:spPr bwMode="auto">
              <a:xfrm>
                <a:off x="2216513" y="5181054"/>
                <a:ext cx="1327150" cy="173037"/>
              </a:xfrm>
              <a:custGeom>
                <a:avLst/>
                <a:gdLst>
                  <a:gd name="T0" fmla="*/ 1327150 w 733"/>
                  <a:gd name="T1" fmla="*/ 1821 h 95"/>
                  <a:gd name="T2" fmla="*/ 1327150 w 733"/>
                  <a:gd name="T3" fmla="*/ 1821 h 95"/>
                  <a:gd name="T4" fmla="*/ 1327150 w 733"/>
                  <a:gd name="T5" fmla="*/ 173037 h 95"/>
                  <a:gd name="T6" fmla="*/ 1035648 w 733"/>
                  <a:gd name="T7" fmla="*/ 5464 h 95"/>
                  <a:gd name="T8" fmla="*/ 1035648 w 733"/>
                  <a:gd name="T9" fmla="*/ 5464 h 95"/>
                  <a:gd name="T10" fmla="*/ 1035648 w 733"/>
                  <a:gd name="T11" fmla="*/ 173037 h 95"/>
                  <a:gd name="T12" fmla="*/ 965035 w 733"/>
                  <a:gd name="T13" fmla="*/ 1821 h 95"/>
                  <a:gd name="T14" fmla="*/ 965035 w 733"/>
                  <a:gd name="T15" fmla="*/ 1821 h 95"/>
                  <a:gd name="T16" fmla="*/ 965035 w 733"/>
                  <a:gd name="T17" fmla="*/ 171216 h 95"/>
                  <a:gd name="T18" fmla="*/ 523256 w 733"/>
                  <a:gd name="T19" fmla="*/ 7286 h 95"/>
                  <a:gd name="T20" fmla="*/ 523256 w 733"/>
                  <a:gd name="T21" fmla="*/ 7286 h 95"/>
                  <a:gd name="T22" fmla="*/ 523256 w 733"/>
                  <a:gd name="T23" fmla="*/ 171216 h 95"/>
                  <a:gd name="T24" fmla="*/ 449022 w 733"/>
                  <a:gd name="T25" fmla="*/ 0 h 95"/>
                  <a:gd name="T26" fmla="*/ 449022 w 733"/>
                  <a:gd name="T27" fmla="*/ 0 h 95"/>
                  <a:gd name="T28" fmla="*/ 449022 w 733"/>
                  <a:gd name="T29" fmla="*/ 171216 h 95"/>
                  <a:gd name="T30" fmla="*/ 0 w 733"/>
                  <a:gd name="T31" fmla="*/ 0 h 95"/>
                  <a:gd name="T32" fmla="*/ 0 w 733"/>
                  <a:gd name="T33" fmla="*/ 0 h 95"/>
                  <a:gd name="T34" fmla="*/ 0 w 733"/>
                  <a:gd name="T35" fmla="*/ 173037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3" h="95">
                    <a:moveTo>
                      <a:pt x="733" y="1"/>
                    </a:moveTo>
                    <a:lnTo>
                      <a:pt x="733" y="1"/>
                    </a:lnTo>
                    <a:lnTo>
                      <a:pt x="733" y="95"/>
                    </a:lnTo>
                    <a:moveTo>
                      <a:pt x="572" y="3"/>
                    </a:moveTo>
                    <a:lnTo>
                      <a:pt x="572" y="3"/>
                    </a:lnTo>
                    <a:lnTo>
                      <a:pt x="572" y="95"/>
                    </a:lnTo>
                    <a:moveTo>
                      <a:pt x="533" y="1"/>
                    </a:moveTo>
                    <a:lnTo>
                      <a:pt x="533" y="1"/>
                    </a:lnTo>
                    <a:lnTo>
                      <a:pt x="533" y="94"/>
                    </a:lnTo>
                    <a:moveTo>
                      <a:pt x="289" y="4"/>
                    </a:moveTo>
                    <a:lnTo>
                      <a:pt x="289" y="4"/>
                    </a:lnTo>
                    <a:lnTo>
                      <a:pt x="289" y="94"/>
                    </a:lnTo>
                    <a:moveTo>
                      <a:pt x="248" y="0"/>
                    </a:moveTo>
                    <a:lnTo>
                      <a:pt x="248" y="0"/>
                    </a:lnTo>
                    <a:lnTo>
                      <a:pt x="248" y="94"/>
                    </a:lnTo>
                    <a:moveTo>
                      <a:pt x="0" y="0"/>
                    </a:moveTo>
                    <a:lnTo>
                      <a:pt x="0" y="0"/>
                    </a:lnTo>
                    <a:lnTo>
                      <a:pt x="0" y="95"/>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15" name="Freeform 27">
                <a:extLst>
                  <a:ext uri="{FF2B5EF4-FFF2-40B4-BE49-F238E27FC236}">
                    <a16:creationId xmlns:a16="http://schemas.microsoft.com/office/drawing/2014/main" id="{C4607FCB-C588-433D-AF6E-8A22380125C0}"/>
                  </a:ext>
                </a:extLst>
              </p:cNvPr>
              <p:cNvSpPr>
                <a:spLocks/>
              </p:cNvSpPr>
              <p:nvPr/>
            </p:nvSpPr>
            <p:spPr bwMode="auto">
              <a:xfrm>
                <a:off x="2273663" y="5235029"/>
                <a:ext cx="60325" cy="69850"/>
              </a:xfrm>
              <a:custGeom>
                <a:avLst/>
                <a:gdLst>
                  <a:gd name="T0" fmla="*/ 58551 w 34"/>
                  <a:gd name="T1" fmla="*/ 58821 h 38"/>
                  <a:gd name="T2" fmla="*/ 58551 w 34"/>
                  <a:gd name="T3" fmla="*/ 58821 h 38"/>
                  <a:gd name="T4" fmla="*/ 55002 w 34"/>
                  <a:gd name="T5" fmla="*/ 62497 h 38"/>
                  <a:gd name="T6" fmla="*/ 47905 w 34"/>
                  <a:gd name="T7" fmla="*/ 64336 h 38"/>
                  <a:gd name="T8" fmla="*/ 40808 w 34"/>
                  <a:gd name="T9" fmla="*/ 64336 h 38"/>
                  <a:gd name="T10" fmla="*/ 24840 w 34"/>
                  <a:gd name="T11" fmla="*/ 60659 h 38"/>
                  <a:gd name="T12" fmla="*/ 12420 w 34"/>
                  <a:gd name="T13" fmla="*/ 49630 h 38"/>
                  <a:gd name="T14" fmla="*/ 8871 w 34"/>
                  <a:gd name="T15" fmla="*/ 33087 h 38"/>
                  <a:gd name="T16" fmla="*/ 12420 w 34"/>
                  <a:gd name="T17" fmla="*/ 16543 h 38"/>
                  <a:gd name="T18" fmla="*/ 23065 w 34"/>
                  <a:gd name="T19" fmla="*/ 7353 h 38"/>
                  <a:gd name="T20" fmla="*/ 35485 w 34"/>
                  <a:gd name="T21" fmla="*/ 3676 h 38"/>
                  <a:gd name="T22" fmla="*/ 46131 w 34"/>
                  <a:gd name="T23" fmla="*/ 5514 h 38"/>
                  <a:gd name="T24" fmla="*/ 55002 w 34"/>
                  <a:gd name="T25" fmla="*/ 9191 h 38"/>
                  <a:gd name="T26" fmla="*/ 55002 w 34"/>
                  <a:gd name="T27" fmla="*/ 16543 h 38"/>
                  <a:gd name="T28" fmla="*/ 55002 w 34"/>
                  <a:gd name="T29" fmla="*/ 18382 h 38"/>
                  <a:gd name="T30" fmla="*/ 56776 w 34"/>
                  <a:gd name="T31" fmla="*/ 18382 h 38"/>
                  <a:gd name="T32" fmla="*/ 56776 w 34"/>
                  <a:gd name="T33" fmla="*/ 16543 h 38"/>
                  <a:gd name="T34" fmla="*/ 60325 w 34"/>
                  <a:gd name="T35" fmla="*/ 3676 h 38"/>
                  <a:gd name="T36" fmla="*/ 58551 w 34"/>
                  <a:gd name="T37" fmla="*/ 3676 h 38"/>
                  <a:gd name="T38" fmla="*/ 49679 w 34"/>
                  <a:gd name="T39" fmla="*/ 0 h 38"/>
                  <a:gd name="T40" fmla="*/ 37260 w 34"/>
                  <a:gd name="T41" fmla="*/ 0 h 38"/>
                  <a:gd name="T42" fmla="*/ 17743 w 34"/>
                  <a:gd name="T43" fmla="*/ 3676 h 38"/>
                  <a:gd name="T44" fmla="*/ 5323 w 34"/>
                  <a:gd name="T45" fmla="*/ 14705 h 38"/>
                  <a:gd name="T46" fmla="*/ 0 w 34"/>
                  <a:gd name="T47" fmla="*/ 34925 h 38"/>
                  <a:gd name="T48" fmla="*/ 8871 w 34"/>
                  <a:gd name="T49" fmla="*/ 60659 h 38"/>
                  <a:gd name="T50" fmla="*/ 37260 w 34"/>
                  <a:gd name="T51" fmla="*/ 69850 h 38"/>
                  <a:gd name="T52" fmla="*/ 58551 w 34"/>
                  <a:gd name="T53" fmla="*/ 64336 h 38"/>
                  <a:gd name="T54" fmla="*/ 60325 w 34"/>
                  <a:gd name="T55" fmla="*/ 60659 h 38"/>
                  <a:gd name="T56" fmla="*/ 58551 w 34"/>
                  <a:gd name="T57" fmla="*/ 58821 h 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8">
                    <a:moveTo>
                      <a:pt x="33" y="32"/>
                    </a:moveTo>
                    <a:lnTo>
                      <a:pt x="33" y="32"/>
                    </a:lnTo>
                    <a:cubicBezTo>
                      <a:pt x="33" y="33"/>
                      <a:pt x="32" y="33"/>
                      <a:pt x="31" y="34"/>
                    </a:cubicBezTo>
                    <a:cubicBezTo>
                      <a:pt x="30" y="34"/>
                      <a:pt x="29" y="34"/>
                      <a:pt x="27" y="35"/>
                    </a:cubicBezTo>
                    <a:cubicBezTo>
                      <a:pt x="26" y="35"/>
                      <a:pt x="24" y="35"/>
                      <a:pt x="23" y="35"/>
                    </a:cubicBezTo>
                    <a:cubicBezTo>
                      <a:pt x="19" y="35"/>
                      <a:pt x="16" y="34"/>
                      <a:pt x="14" y="33"/>
                    </a:cubicBezTo>
                    <a:cubicBezTo>
                      <a:pt x="11" y="32"/>
                      <a:pt x="9" y="30"/>
                      <a:pt x="7" y="27"/>
                    </a:cubicBezTo>
                    <a:cubicBezTo>
                      <a:pt x="6" y="24"/>
                      <a:pt x="5" y="21"/>
                      <a:pt x="5" y="18"/>
                    </a:cubicBezTo>
                    <a:cubicBezTo>
                      <a:pt x="5" y="14"/>
                      <a:pt x="6" y="12"/>
                      <a:pt x="7" y="9"/>
                    </a:cubicBezTo>
                    <a:cubicBezTo>
                      <a:pt x="8" y="7"/>
                      <a:pt x="10" y="5"/>
                      <a:pt x="13" y="4"/>
                    </a:cubicBezTo>
                    <a:cubicBezTo>
                      <a:pt x="15" y="3"/>
                      <a:pt x="17" y="2"/>
                      <a:pt x="20" y="2"/>
                    </a:cubicBezTo>
                    <a:cubicBezTo>
                      <a:pt x="22" y="2"/>
                      <a:pt x="24" y="2"/>
                      <a:pt x="26" y="3"/>
                    </a:cubicBezTo>
                    <a:cubicBezTo>
                      <a:pt x="28" y="3"/>
                      <a:pt x="29" y="4"/>
                      <a:pt x="31" y="5"/>
                    </a:cubicBezTo>
                    <a:lnTo>
                      <a:pt x="31" y="9"/>
                    </a:lnTo>
                    <a:lnTo>
                      <a:pt x="31" y="10"/>
                    </a:lnTo>
                    <a:lnTo>
                      <a:pt x="32" y="10"/>
                    </a:lnTo>
                    <a:lnTo>
                      <a:pt x="32" y="9"/>
                    </a:lnTo>
                    <a:cubicBezTo>
                      <a:pt x="33" y="6"/>
                      <a:pt x="33" y="3"/>
                      <a:pt x="34" y="2"/>
                    </a:cubicBezTo>
                    <a:lnTo>
                      <a:pt x="33" y="2"/>
                    </a:lnTo>
                    <a:cubicBezTo>
                      <a:pt x="32" y="1"/>
                      <a:pt x="30" y="1"/>
                      <a:pt x="28" y="0"/>
                    </a:cubicBezTo>
                    <a:cubicBezTo>
                      <a:pt x="25" y="0"/>
                      <a:pt x="23" y="0"/>
                      <a:pt x="21" y="0"/>
                    </a:cubicBezTo>
                    <a:cubicBezTo>
                      <a:pt x="17" y="0"/>
                      <a:pt x="13" y="0"/>
                      <a:pt x="10" y="2"/>
                    </a:cubicBezTo>
                    <a:cubicBezTo>
                      <a:pt x="7" y="3"/>
                      <a:pt x="4" y="5"/>
                      <a:pt x="3" y="8"/>
                    </a:cubicBezTo>
                    <a:cubicBezTo>
                      <a:pt x="1" y="11"/>
                      <a:pt x="0" y="15"/>
                      <a:pt x="0" y="19"/>
                    </a:cubicBezTo>
                    <a:cubicBezTo>
                      <a:pt x="0" y="24"/>
                      <a:pt x="2" y="29"/>
                      <a:pt x="5" y="33"/>
                    </a:cubicBezTo>
                    <a:cubicBezTo>
                      <a:pt x="9" y="36"/>
                      <a:pt x="14" y="38"/>
                      <a:pt x="21" y="38"/>
                    </a:cubicBezTo>
                    <a:cubicBezTo>
                      <a:pt x="25" y="38"/>
                      <a:pt x="29" y="37"/>
                      <a:pt x="33" y="35"/>
                    </a:cubicBezTo>
                    <a:lnTo>
                      <a:pt x="34" y="33"/>
                    </a:lnTo>
                    <a:lnTo>
                      <a:pt x="33" y="3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16" name="Freeform 28">
                <a:extLst>
                  <a:ext uri="{FF2B5EF4-FFF2-40B4-BE49-F238E27FC236}">
                    <a16:creationId xmlns:a16="http://schemas.microsoft.com/office/drawing/2014/main" id="{A60495C8-D4C5-44F3-9FA3-665D83928E44}"/>
                  </a:ext>
                </a:extLst>
              </p:cNvPr>
              <p:cNvSpPr>
                <a:spLocks noEditPoints="1"/>
              </p:cNvSpPr>
              <p:nvPr/>
            </p:nvSpPr>
            <p:spPr bwMode="auto">
              <a:xfrm>
                <a:off x="2341926" y="5257254"/>
                <a:ext cx="41275" cy="47625"/>
              </a:xfrm>
              <a:custGeom>
                <a:avLst/>
                <a:gdLst>
                  <a:gd name="T0" fmla="*/ 5384 w 23"/>
                  <a:gd name="T1" fmla="*/ 12822 h 26"/>
                  <a:gd name="T2" fmla="*/ 5384 w 23"/>
                  <a:gd name="T3" fmla="*/ 12822 h 26"/>
                  <a:gd name="T4" fmla="*/ 8973 w 23"/>
                  <a:gd name="T5" fmla="*/ 7327 h 26"/>
                  <a:gd name="T6" fmla="*/ 10767 w 23"/>
                  <a:gd name="T7" fmla="*/ 5495 h 26"/>
                  <a:gd name="T8" fmla="*/ 16151 w 23"/>
                  <a:gd name="T9" fmla="*/ 5495 h 26"/>
                  <a:gd name="T10" fmla="*/ 23329 w 23"/>
                  <a:gd name="T11" fmla="*/ 7327 h 26"/>
                  <a:gd name="T12" fmla="*/ 26918 w 23"/>
                  <a:gd name="T13" fmla="*/ 18317 h 26"/>
                  <a:gd name="T14" fmla="*/ 3589 w 23"/>
                  <a:gd name="T15" fmla="*/ 25644 h 26"/>
                  <a:gd name="T16" fmla="*/ 0 w 23"/>
                  <a:gd name="T17" fmla="*/ 34803 h 26"/>
                  <a:gd name="T18" fmla="*/ 1795 w 23"/>
                  <a:gd name="T19" fmla="*/ 42130 h 26"/>
                  <a:gd name="T20" fmla="*/ 5384 w 23"/>
                  <a:gd name="T21" fmla="*/ 45793 h 26"/>
                  <a:gd name="T22" fmla="*/ 10767 w 23"/>
                  <a:gd name="T23" fmla="*/ 47625 h 26"/>
                  <a:gd name="T24" fmla="*/ 16151 w 23"/>
                  <a:gd name="T25" fmla="*/ 45793 h 26"/>
                  <a:gd name="T26" fmla="*/ 26918 w 23"/>
                  <a:gd name="T27" fmla="*/ 38466 h 26"/>
                  <a:gd name="T28" fmla="*/ 26918 w 23"/>
                  <a:gd name="T29" fmla="*/ 45793 h 26"/>
                  <a:gd name="T30" fmla="*/ 26918 w 23"/>
                  <a:gd name="T31" fmla="*/ 45793 h 26"/>
                  <a:gd name="T32" fmla="*/ 34097 w 23"/>
                  <a:gd name="T33" fmla="*/ 45793 h 26"/>
                  <a:gd name="T34" fmla="*/ 41275 w 23"/>
                  <a:gd name="T35" fmla="*/ 45793 h 26"/>
                  <a:gd name="T36" fmla="*/ 41275 w 23"/>
                  <a:gd name="T37" fmla="*/ 45793 h 26"/>
                  <a:gd name="T38" fmla="*/ 41275 w 23"/>
                  <a:gd name="T39" fmla="*/ 43962 h 26"/>
                  <a:gd name="T40" fmla="*/ 41275 w 23"/>
                  <a:gd name="T41" fmla="*/ 43962 h 26"/>
                  <a:gd name="T42" fmla="*/ 37686 w 23"/>
                  <a:gd name="T43" fmla="*/ 42130 h 26"/>
                  <a:gd name="T44" fmla="*/ 35891 w 23"/>
                  <a:gd name="T45" fmla="*/ 42130 h 26"/>
                  <a:gd name="T46" fmla="*/ 35891 w 23"/>
                  <a:gd name="T47" fmla="*/ 42130 h 26"/>
                  <a:gd name="T48" fmla="*/ 34097 w 23"/>
                  <a:gd name="T49" fmla="*/ 38466 h 26"/>
                  <a:gd name="T50" fmla="*/ 34097 w 23"/>
                  <a:gd name="T51" fmla="*/ 23813 h 26"/>
                  <a:gd name="T52" fmla="*/ 34097 w 23"/>
                  <a:gd name="T53" fmla="*/ 14654 h 26"/>
                  <a:gd name="T54" fmla="*/ 34097 w 23"/>
                  <a:gd name="T55" fmla="*/ 7327 h 26"/>
                  <a:gd name="T56" fmla="*/ 28713 w 23"/>
                  <a:gd name="T57" fmla="*/ 1832 h 26"/>
                  <a:gd name="T58" fmla="*/ 19740 w 23"/>
                  <a:gd name="T59" fmla="*/ 0 h 26"/>
                  <a:gd name="T60" fmla="*/ 3589 w 23"/>
                  <a:gd name="T61" fmla="*/ 7327 h 26"/>
                  <a:gd name="T62" fmla="*/ 3589 w 23"/>
                  <a:gd name="T63" fmla="*/ 12822 h 26"/>
                  <a:gd name="T64" fmla="*/ 3589 w 23"/>
                  <a:gd name="T65" fmla="*/ 12822 h 26"/>
                  <a:gd name="T66" fmla="*/ 5384 w 23"/>
                  <a:gd name="T67" fmla="*/ 12822 h 26"/>
                  <a:gd name="T68" fmla="*/ 5384 w 23"/>
                  <a:gd name="T69" fmla="*/ 12822 h 26"/>
                  <a:gd name="T70" fmla="*/ 26918 w 23"/>
                  <a:gd name="T71" fmla="*/ 32971 h 26"/>
                  <a:gd name="T72" fmla="*/ 26918 w 23"/>
                  <a:gd name="T73" fmla="*/ 32971 h 26"/>
                  <a:gd name="T74" fmla="*/ 14357 w 23"/>
                  <a:gd name="T75" fmla="*/ 40298 h 26"/>
                  <a:gd name="T76" fmla="*/ 7178 w 23"/>
                  <a:gd name="T77" fmla="*/ 32971 h 26"/>
                  <a:gd name="T78" fmla="*/ 10767 w 23"/>
                  <a:gd name="T79" fmla="*/ 25644 h 26"/>
                  <a:gd name="T80" fmla="*/ 26918 w 23"/>
                  <a:gd name="T81" fmla="*/ 20149 h 26"/>
                  <a:gd name="T82" fmla="*/ 26918 w 23"/>
                  <a:gd name="T83" fmla="*/ 32971 h 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6">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4" y="6"/>
                      <a:pt x="15" y="7"/>
                      <a:pt x="15" y="10"/>
                    </a:cubicBezTo>
                    <a:cubicBezTo>
                      <a:pt x="8" y="11"/>
                      <a:pt x="4" y="12"/>
                      <a:pt x="2" y="14"/>
                    </a:cubicBezTo>
                    <a:cubicBezTo>
                      <a:pt x="1" y="15"/>
                      <a:pt x="0" y="17"/>
                      <a:pt x="0" y="19"/>
                    </a:cubicBezTo>
                    <a:cubicBezTo>
                      <a:pt x="0" y="21"/>
                      <a:pt x="0" y="22"/>
                      <a:pt x="1" y="23"/>
                    </a:cubicBezTo>
                    <a:cubicBezTo>
                      <a:pt x="1" y="24"/>
                      <a:pt x="2" y="24"/>
                      <a:pt x="3" y="25"/>
                    </a:cubicBezTo>
                    <a:cubicBezTo>
                      <a:pt x="4" y="25"/>
                      <a:pt x="5" y="26"/>
                      <a:pt x="6" y="26"/>
                    </a:cubicBezTo>
                    <a:cubicBezTo>
                      <a:pt x="7" y="26"/>
                      <a:pt x="9" y="25"/>
                      <a:pt x="9" y="25"/>
                    </a:cubicBezTo>
                    <a:lnTo>
                      <a:pt x="15" y="21"/>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19" y="23"/>
                      <a:pt x="19" y="22"/>
                      <a:pt x="19" y="21"/>
                    </a:cubicBezTo>
                    <a:lnTo>
                      <a:pt x="19" y="13"/>
                    </a:lnTo>
                    <a:lnTo>
                      <a:pt x="19" y="8"/>
                    </a:lnTo>
                    <a:cubicBezTo>
                      <a:pt x="19" y="7"/>
                      <a:pt x="19" y="5"/>
                      <a:pt x="19" y="4"/>
                    </a:cubicBezTo>
                    <a:cubicBezTo>
                      <a:pt x="18" y="3"/>
                      <a:pt x="17" y="2"/>
                      <a:pt x="16" y="1"/>
                    </a:cubicBezTo>
                    <a:cubicBezTo>
                      <a:pt x="14" y="1"/>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17" name="Freeform 29">
                <a:extLst>
                  <a:ext uri="{FF2B5EF4-FFF2-40B4-BE49-F238E27FC236}">
                    <a16:creationId xmlns:a16="http://schemas.microsoft.com/office/drawing/2014/main" id="{A6ACE822-BB5C-4A8B-93FA-726D04027056}"/>
                  </a:ext>
                </a:extLst>
              </p:cNvPr>
              <p:cNvSpPr>
                <a:spLocks/>
              </p:cNvSpPr>
              <p:nvPr/>
            </p:nvSpPr>
            <p:spPr bwMode="auto">
              <a:xfrm>
                <a:off x="2386376" y="5233442"/>
                <a:ext cx="23813" cy="69850"/>
              </a:xfrm>
              <a:custGeom>
                <a:avLst/>
                <a:gdLst>
                  <a:gd name="T0" fmla="*/ 1832 w 13"/>
                  <a:gd name="T1" fmla="*/ 3676 h 38"/>
                  <a:gd name="T2" fmla="*/ 1832 w 13"/>
                  <a:gd name="T3" fmla="*/ 3676 h 38"/>
                  <a:gd name="T4" fmla="*/ 0 w 13"/>
                  <a:gd name="T5" fmla="*/ 3676 h 38"/>
                  <a:gd name="T6" fmla="*/ 0 w 13"/>
                  <a:gd name="T7" fmla="*/ 5514 h 38"/>
                  <a:gd name="T8" fmla="*/ 1832 w 13"/>
                  <a:gd name="T9" fmla="*/ 5514 h 38"/>
                  <a:gd name="T10" fmla="*/ 7327 w 13"/>
                  <a:gd name="T11" fmla="*/ 5514 h 38"/>
                  <a:gd name="T12" fmla="*/ 7327 w 13"/>
                  <a:gd name="T13" fmla="*/ 5514 h 38"/>
                  <a:gd name="T14" fmla="*/ 9159 w 13"/>
                  <a:gd name="T15" fmla="*/ 9191 h 38"/>
                  <a:gd name="T16" fmla="*/ 9159 w 13"/>
                  <a:gd name="T17" fmla="*/ 16543 h 38"/>
                  <a:gd name="T18" fmla="*/ 9159 w 13"/>
                  <a:gd name="T19" fmla="*/ 25734 h 38"/>
                  <a:gd name="T20" fmla="*/ 9159 w 13"/>
                  <a:gd name="T21" fmla="*/ 51468 h 38"/>
                  <a:gd name="T22" fmla="*/ 9159 w 13"/>
                  <a:gd name="T23" fmla="*/ 58821 h 38"/>
                  <a:gd name="T24" fmla="*/ 9159 w 13"/>
                  <a:gd name="T25" fmla="*/ 64336 h 38"/>
                  <a:gd name="T26" fmla="*/ 7327 w 13"/>
                  <a:gd name="T27" fmla="*/ 66174 h 38"/>
                  <a:gd name="T28" fmla="*/ 7327 w 13"/>
                  <a:gd name="T29" fmla="*/ 66174 h 38"/>
                  <a:gd name="T30" fmla="*/ 1832 w 13"/>
                  <a:gd name="T31" fmla="*/ 68012 h 38"/>
                  <a:gd name="T32" fmla="*/ 1832 w 13"/>
                  <a:gd name="T33" fmla="*/ 68012 h 38"/>
                  <a:gd name="T34" fmla="*/ 1832 w 13"/>
                  <a:gd name="T35" fmla="*/ 69850 h 38"/>
                  <a:gd name="T36" fmla="*/ 1832 w 13"/>
                  <a:gd name="T37" fmla="*/ 69850 h 38"/>
                  <a:gd name="T38" fmla="*/ 12822 w 13"/>
                  <a:gd name="T39" fmla="*/ 69850 h 38"/>
                  <a:gd name="T40" fmla="*/ 23813 w 13"/>
                  <a:gd name="T41" fmla="*/ 69850 h 38"/>
                  <a:gd name="T42" fmla="*/ 23813 w 13"/>
                  <a:gd name="T43" fmla="*/ 69850 h 38"/>
                  <a:gd name="T44" fmla="*/ 23813 w 13"/>
                  <a:gd name="T45" fmla="*/ 68012 h 38"/>
                  <a:gd name="T46" fmla="*/ 23813 w 13"/>
                  <a:gd name="T47" fmla="*/ 68012 h 38"/>
                  <a:gd name="T48" fmla="*/ 18318 w 13"/>
                  <a:gd name="T49" fmla="*/ 66174 h 38"/>
                  <a:gd name="T50" fmla="*/ 18318 w 13"/>
                  <a:gd name="T51" fmla="*/ 66174 h 38"/>
                  <a:gd name="T52" fmla="*/ 18318 w 13"/>
                  <a:gd name="T53" fmla="*/ 64336 h 38"/>
                  <a:gd name="T54" fmla="*/ 16486 w 13"/>
                  <a:gd name="T55" fmla="*/ 58821 h 38"/>
                  <a:gd name="T56" fmla="*/ 16486 w 13"/>
                  <a:gd name="T57" fmla="*/ 51468 h 38"/>
                  <a:gd name="T58" fmla="*/ 16486 w 13"/>
                  <a:gd name="T59" fmla="*/ 22058 h 38"/>
                  <a:gd name="T60" fmla="*/ 16486 w 13"/>
                  <a:gd name="T61" fmla="*/ 0 h 38"/>
                  <a:gd name="T62" fmla="*/ 16486 w 13"/>
                  <a:gd name="T63" fmla="*/ 0 h 38"/>
                  <a:gd name="T64" fmla="*/ 1832 w 13"/>
                  <a:gd name="T65" fmla="*/ 367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8">
                    <a:moveTo>
                      <a:pt x="1" y="2"/>
                    </a:moveTo>
                    <a:lnTo>
                      <a:pt x="1" y="2"/>
                    </a:lnTo>
                    <a:lnTo>
                      <a:pt x="0" y="2"/>
                    </a:lnTo>
                    <a:lnTo>
                      <a:pt x="0" y="3"/>
                    </a:lnTo>
                    <a:lnTo>
                      <a:pt x="1" y="3"/>
                    </a:lnTo>
                    <a:cubicBezTo>
                      <a:pt x="2" y="3"/>
                      <a:pt x="4" y="3"/>
                      <a:pt x="4" y="3"/>
                    </a:cubicBezTo>
                    <a:cubicBezTo>
                      <a:pt x="4" y="3"/>
                      <a:pt x="4" y="3"/>
                      <a:pt x="4" y="3"/>
                    </a:cubicBezTo>
                    <a:cubicBezTo>
                      <a:pt x="4" y="4"/>
                      <a:pt x="5" y="4"/>
                      <a:pt x="5" y="5"/>
                    </a:cubicBezTo>
                    <a:cubicBezTo>
                      <a:pt x="5" y="6"/>
                      <a:pt x="5" y="7"/>
                      <a:pt x="5" y="9"/>
                    </a:cubicBezTo>
                    <a:lnTo>
                      <a:pt x="5" y="14"/>
                    </a:lnTo>
                    <a:lnTo>
                      <a:pt x="5" y="28"/>
                    </a:lnTo>
                    <a:cubicBezTo>
                      <a:pt x="5" y="29"/>
                      <a:pt x="5" y="30"/>
                      <a:pt x="5" y="32"/>
                    </a:cubicBezTo>
                    <a:cubicBezTo>
                      <a:pt x="5" y="34"/>
                      <a:pt x="5" y="35"/>
                      <a:pt x="5" y="35"/>
                    </a:cubicBezTo>
                    <a:cubicBezTo>
                      <a:pt x="4" y="36"/>
                      <a:pt x="4" y="36"/>
                      <a:pt x="4" y="36"/>
                    </a:cubicBezTo>
                    <a:cubicBezTo>
                      <a:pt x="4" y="36"/>
                      <a:pt x="4" y="36"/>
                      <a:pt x="4" y="36"/>
                    </a:cubicBezTo>
                    <a:cubicBezTo>
                      <a:pt x="3" y="36"/>
                      <a:pt x="2" y="36"/>
                      <a:pt x="1" y="37"/>
                    </a:cubicBezTo>
                    <a:lnTo>
                      <a:pt x="1" y="38"/>
                    </a:lnTo>
                    <a:cubicBezTo>
                      <a:pt x="3" y="38"/>
                      <a:pt x="5" y="38"/>
                      <a:pt x="7" y="38"/>
                    </a:cubicBezTo>
                    <a:cubicBezTo>
                      <a:pt x="9" y="38"/>
                      <a:pt x="11" y="38"/>
                      <a:pt x="13" y="38"/>
                    </a:cubicBezTo>
                    <a:lnTo>
                      <a:pt x="13" y="37"/>
                    </a:lnTo>
                    <a:cubicBezTo>
                      <a:pt x="12" y="36"/>
                      <a:pt x="11" y="36"/>
                      <a:pt x="10" y="36"/>
                    </a:cubicBezTo>
                    <a:cubicBezTo>
                      <a:pt x="10" y="36"/>
                      <a:pt x="10" y="36"/>
                      <a:pt x="10" y="36"/>
                    </a:cubicBezTo>
                    <a:cubicBezTo>
                      <a:pt x="10" y="36"/>
                      <a:pt x="10" y="36"/>
                      <a:pt x="10" y="35"/>
                    </a:cubicBezTo>
                    <a:cubicBezTo>
                      <a:pt x="9" y="35"/>
                      <a:pt x="9" y="34"/>
                      <a:pt x="9" y="32"/>
                    </a:cubicBezTo>
                    <a:cubicBezTo>
                      <a:pt x="9" y="30"/>
                      <a:pt x="9" y="28"/>
                      <a:pt x="9" y="28"/>
                    </a:cubicBezTo>
                    <a:lnTo>
                      <a:pt x="9" y="12"/>
                    </a:lnTo>
                    <a:cubicBezTo>
                      <a:pt x="9" y="6"/>
                      <a:pt x="9" y="2"/>
                      <a:pt x="9" y="0"/>
                    </a:cubicBezTo>
                    <a:cubicBezTo>
                      <a:pt x="7" y="0"/>
                      <a:pt x="4" y="1"/>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18" name="Freeform 30">
                <a:extLst>
                  <a:ext uri="{FF2B5EF4-FFF2-40B4-BE49-F238E27FC236}">
                    <a16:creationId xmlns:a16="http://schemas.microsoft.com/office/drawing/2014/main" id="{4A5576CE-8A75-45B2-8CD2-7056FAEE17EB}"/>
                  </a:ext>
                </a:extLst>
              </p:cNvPr>
              <p:cNvSpPr>
                <a:spLocks noEditPoints="1"/>
              </p:cNvSpPr>
              <p:nvPr/>
            </p:nvSpPr>
            <p:spPr bwMode="auto">
              <a:xfrm>
                <a:off x="2416538" y="5236617"/>
                <a:ext cx="22225" cy="66675"/>
              </a:xfrm>
              <a:custGeom>
                <a:avLst/>
                <a:gdLst>
                  <a:gd name="T0" fmla="*/ 6838 w 13"/>
                  <a:gd name="T1" fmla="*/ 1852 h 36"/>
                  <a:gd name="T2" fmla="*/ 6838 w 13"/>
                  <a:gd name="T3" fmla="*/ 1852 h 36"/>
                  <a:gd name="T4" fmla="*/ 5129 w 13"/>
                  <a:gd name="T5" fmla="*/ 5556 h 36"/>
                  <a:gd name="T6" fmla="*/ 6838 w 13"/>
                  <a:gd name="T7" fmla="*/ 9260 h 36"/>
                  <a:gd name="T8" fmla="*/ 10258 w 13"/>
                  <a:gd name="T9" fmla="*/ 9260 h 36"/>
                  <a:gd name="T10" fmla="*/ 13677 w 13"/>
                  <a:gd name="T11" fmla="*/ 9260 h 36"/>
                  <a:gd name="T12" fmla="*/ 15387 w 13"/>
                  <a:gd name="T13" fmla="*/ 5556 h 36"/>
                  <a:gd name="T14" fmla="*/ 13677 w 13"/>
                  <a:gd name="T15" fmla="*/ 1852 h 36"/>
                  <a:gd name="T16" fmla="*/ 10258 w 13"/>
                  <a:gd name="T17" fmla="*/ 0 h 36"/>
                  <a:gd name="T18" fmla="*/ 6838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419 w 13"/>
                  <a:gd name="T31" fmla="*/ 27781 h 36"/>
                  <a:gd name="T32" fmla="*/ 6838 w 13"/>
                  <a:gd name="T33" fmla="*/ 27781 h 36"/>
                  <a:gd name="T34" fmla="*/ 6838 w 13"/>
                  <a:gd name="T35" fmla="*/ 29633 h 36"/>
                  <a:gd name="T36" fmla="*/ 6838 w 13"/>
                  <a:gd name="T37" fmla="*/ 33338 h 36"/>
                  <a:gd name="T38" fmla="*/ 6838 w 13"/>
                  <a:gd name="T39" fmla="*/ 38894 h 36"/>
                  <a:gd name="T40" fmla="*/ 6838 w 13"/>
                  <a:gd name="T41" fmla="*/ 48154 h 36"/>
                  <a:gd name="T42" fmla="*/ 6838 w 13"/>
                  <a:gd name="T43" fmla="*/ 55563 h 36"/>
                  <a:gd name="T44" fmla="*/ 6838 w 13"/>
                  <a:gd name="T45" fmla="*/ 61119 h 36"/>
                  <a:gd name="T46" fmla="*/ 6838 w 13"/>
                  <a:gd name="T47" fmla="*/ 62971 h 36"/>
                  <a:gd name="T48" fmla="*/ 5129 w 13"/>
                  <a:gd name="T49" fmla="*/ 62971 h 36"/>
                  <a:gd name="T50" fmla="*/ 0 w 13"/>
                  <a:gd name="T51" fmla="*/ 64823 h 36"/>
                  <a:gd name="T52" fmla="*/ 0 w 13"/>
                  <a:gd name="T53" fmla="*/ 64823 h 36"/>
                  <a:gd name="T54" fmla="*/ 0 w 13"/>
                  <a:gd name="T55" fmla="*/ 66675 h 36"/>
                  <a:gd name="T56" fmla="*/ 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4823 h 36"/>
                  <a:gd name="T68" fmla="*/ 17096 w 13"/>
                  <a:gd name="T69" fmla="*/ 62971 h 36"/>
                  <a:gd name="T70" fmla="*/ 15387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2225 h 36"/>
                  <a:gd name="T82" fmla="*/ 13677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1"/>
                    </a:cubicBezTo>
                    <a:cubicBezTo>
                      <a:pt x="8" y="0"/>
                      <a:pt x="7" y="0"/>
                      <a:pt x="6" y="0"/>
                    </a:cubicBezTo>
                    <a:cubicBezTo>
                      <a:pt x="6"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5"/>
                    </a:cubicBezTo>
                    <a:lnTo>
                      <a:pt x="0" y="36"/>
                    </a:lnTo>
                    <a:cubicBezTo>
                      <a:pt x="2" y="36"/>
                      <a:pt x="5" y="36"/>
                      <a:pt x="7" y="36"/>
                    </a:cubicBezTo>
                    <a:cubicBezTo>
                      <a:pt x="9" y="36"/>
                      <a:pt x="11" y="36"/>
                      <a:pt x="13" y="36"/>
                    </a:cubicBezTo>
                    <a:lnTo>
                      <a:pt x="13" y="35"/>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19" name="Freeform 31">
                <a:extLst>
                  <a:ext uri="{FF2B5EF4-FFF2-40B4-BE49-F238E27FC236}">
                    <a16:creationId xmlns:a16="http://schemas.microsoft.com/office/drawing/2014/main" id="{144F8A2F-B001-40DF-9A32-2A5D4FFA064A}"/>
                  </a:ext>
                </a:extLst>
              </p:cNvPr>
              <p:cNvSpPr>
                <a:spLocks noEditPoints="1"/>
              </p:cNvSpPr>
              <p:nvPr/>
            </p:nvSpPr>
            <p:spPr bwMode="auto">
              <a:xfrm>
                <a:off x="2445113" y="5233442"/>
                <a:ext cx="52388" cy="69850"/>
              </a:xfrm>
              <a:custGeom>
                <a:avLst/>
                <a:gdLst>
                  <a:gd name="T0" fmla="*/ 14452 w 29"/>
                  <a:gd name="T1" fmla="*/ 18382 h 38"/>
                  <a:gd name="T2" fmla="*/ 18065 w 29"/>
                  <a:gd name="T3" fmla="*/ 7353 h 38"/>
                  <a:gd name="T4" fmla="*/ 28904 w 29"/>
                  <a:gd name="T5" fmla="*/ 7353 h 38"/>
                  <a:gd name="T6" fmla="*/ 28904 w 29"/>
                  <a:gd name="T7" fmla="*/ 0 h 38"/>
                  <a:gd name="T8" fmla="*/ 21678 w 29"/>
                  <a:gd name="T9" fmla="*/ 0 h 38"/>
                  <a:gd name="T10" fmla="*/ 12645 w 29"/>
                  <a:gd name="T11" fmla="*/ 7353 h 38"/>
                  <a:gd name="T12" fmla="*/ 7226 w 29"/>
                  <a:gd name="T13" fmla="*/ 18382 h 38"/>
                  <a:gd name="T14" fmla="*/ 7226 w 29"/>
                  <a:gd name="T15" fmla="*/ 27572 h 38"/>
                  <a:gd name="T16" fmla="*/ 0 w 29"/>
                  <a:gd name="T17" fmla="*/ 31249 h 38"/>
                  <a:gd name="T18" fmla="*/ 1806 w 29"/>
                  <a:gd name="T19" fmla="*/ 33087 h 38"/>
                  <a:gd name="T20" fmla="*/ 7226 w 29"/>
                  <a:gd name="T21" fmla="*/ 51468 h 38"/>
                  <a:gd name="T22" fmla="*/ 7226 w 29"/>
                  <a:gd name="T23" fmla="*/ 64336 h 38"/>
                  <a:gd name="T24" fmla="*/ 5419 w 29"/>
                  <a:gd name="T25" fmla="*/ 66174 h 38"/>
                  <a:gd name="T26" fmla="*/ 0 w 29"/>
                  <a:gd name="T27" fmla="*/ 68012 h 38"/>
                  <a:gd name="T28" fmla="*/ 0 w 29"/>
                  <a:gd name="T29" fmla="*/ 69850 h 38"/>
                  <a:gd name="T30" fmla="*/ 18065 w 29"/>
                  <a:gd name="T31" fmla="*/ 69850 h 38"/>
                  <a:gd name="T32" fmla="*/ 23484 w 29"/>
                  <a:gd name="T33" fmla="*/ 69850 h 38"/>
                  <a:gd name="T34" fmla="*/ 23484 w 29"/>
                  <a:gd name="T35" fmla="*/ 68012 h 38"/>
                  <a:gd name="T36" fmla="*/ 16258 w 29"/>
                  <a:gd name="T37" fmla="*/ 66174 h 38"/>
                  <a:gd name="T38" fmla="*/ 14452 w 29"/>
                  <a:gd name="T39" fmla="*/ 58821 h 38"/>
                  <a:gd name="T40" fmla="*/ 14452 w 29"/>
                  <a:gd name="T41" fmla="*/ 33087 h 38"/>
                  <a:gd name="T42" fmla="*/ 27097 w 29"/>
                  <a:gd name="T43" fmla="*/ 33087 h 38"/>
                  <a:gd name="T44" fmla="*/ 32517 w 29"/>
                  <a:gd name="T45" fmla="*/ 31249 h 38"/>
                  <a:gd name="T46" fmla="*/ 36130 w 29"/>
                  <a:gd name="T47" fmla="*/ 31249 h 38"/>
                  <a:gd name="T48" fmla="*/ 37936 w 29"/>
                  <a:gd name="T49" fmla="*/ 42278 h 38"/>
                  <a:gd name="T50" fmla="*/ 36130 w 29"/>
                  <a:gd name="T51" fmla="*/ 58821 h 38"/>
                  <a:gd name="T52" fmla="*/ 36130 w 29"/>
                  <a:gd name="T53" fmla="*/ 66174 h 38"/>
                  <a:gd name="T54" fmla="*/ 30710 w 29"/>
                  <a:gd name="T55" fmla="*/ 68012 h 38"/>
                  <a:gd name="T56" fmla="*/ 28904 w 29"/>
                  <a:gd name="T57" fmla="*/ 69850 h 38"/>
                  <a:gd name="T58" fmla="*/ 41549 w 29"/>
                  <a:gd name="T59" fmla="*/ 69850 h 38"/>
                  <a:gd name="T60" fmla="*/ 52388 w 29"/>
                  <a:gd name="T61" fmla="*/ 69850 h 38"/>
                  <a:gd name="T62" fmla="*/ 52388 w 29"/>
                  <a:gd name="T63" fmla="*/ 68012 h 38"/>
                  <a:gd name="T64" fmla="*/ 46969 w 29"/>
                  <a:gd name="T65" fmla="*/ 66174 h 38"/>
                  <a:gd name="T66" fmla="*/ 45162 w 29"/>
                  <a:gd name="T67" fmla="*/ 58821 h 38"/>
                  <a:gd name="T68" fmla="*/ 45162 w 29"/>
                  <a:gd name="T69" fmla="*/ 40439 h 38"/>
                  <a:gd name="T70" fmla="*/ 45162 w 29"/>
                  <a:gd name="T71" fmla="*/ 23896 h 38"/>
                  <a:gd name="T72" fmla="*/ 27097 w 29"/>
                  <a:gd name="T73" fmla="*/ 27572 h 38"/>
                  <a:gd name="T74" fmla="*/ 14452 w 29"/>
                  <a:gd name="T75" fmla="*/ 18382 h 38"/>
                  <a:gd name="T76" fmla="*/ 36130 w 29"/>
                  <a:gd name="T77" fmla="*/ 5514 h 38"/>
                  <a:gd name="T78" fmla="*/ 36130 w 29"/>
                  <a:gd name="T79" fmla="*/ 12867 h 38"/>
                  <a:gd name="T80" fmla="*/ 45162 w 29"/>
                  <a:gd name="T81" fmla="*/ 12867 h 38"/>
                  <a:gd name="T82" fmla="*/ 45162 w 29"/>
                  <a:gd name="T83" fmla="*/ 5514 h 38"/>
                  <a:gd name="T84" fmla="*/ 36130 w 29"/>
                  <a:gd name="T85" fmla="*/ 5514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 h="38">
                    <a:moveTo>
                      <a:pt x="8" y="10"/>
                    </a:moveTo>
                    <a:lnTo>
                      <a:pt x="8" y="10"/>
                    </a:lnTo>
                    <a:cubicBezTo>
                      <a:pt x="8" y="8"/>
                      <a:pt x="8" y="6"/>
                      <a:pt x="9" y="5"/>
                    </a:cubicBezTo>
                    <a:cubicBezTo>
                      <a:pt x="9" y="5"/>
                      <a:pt x="9" y="4"/>
                      <a:pt x="10" y="4"/>
                    </a:cubicBezTo>
                    <a:cubicBezTo>
                      <a:pt x="11" y="3"/>
                      <a:pt x="11" y="3"/>
                      <a:pt x="12" y="3"/>
                    </a:cubicBezTo>
                    <a:cubicBezTo>
                      <a:pt x="14" y="3"/>
                      <a:pt x="15" y="4"/>
                      <a:pt x="16" y="4"/>
                    </a:cubicBezTo>
                    <a:lnTo>
                      <a:pt x="16" y="0"/>
                    </a:lnTo>
                    <a:cubicBezTo>
                      <a:pt x="16" y="0"/>
                      <a:pt x="15" y="0"/>
                      <a:pt x="14" y="0"/>
                    </a:cubicBezTo>
                    <a:cubicBezTo>
                      <a:pt x="13" y="0"/>
                      <a:pt x="13" y="0"/>
                      <a:pt x="12" y="0"/>
                    </a:cubicBezTo>
                    <a:cubicBezTo>
                      <a:pt x="11" y="0"/>
                      <a:pt x="11" y="1"/>
                      <a:pt x="10" y="1"/>
                    </a:cubicBezTo>
                    <a:cubicBezTo>
                      <a:pt x="9" y="2"/>
                      <a:pt x="8" y="3"/>
                      <a:pt x="7" y="4"/>
                    </a:cubicBezTo>
                    <a:cubicBezTo>
                      <a:pt x="6" y="5"/>
                      <a:pt x="5" y="6"/>
                      <a:pt x="5" y="7"/>
                    </a:cubicBezTo>
                    <a:cubicBezTo>
                      <a:pt x="5" y="8"/>
                      <a:pt x="4" y="9"/>
                      <a:pt x="4" y="10"/>
                    </a:cubicBezTo>
                    <a:cubicBezTo>
                      <a:pt x="4" y="10"/>
                      <a:pt x="4" y="12"/>
                      <a:pt x="4" y="13"/>
                    </a:cubicBezTo>
                    <a:lnTo>
                      <a:pt x="4" y="15"/>
                    </a:lnTo>
                    <a:lnTo>
                      <a:pt x="1" y="17"/>
                    </a:lnTo>
                    <a:lnTo>
                      <a:pt x="0" y="17"/>
                    </a:lnTo>
                    <a:lnTo>
                      <a:pt x="0" y="18"/>
                    </a:lnTo>
                    <a:lnTo>
                      <a:pt x="1" y="18"/>
                    </a:lnTo>
                    <a:lnTo>
                      <a:pt x="4" y="18"/>
                    </a:lnTo>
                    <a:lnTo>
                      <a:pt x="4" y="28"/>
                    </a:lnTo>
                    <a:cubicBezTo>
                      <a:pt x="4" y="29"/>
                      <a:pt x="4" y="30"/>
                      <a:pt x="4" y="32"/>
                    </a:cubicBezTo>
                    <a:cubicBezTo>
                      <a:pt x="4" y="34"/>
                      <a:pt x="4" y="35"/>
                      <a:pt x="4" y="35"/>
                    </a:cubicBezTo>
                    <a:cubicBezTo>
                      <a:pt x="4" y="36"/>
                      <a:pt x="3" y="36"/>
                      <a:pt x="3" y="36"/>
                    </a:cubicBezTo>
                    <a:cubicBezTo>
                      <a:pt x="3" y="36"/>
                      <a:pt x="3" y="36"/>
                      <a:pt x="3" y="36"/>
                    </a:cubicBezTo>
                    <a:cubicBezTo>
                      <a:pt x="2" y="36"/>
                      <a:pt x="2" y="36"/>
                      <a:pt x="0" y="37"/>
                    </a:cubicBezTo>
                    <a:lnTo>
                      <a:pt x="0" y="38"/>
                    </a:lnTo>
                    <a:cubicBezTo>
                      <a:pt x="2" y="38"/>
                      <a:pt x="4" y="38"/>
                      <a:pt x="6" y="38"/>
                    </a:cubicBezTo>
                    <a:cubicBezTo>
                      <a:pt x="8" y="38"/>
                      <a:pt x="9" y="38"/>
                      <a:pt x="10" y="38"/>
                    </a:cubicBezTo>
                    <a:cubicBezTo>
                      <a:pt x="11" y="38"/>
                      <a:pt x="12" y="38"/>
                      <a:pt x="13" y="38"/>
                    </a:cubicBezTo>
                    <a:lnTo>
                      <a:pt x="13" y="37"/>
                    </a:lnTo>
                    <a:cubicBezTo>
                      <a:pt x="11" y="37"/>
                      <a:pt x="10" y="36"/>
                      <a:pt x="10" y="36"/>
                    </a:cubicBezTo>
                    <a:cubicBezTo>
                      <a:pt x="9" y="36"/>
                      <a:pt x="9" y="36"/>
                      <a:pt x="9" y="36"/>
                    </a:cubicBezTo>
                    <a:cubicBezTo>
                      <a:pt x="9" y="36"/>
                      <a:pt x="9" y="36"/>
                      <a:pt x="9" y="35"/>
                    </a:cubicBezTo>
                    <a:cubicBezTo>
                      <a:pt x="9" y="35"/>
                      <a:pt x="8" y="34"/>
                      <a:pt x="8" y="32"/>
                    </a:cubicBezTo>
                    <a:cubicBezTo>
                      <a:pt x="8" y="30"/>
                      <a:pt x="8" y="29"/>
                      <a:pt x="8" y="28"/>
                    </a:cubicBezTo>
                    <a:lnTo>
                      <a:pt x="8" y="18"/>
                    </a:lnTo>
                    <a:lnTo>
                      <a:pt x="15" y="18"/>
                    </a:lnTo>
                    <a:lnTo>
                      <a:pt x="15" y="17"/>
                    </a:lnTo>
                    <a:lnTo>
                      <a:pt x="18" y="17"/>
                    </a:lnTo>
                    <a:cubicBezTo>
                      <a:pt x="19" y="17"/>
                      <a:pt x="20" y="17"/>
                      <a:pt x="20" y="17"/>
                    </a:cubicBezTo>
                    <a:cubicBezTo>
                      <a:pt x="20" y="17"/>
                      <a:pt x="20" y="17"/>
                      <a:pt x="20" y="17"/>
                    </a:cubicBezTo>
                    <a:cubicBezTo>
                      <a:pt x="20" y="17"/>
                      <a:pt x="20" y="18"/>
                      <a:pt x="20" y="19"/>
                    </a:cubicBezTo>
                    <a:cubicBezTo>
                      <a:pt x="20" y="21"/>
                      <a:pt x="21" y="22"/>
                      <a:pt x="21" y="23"/>
                    </a:cubicBezTo>
                    <a:lnTo>
                      <a:pt x="21" y="28"/>
                    </a:lnTo>
                    <a:cubicBezTo>
                      <a:pt x="21" y="29"/>
                      <a:pt x="20" y="30"/>
                      <a:pt x="20" y="32"/>
                    </a:cubicBezTo>
                    <a:cubicBezTo>
                      <a:pt x="20" y="34"/>
                      <a:pt x="20" y="35"/>
                      <a:pt x="20" y="35"/>
                    </a:cubicBezTo>
                    <a:cubicBezTo>
                      <a:pt x="20" y="36"/>
                      <a:pt x="20" y="36"/>
                      <a:pt x="20" y="36"/>
                    </a:cubicBezTo>
                    <a:cubicBezTo>
                      <a:pt x="20" y="36"/>
                      <a:pt x="20" y="36"/>
                      <a:pt x="19" y="36"/>
                    </a:cubicBezTo>
                    <a:cubicBezTo>
                      <a:pt x="19" y="36"/>
                      <a:pt x="18" y="36"/>
                      <a:pt x="17" y="37"/>
                    </a:cubicBezTo>
                    <a:lnTo>
                      <a:pt x="16" y="37"/>
                    </a:lnTo>
                    <a:lnTo>
                      <a:pt x="16" y="38"/>
                    </a:lnTo>
                    <a:lnTo>
                      <a:pt x="17" y="38"/>
                    </a:lnTo>
                    <a:cubicBezTo>
                      <a:pt x="19" y="38"/>
                      <a:pt x="21" y="38"/>
                      <a:pt x="23" y="38"/>
                    </a:cubicBezTo>
                    <a:cubicBezTo>
                      <a:pt x="25" y="38"/>
                      <a:pt x="27" y="38"/>
                      <a:pt x="29" y="38"/>
                    </a:cubicBezTo>
                    <a:lnTo>
                      <a:pt x="29" y="37"/>
                    </a:lnTo>
                    <a:cubicBezTo>
                      <a:pt x="27" y="36"/>
                      <a:pt x="26" y="36"/>
                      <a:pt x="26" y="36"/>
                    </a:cubicBezTo>
                    <a:cubicBezTo>
                      <a:pt x="26" y="36"/>
                      <a:pt x="26" y="36"/>
                      <a:pt x="26" y="36"/>
                    </a:cubicBezTo>
                    <a:cubicBezTo>
                      <a:pt x="25" y="36"/>
                      <a:pt x="25" y="36"/>
                      <a:pt x="25" y="35"/>
                    </a:cubicBezTo>
                    <a:cubicBezTo>
                      <a:pt x="25" y="35"/>
                      <a:pt x="25" y="34"/>
                      <a:pt x="25" y="32"/>
                    </a:cubicBezTo>
                    <a:cubicBezTo>
                      <a:pt x="25" y="30"/>
                      <a:pt x="25" y="28"/>
                      <a:pt x="25" y="28"/>
                    </a:cubicBezTo>
                    <a:lnTo>
                      <a:pt x="25" y="22"/>
                    </a:lnTo>
                    <a:cubicBezTo>
                      <a:pt x="25" y="19"/>
                      <a:pt x="25" y="16"/>
                      <a:pt x="25" y="14"/>
                    </a:cubicBezTo>
                    <a:lnTo>
                      <a:pt x="25" y="13"/>
                    </a:lnTo>
                    <a:cubicBezTo>
                      <a:pt x="23" y="14"/>
                      <a:pt x="21" y="14"/>
                      <a:pt x="20" y="15"/>
                    </a:cubicBezTo>
                    <a:cubicBezTo>
                      <a:pt x="19" y="15"/>
                      <a:pt x="17" y="15"/>
                      <a:pt x="15" y="15"/>
                    </a:cubicBezTo>
                    <a:lnTo>
                      <a:pt x="8" y="15"/>
                    </a:lnTo>
                    <a:lnTo>
                      <a:pt x="8" y="10"/>
                    </a:lnTo>
                    <a:close/>
                    <a:moveTo>
                      <a:pt x="20" y="3"/>
                    </a:moveTo>
                    <a:lnTo>
                      <a:pt x="20" y="3"/>
                    </a:lnTo>
                    <a:cubicBezTo>
                      <a:pt x="20" y="3"/>
                      <a:pt x="20" y="4"/>
                      <a:pt x="20" y="5"/>
                    </a:cubicBezTo>
                    <a:cubicBezTo>
                      <a:pt x="20" y="5"/>
                      <a:pt x="20" y="6"/>
                      <a:pt x="20" y="7"/>
                    </a:cubicBezTo>
                    <a:cubicBezTo>
                      <a:pt x="21" y="7"/>
                      <a:pt x="22" y="7"/>
                      <a:pt x="22" y="7"/>
                    </a:cubicBezTo>
                    <a:cubicBezTo>
                      <a:pt x="23" y="7"/>
                      <a:pt x="24" y="7"/>
                      <a:pt x="25" y="7"/>
                    </a:cubicBezTo>
                    <a:cubicBezTo>
                      <a:pt x="25" y="6"/>
                      <a:pt x="25" y="5"/>
                      <a:pt x="25" y="5"/>
                    </a:cubicBezTo>
                    <a:cubicBezTo>
                      <a:pt x="25" y="4"/>
                      <a:pt x="25" y="3"/>
                      <a:pt x="25" y="3"/>
                    </a:cubicBezTo>
                    <a:cubicBezTo>
                      <a:pt x="24" y="2"/>
                      <a:pt x="23" y="2"/>
                      <a:pt x="22" y="2"/>
                    </a:cubicBezTo>
                    <a:cubicBezTo>
                      <a:pt x="22" y="2"/>
                      <a:pt x="21" y="2"/>
                      <a:pt x="20"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0" name="Freeform 32">
                <a:extLst>
                  <a:ext uri="{FF2B5EF4-FFF2-40B4-BE49-F238E27FC236}">
                    <a16:creationId xmlns:a16="http://schemas.microsoft.com/office/drawing/2014/main" id="{7C7293A3-6404-4A51-89C3-2456C4734031}"/>
                  </a:ext>
                </a:extLst>
              </p:cNvPr>
              <p:cNvSpPr>
                <a:spLocks noEditPoints="1"/>
              </p:cNvSpPr>
              <p:nvPr/>
            </p:nvSpPr>
            <p:spPr bwMode="auto">
              <a:xfrm>
                <a:off x="2502263" y="5257254"/>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8466 h 26"/>
                  <a:gd name="T10" fmla="*/ 9020 w 22"/>
                  <a:gd name="T11" fmla="*/ 23813 h 26"/>
                  <a:gd name="T12" fmla="*/ 23452 w 22"/>
                  <a:gd name="T13" fmla="*/ 23813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3663 h 26"/>
                  <a:gd name="T26" fmla="*/ 23452 w 22"/>
                  <a:gd name="T27" fmla="*/ 0 h 26"/>
                  <a:gd name="T28" fmla="*/ 14432 w 22"/>
                  <a:gd name="T29" fmla="*/ 1832 h 26"/>
                  <a:gd name="T30" fmla="*/ 9020 w 22"/>
                  <a:gd name="T31" fmla="*/ 5495 h 26"/>
                  <a:gd name="T32" fmla="*/ 3608 w 22"/>
                  <a:gd name="T33" fmla="*/ 9159 h 26"/>
                  <a:gd name="T34" fmla="*/ 1804 w 22"/>
                  <a:gd name="T35" fmla="*/ 16486 h 26"/>
                  <a:gd name="T36" fmla="*/ 0 w 22"/>
                  <a:gd name="T37" fmla="*/ 23813 h 26"/>
                  <a:gd name="T38" fmla="*/ 3608 w 22"/>
                  <a:gd name="T39" fmla="*/ 36635 h 26"/>
                  <a:gd name="T40" fmla="*/ 10824 w 22"/>
                  <a:gd name="T41" fmla="*/ 45793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21648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20149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6" y="23"/>
                      <a:pt x="15" y="23"/>
                      <a:pt x="14" y="23"/>
                    </a:cubicBezTo>
                    <a:cubicBezTo>
                      <a:pt x="12" y="23"/>
                      <a:pt x="9" y="22"/>
                      <a:pt x="8" y="21"/>
                    </a:cubicBezTo>
                    <a:cubicBezTo>
                      <a:pt x="6" y="19"/>
                      <a:pt x="5" y="16"/>
                      <a:pt x="5" y="13"/>
                    </a:cubicBezTo>
                    <a:lnTo>
                      <a:pt x="13" y="13"/>
                    </a:lnTo>
                    <a:cubicBezTo>
                      <a:pt x="14" y="13"/>
                      <a:pt x="15" y="13"/>
                      <a:pt x="17" y="12"/>
                    </a:cubicBezTo>
                    <a:cubicBezTo>
                      <a:pt x="19" y="12"/>
                      <a:pt x="21" y="12"/>
                      <a:pt x="22" y="12"/>
                    </a:cubicBezTo>
                    <a:cubicBezTo>
                      <a:pt x="22" y="11"/>
                      <a:pt x="22" y="11"/>
                      <a:pt x="22" y="10"/>
                    </a:cubicBezTo>
                    <a:cubicBezTo>
                      <a:pt x="22" y="8"/>
                      <a:pt x="22" y="7"/>
                      <a:pt x="21" y="5"/>
                    </a:cubicBezTo>
                    <a:cubicBezTo>
                      <a:pt x="21" y="4"/>
                      <a:pt x="20" y="2"/>
                      <a:pt x="18" y="2"/>
                    </a:cubicBezTo>
                    <a:cubicBezTo>
                      <a:pt x="16" y="1"/>
                      <a:pt x="15" y="0"/>
                      <a:pt x="13" y="0"/>
                    </a:cubicBezTo>
                    <a:cubicBezTo>
                      <a:pt x="11" y="0"/>
                      <a:pt x="10" y="0"/>
                      <a:pt x="8" y="1"/>
                    </a:cubicBezTo>
                    <a:cubicBezTo>
                      <a:pt x="7" y="1"/>
                      <a:pt x="6" y="2"/>
                      <a:pt x="5" y="3"/>
                    </a:cubicBezTo>
                    <a:cubicBezTo>
                      <a:pt x="3" y="4"/>
                      <a:pt x="3" y="5"/>
                      <a:pt x="2" y="5"/>
                    </a:cubicBezTo>
                    <a:cubicBezTo>
                      <a:pt x="2" y="6"/>
                      <a:pt x="1" y="7"/>
                      <a:pt x="1" y="9"/>
                    </a:cubicBezTo>
                    <a:cubicBezTo>
                      <a:pt x="0" y="10"/>
                      <a:pt x="0" y="12"/>
                      <a:pt x="0" y="13"/>
                    </a:cubicBezTo>
                    <a:cubicBezTo>
                      <a:pt x="0" y="16"/>
                      <a:pt x="1" y="19"/>
                      <a:pt x="2" y="20"/>
                    </a:cubicBezTo>
                    <a:cubicBezTo>
                      <a:pt x="3" y="22"/>
                      <a:pt x="4" y="24"/>
                      <a:pt x="6" y="25"/>
                    </a:cubicBezTo>
                    <a:cubicBezTo>
                      <a:pt x="8" y="25"/>
                      <a:pt x="10" y="26"/>
                      <a:pt x="12" y="26"/>
                    </a:cubicBezTo>
                    <a:cubicBezTo>
                      <a:pt x="13" y="26"/>
                      <a:pt x="15" y="26"/>
                      <a:pt x="16" y="25"/>
                    </a:cubicBezTo>
                    <a:cubicBezTo>
                      <a:pt x="17" y="25"/>
                      <a:pt x="19" y="24"/>
                      <a:pt x="21" y="23"/>
                    </a:cubicBezTo>
                    <a:lnTo>
                      <a:pt x="22" y="21"/>
                    </a:lnTo>
                    <a:lnTo>
                      <a:pt x="21" y="21"/>
                    </a:lnTo>
                    <a:close/>
                    <a:moveTo>
                      <a:pt x="7" y="4"/>
                    </a:moveTo>
                    <a:lnTo>
                      <a:pt x="7" y="4"/>
                    </a:lnTo>
                    <a:cubicBezTo>
                      <a:pt x="8" y="3"/>
                      <a:pt x="9" y="2"/>
                      <a:pt x="12"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6" y="11"/>
                      <a:pt x="5" y="11"/>
                      <a:pt x="5" y="11"/>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1" name="Freeform 33">
                <a:extLst>
                  <a:ext uri="{FF2B5EF4-FFF2-40B4-BE49-F238E27FC236}">
                    <a16:creationId xmlns:a16="http://schemas.microsoft.com/office/drawing/2014/main" id="{6741DC90-AB6B-4102-9BF5-8935995A6425}"/>
                  </a:ext>
                </a:extLst>
              </p:cNvPr>
              <p:cNvSpPr>
                <a:spLocks/>
              </p:cNvSpPr>
              <p:nvPr/>
            </p:nvSpPr>
            <p:spPr bwMode="auto">
              <a:xfrm>
                <a:off x="2549888" y="5257254"/>
                <a:ext cx="33338" cy="46037"/>
              </a:xfrm>
              <a:custGeom>
                <a:avLst/>
                <a:gdLst>
                  <a:gd name="T0" fmla="*/ 0 w 18"/>
                  <a:gd name="T1" fmla="*/ 3683 h 25"/>
                  <a:gd name="T2" fmla="*/ 0 w 18"/>
                  <a:gd name="T3" fmla="*/ 3683 h 25"/>
                  <a:gd name="T4" fmla="*/ 0 w 18"/>
                  <a:gd name="T5" fmla="*/ 3683 h 25"/>
                  <a:gd name="T6" fmla="*/ 0 w 18"/>
                  <a:gd name="T7" fmla="*/ 7366 h 25"/>
                  <a:gd name="T8" fmla="*/ 0 w 18"/>
                  <a:gd name="T9" fmla="*/ 7366 h 25"/>
                  <a:gd name="T10" fmla="*/ 3704 w 18"/>
                  <a:gd name="T11" fmla="*/ 7366 h 25"/>
                  <a:gd name="T12" fmla="*/ 5556 w 18"/>
                  <a:gd name="T13" fmla="*/ 7366 h 25"/>
                  <a:gd name="T14" fmla="*/ 7408 w 18"/>
                  <a:gd name="T15" fmla="*/ 9207 h 25"/>
                  <a:gd name="T16" fmla="*/ 7408 w 18"/>
                  <a:gd name="T17" fmla="*/ 12890 h 25"/>
                  <a:gd name="T18" fmla="*/ 7408 w 18"/>
                  <a:gd name="T19" fmla="*/ 18415 h 25"/>
                  <a:gd name="T20" fmla="*/ 7408 w 18"/>
                  <a:gd name="T21" fmla="*/ 27622 h 25"/>
                  <a:gd name="T22" fmla="*/ 7408 w 18"/>
                  <a:gd name="T23" fmla="*/ 34988 h 25"/>
                  <a:gd name="T24" fmla="*/ 7408 w 18"/>
                  <a:gd name="T25" fmla="*/ 40513 h 25"/>
                  <a:gd name="T26" fmla="*/ 5556 w 18"/>
                  <a:gd name="T27" fmla="*/ 42354 h 25"/>
                  <a:gd name="T28" fmla="*/ 5556 w 18"/>
                  <a:gd name="T29" fmla="*/ 42354 h 25"/>
                  <a:gd name="T30" fmla="*/ 0 w 18"/>
                  <a:gd name="T31" fmla="*/ 44196 h 25"/>
                  <a:gd name="T32" fmla="*/ 0 w 18"/>
                  <a:gd name="T33" fmla="*/ 44196 h 25"/>
                  <a:gd name="T34" fmla="*/ 0 w 18"/>
                  <a:gd name="T35" fmla="*/ 46037 h 25"/>
                  <a:gd name="T36" fmla="*/ 0 w 18"/>
                  <a:gd name="T37" fmla="*/ 46037 h 25"/>
                  <a:gd name="T38" fmla="*/ 11113 w 18"/>
                  <a:gd name="T39" fmla="*/ 46037 h 25"/>
                  <a:gd name="T40" fmla="*/ 24077 w 18"/>
                  <a:gd name="T41" fmla="*/ 46037 h 25"/>
                  <a:gd name="T42" fmla="*/ 25930 w 18"/>
                  <a:gd name="T43" fmla="*/ 46037 h 25"/>
                  <a:gd name="T44" fmla="*/ 25930 w 18"/>
                  <a:gd name="T45" fmla="*/ 44196 h 25"/>
                  <a:gd name="T46" fmla="*/ 24077 w 18"/>
                  <a:gd name="T47" fmla="*/ 44196 h 25"/>
                  <a:gd name="T48" fmla="*/ 18521 w 18"/>
                  <a:gd name="T49" fmla="*/ 42354 h 25"/>
                  <a:gd name="T50" fmla="*/ 16669 w 18"/>
                  <a:gd name="T51" fmla="*/ 42354 h 25"/>
                  <a:gd name="T52" fmla="*/ 16669 w 18"/>
                  <a:gd name="T53" fmla="*/ 40513 h 25"/>
                  <a:gd name="T54" fmla="*/ 14817 w 18"/>
                  <a:gd name="T55" fmla="*/ 34988 h 25"/>
                  <a:gd name="T56" fmla="*/ 14817 w 18"/>
                  <a:gd name="T57" fmla="*/ 27622 h 25"/>
                  <a:gd name="T58" fmla="*/ 14817 w 18"/>
                  <a:gd name="T59" fmla="*/ 22098 h 25"/>
                  <a:gd name="T60" fmla="*/ 16669 w 18"/>
                  <a:gd name="T61" fmla="*/ 14732 h 25"/>
                  <a:gd name="T62" fmla="*/ 18521 w 18"/>
                  <a:gd name="T63" fmla="*/ 11049 h 25"/>
                  <a:gd name="T64" fmla="*/ 24077 w 18"/>
                  <a:gd name="T65" fmla="*/ 9207 h 25"/>
                  <a:gd name="T66" fmla="*/ 31486 w 18"/>
                  <a:gd name="T67" fmla="*/ 12890 h 25"/>
                  <a:gd name="T68" fmla="*/ 33338 w 18"/>
                  <a:gd name="T69" fmla="*/ 12890 h 25"/>
                  <a:gd name="T70" fmla="*/ 33338 w 18"/>
                  <a:gd name="T71" fmla="*/ 1841 h 25"/>
                  <a:gd name="T72" fmla="*/ 33338 w 18"/>
                  <a:gd name="T73" fmla="*/ 1841 h 25"/>
                  <a:gd name="T74" fmla="*/ 29634 w 18"/>
                  <a:gd name="T75" fmla="*/ 0 h 25"/>
                  <a:gd name="T76" fmla="*/ 25930 w 18"/>
                  <a:gd name="T77" fmla="*/ 1841 h 25"/>
                  <a:gd name="T78" fmla="*/ 22225 w 18"/>
                  <a:gd name="T79" fmla="*/ 3683 h 25"/>
                  <a:gd name="T80" fmla="*/ 18521 w 18"/>
                  <a:gd name="T81" fmla="*/ 5524 h 25"/>
                  <a:gd name="T82" fmla="*/ 14817 w 18"/>
                  <a:gd name="T83" fmla="*/ 11049 h 25"/>
                  <a:gd name="T84" fmla="*/ 16669 w 18"/>
                  <a:gd name="T85" fmla="*/ 1841 h 25"/>
                  <a:gd name="T86" fmla="*/ 14817 w 18"/>
                  <a:gd name="T87" fmla="*/ 0 h 25"/>
                  <a:gd name="T88" fmla="*/ 0 w 18"/>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 h="25">
                    <a:moveTo>
                      <a:pt x="0" y="2"/>
                    </a:moveTo>
                    <a:lnTo>
                      <a:pt x="0" y="2"/>
                    </a:lnTo>
                    <a:lnTo>
                      <a:pt x="0" y="4"/>
                    </a:lnTo>
                    <a:lnTo>
                      <a:pt x="2" y="4"/>
                    </a:lnTo>
                    <a:cubicBezTo>
                      <a:pt x="3" y="4"/>
                      <a:pt x="3" y="4"/>
                      <a:pt x="3"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4" y="23"/>
                      <a:pt x="3" y="23"/>
                    </a:cubicBezTo>
                    <a:cubicBezTo>
                      <a:pt x="3" y="23"/>
                      <a:pt x="3" y="23"/>
                      <a:pt x="3" y="23"/>
                    </a:cubicBezTo>
                    <a:cubicBezTo>
                      <a:pt x="3" y="23"/>
                      <a:pt x="2" y="23"/>
                      <a:pt x="0" y="24"/>
                    </a:cubicBezTo>
                    <a:lnTo>
                      <a:pt x="0" y="25"/>
                    </a:lnTo>
                    <a:cubicBezTo>
                      <a:pt x="2" y="25"/>
                      <a:pt x="4" y="25"/>
                      <a:pt x="6" y="25"/>
                    </a:cubicBezTo>
                    <a:cubicBezTo>
                      <a:pt x="9" y="25"/>
                      <a:pt x="11" y="25"/>
                      <a:pt x="13" y="25"/>
                    </a:cubicBezTo>
                    <a:lnTo>
                      <a:pt x="14" y="25"/>
                    </a:lnTo>
                    <a:lnTo>
                      <a:pt x="14" y="24"/>
                    </a:lnTo>
                    <a:lnTo>
                      <a:pt x="13" y="24"/>
                    </a:lnTo>
                    <a:cubicBezTo>
                      <a:pt x="11" y="23"/>
                      <a:pt x="10" y="23"/>
                      <a:pt x="10" y="23"/>
                    </a:cubicBezTo>
                    <a:cubicBezTo>
                      <a:pt x="9" y="23"/>
                      <a:pt x="9" y="23"/>
                      <a:pt x="9" y="23"/>
                    </a:cubicBezTo>
                    <a:cubicBezTo>
                      <a:pt x="9" y="23"/>
                      <a:pt x="9" y="23"/>
                      <a:pt x="9" y="22"/>
                    </a:cubicBezTo>
                    <a:cubicBezTo>
                      <a:pt x="9" y="22"/>
                      <a:pt x="9" y="21"/>
                      <a:pt x="8" y="19"/>
                    </a:cubicBezTo>
                    <a:cubicBezTo>
                      <a:pt x="8" y="17"/>
                      <a:pt x="8" y="16"/>
                      <a:pt x="8" y="15"/>
                    </a:cubicBezTo>
                    <a:lnTo>
                      <a:pt x="8" y="12"/>
                    </a:lnTo>
                    <a:cubicBezTo>
                      <a:pt x="8" y="11"/>
                      <a:pt x="9" y="9"/>
                      <a:pt x="9" y="8"/>
                    </a:cubicBezTo>
                    <a:cubicBezTo>
                      <a:pt x="9" y="7"/>
                      <a:pt x="10" y="6"/>
                      <a:pt x="10" y="6"/>
                    </a:cubicBezTo>
                    <a:cubicBezTo>
                      <a:pt x="11" y="5"/>
                      <a:pt x="12" y="5"/>
                      <a:pt x="13" y="5"/>
                    </a:cubicBezTo>
                    <a:cubicBezTo>
                      <a:pt x="15" y="5"/>
                      <a:pt x="16" y="6"/>
                      <a:pt x="17" y="7"/>
                    </a:cubicBezTo>
                    <a:lnTo>
                      <a:pt x="18" y="7"/>
                    </a:lnTo>
                    <a:cubicBezTo>
                      <a:pt x="18" y="5"/>
                      <a:pt x="18" y="3"/>
                      <a:pt x="18" y="1"/>
                    </a:cubicBezTo>
                    <a:cubicBezTo>
                      <a:pt x="17" y="0"/>
                      <a:pt x="17" y="0"/>
                      <a:pt x="16" y="0"/>
                    </a:cubicBezTo>
                    <a:cubicBezTo>
                      <a:pt x="15" y="0"/>
                      <a:pt x="14" y="0"/>
                      <a:pt x="14" y="1"/>
                    </a:cubicBezTo>
                    <a:cubicBezTo>
                      <a:pt x="13" y="1"/>
                      <a:pt x="13" y="1"/>
                      <a:pt x="12" y="2"/>
                    </a:cubicBezTo>
                    <a:cubicBezTo>
                      <a:pt x="12" y="2"/>
                      <a:pt x="11" y="3"/>
                      <a:pt x="10" y="3"/>
                    </a:cubicBezTo>
                    <a:lnTo>
                      <a:pt x="8" y="6"/>
                    </a:lnTo>
                    <a:cubicBezTo>
                      <a:pt x="8" y="3"/>
                      <a:pt x="9"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2" name="Freeform 34">
                <a:extLst>
                  <a:ext uri="{FF2B5EF4-FFF2-40B4-BE49-F238E27FC236}">
                    <a16:creationId xmlns:a16="http://schemas.microsoft.com/office/drawing/2014/main" id="{C2A16D69-B947-4792-B065-7A62C9C73947}"/>
                  </a:ext>
                </a:extLst>
              </p:cNvPr>
              <p:cNvSpPr>
                <a:spLocks noEditPoints="1"/>
              </p:cNvSpPr>
              <p:nvPr/>
            </p:nvSpPr>
            <p:spPr bwMode="auto">
              <a:xfrm>
                <a:off x="2586401" y="5236617"/>
                <a:ext cx="25400" cy="66675"/>
              </a:xfrm>
              <a:custGeom>
                <a:avLst/>
                <a:gdLst>
                  <a:gd name="T0" fmla="*/ 9071 w 14"/>
                  <a:gd name="T1" fmla="*/ 1852 h 36"/>
                  <a:gd name="T2" fmla="*/ 9071 w 14"/>
                  <a:gd name="T3" fmla="*/ 1852 h 36"/>
                  <a:gd name="T4" fmla="*/ 7257 w 14"/>
                  <a:gd name="T5" fmla="*/ 5556 h 36"/>
                  <a:gd name="T6" fmla="*/ 9071 w 14"/>
                  <a:gd name="T7" fmla="*/ 9260 h 36"/>
                  <a:gd name="T8" fmla="*/ 12700 w 14"/>
                  <a:gd name="T9" fmla="*/ 9260 h 36"/>
                  <a:gd name="T10" fmla="*/ 16329 w 14"/>
                  <a:gd name="T11" fmla="*/ 9260 h 36"/>
                  <a:gd name="T12" fmla="*/ 18143 w 14"/>
                  <a:gd name="T13" fmla="*/ 5556 h 36"/>
                  <a:gd name="T14" fmla="*/ 16329 w 14"/>
                  <a:gd name="T15" fmla="*/ 1852 h 36"/>
                  <a:gd name="T16" fmla="*/ 12700 w 14"/>
                  <a:gd name="T17" fmla="*/ 0 h 36"/>
                  <a:gd name="T18" fmla="*/ 9071 w 14"/>
                  <a:gd name="T19" fmla="*/ 1852 h 36"/>
                  <a:gd name="T20" fmla="*/ 1814 w 14"/>
                  <a:gd name="T21" fmla="*/ 24077 h 36"/>
                  <a:gd name="T22" fmla="*/ 1814 w 14"/>
                  <a:gd name="T23" fmla="*/ 24077 h 36"/>
                  <a:gd name="T24" fmla="*/ 0 w 14"/>
                  <a:gd name="T25" fmla="*/ 24077 h 36"/>
                  <a:gd name="T26" fmla="*/ 0 w 14"/>
                  <a:gd name="T27" fmla="*/ 27781 h 36"/>
                  <a:gd name="T28" fmla="*/ 1814 w 14"/>
                  <a:gd name="T29" fmla="*/ 27781 h 36"/>
                  <a:gd name="T30" fmla="*/ 5443 w 14"/>
                  <a:gd name="T31" fmla="*/ 27781 h 36"/>
                  <a:gd name="T32" fmla="*/ 7257 w 14"/>
                  <a:gd name="T33" fmla="*/ 27781 h 36"/>
                  <a:gd name="T34" fmla="*/ 9071 w 14"/>
                  <a:gd name="T35" fmla="*/ 29633 h 36"/>
                  <a:gd name="T36" fmla="*/ 9071 w 14"/>
                  <a:gd name="T37" fmla="*/ 33338 h 36"/>
                  <a:gd name="T38" fmla="*/ 9071 w 14"/>
                  <a:gd name="T39" fmla="*/ 38894 h 36"/>
                  <a:gd name="T40" fmla="*/ 9071 w 14"/>
                  <a:gd name="T41" fmla="*/ 48154 h 36"/>
                  <a:gd name="T42" fmla="*/ 9071 w 14"/>
                  <a:gd name="T43" fmla="*/ 55563 h 36"/>
                  <a:gd name="T44" fmla="*/ 9071 w 14"/>
                  <a:gd name="T45" fmla="*/ 61119 h 36"/>
                  <a:gd name="T46" fmla="*/ 7257 w 14"/>
                  <a:gd name="T47" fmla="*/ 62971 h 36"/>
                  <a:gd name="T48" fmla="*/ 7257 w 14"/>
                  <a:gd name="T49" fmla="*/ 62971 h 36"/>
                  <a:gd name="T50" fmla="*/ 1814 w 14"/>
                  <a:gd name="T51" fmla="*/ 64823 h 36"/>
                  <a:gd name="T52" fmla="*/ 1814 w 14"/>
                  <a:gd name="T53" fmla="*/ 64823 h 36"/>
                  <a:gd name="T54" fmla="*/ 1814 w 14"/>
                  <a:gd name="T55" fmla="*/ 66675 h 36"/>
                  <a:gd name="T56" fmla="*/ 1814 w 14"/>
                  <a:gd name="T57" fmla="*/ 66675 h 36"/>
                  <a:gd name="T58" fmla="*/ 12700 w 14"/>
                  <a:gd name="T59" fmla="*/ 66675 h 36"/>
                  <a:gd name="T60" fmla="*/ 23586 w 14"/>
                  <a:gd name="T61" fmla="*/ 66675 h 36"/>
                  <a:gd name="T62" fmla="*/ 25400 w 14"/>
                  <a:gd name="T63" fmla="*/ 66675 h 36"/>
                  <a:gd name="T64" fmla="*/ 25400 w 14"/>
                  <a:gd name="T65" fmla="*/ 64823 h 36"/>
                  <a:gd name="T66" fmla="*/ 23586 w 14"/>
                  <a:gd name="T67" fmla="*/ 64823 h 36"/>
                  <a:gd name="T68" fmla="*/ 18143 w 14"/>
                  <a:gd name="T69" fmla="*/ 62971 h 36"/>
                  <a:gd name="T70" fmla="*/ 18143 w 14"/>
                  <a:gd name="T71" fmla="*/ 62971 h 36"/>
                  <a:gd name="T72" fmla="*/ 18143 w 14"/>
                  <a:gd name="T73" fmla="*/ 61119 h 36"/>
                  <a:gd name="T74" fmla="*/ 16329 w 14"/>
                  <a:gd name="T75" fmla="*/ 55563 h 36"/>
                  <a:gd name="T76" fmla="*/ 16329 w 14"/>
                  <a:gd name="T77" fmla="*/ 48154 h 36"/>
                  <a:gd name="T78" fmla="*/ 16329 w 14"/>
                  <a:gd name="T79" fmla="*/ 37042 h 36"/>
                  <a:gd name="T80" fmla="*/ 16329 w 14"/>
                  <a:gd name="T81" fmla="*/ 22225 h 36"/>
                  <a:gd name="T82" fmla="*/ 16329 w 14"/>
                  <a:gd name="T83" fmla="*/ 20373 h 36"/>
                  <a:gd name="T84" fmla="*/ 1814 w 14"/>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 h="36">
                    <a:moveTo>
                      <a:pt x="5" y="1"/>
                    </a:moveTo>
                    <a:lnTo>
                      <a:pt x="5" y="1"/>
                    </a:lnTo>
                    <a:cubicBezTo>
                      <a:pt x="4" y="1"/>
                      <a:pt x="4" y="2"/>
                      <a:pt x="4" y="3"/>
                    </a:cubicBezTo>
                    <a:cubicBezTo>
                      <a:pt x="4" y="3"/>
                      <a:pt x="4" y="4"/>
                      <a:pt x="5" y="5"/>
                    </a:cubicBezTo>
                    <a:cubicBezTo>
                      <a:pt x="5" y="5"/>
                      <a:pt x="6" y="5"/>
                      <a:pt x="7" y="5"/>
                    </a:cubicBezTo>
                    <a:cubicBezTo>
                      <a:pt x="8" y="5"/>
                      <a:pt x="8" y="5"/>
                      <a:pt x="9" y="5"/>
                    </a:cubicBezTo>
                    <a:cubicBezTo>
                      <a:pt x="9" y="4"/>
                      <a:pt x="10" y="3"/>
                      <a:pt x="10" y="3"/>
                    </a:cubicBezTo>
                    <a:cubicBezTo>
                      <a:pt x="10" y="2"/>
                      <a:pt x="9" y="1"/>
                      <a:pt x="9" y="1"/>
                    </a:cubicBezTo>
                    <a:cubicBezTo>
                      <a:pt x="8" y="0"/>
                      <a:pt x="8" y="0"/>
                      <a:pt x="7" y="0"/>
                    </a:cubicBezTo>
                    <a:cubicBezTo>
                      <a:pt x="6" y="0"/>
                      <a:pt x="5" y="0"/>
                      <a:pt x="5" y="1"/>
                    </a:cubicBezTo>
                    <a:close/>
                    <a:moveTo>
                      <a:pt x="1" y="13"/>
                    </a:moveTo>
                    <a:lnTo>
                      <a:pt x="1" y="13"/>
                    </a:lnTo>
                    <a:lnTo>
                      <a:pt x="0" y="13"/>
                    </a:lnTo>
                    <a:lnTo>
                      <a:pt x="0" y="15"/>
                    </a:lnTo>
                    <a:lnTo>
                      <a:pt x="1" y="15"/>
                    </a:lnTo>
                    <a:lnTo>
                      <a:pt x="3" y="15"/>
                    </a:lnTo>
                    <a:cubicBezTo>
                      <a:pt x="4" y="15"/>
                      <a:pt x="4" y="15"/>
                      <a:pt x="4" y="15"/>
                    </a:cubicBezTo>
                    <a:cubicBezTo>
                      <a:pt x="4" y="15"/>
                      <a:pt x="5" y="15"/>
                      <a:pt x="5" y="16"/>
                    </a:cubicBezTo>
                    <a:cubicBezTo>
                      <a:pt x="5" y="16"/>
                      <a:pt x="5" y="17"/>
                      <a:pt x="5" y="18"/>
                    </a:cubicBezTo>
                    <a:cubicBezTo>
                      <a:pt x="5" y="19"/>
                      <a:pt x="5" y="20"/>
                      <a:pt x="5" y="21"/>
                    </a:cubicBezTo>
                    <a:lnTo>
                      <a:pt x="5" y="26"/>
                    </a:lnTo>
                    <a:cubicBezTo>
                      <a:pt x="5" y="27"/>
                      <a:pt x="5" y="28"/>
                      <a:pt x="5" y="30"/>
                    </a:cubicBezTo>
                    <a:cubicBezTo>
                      <a:pt x="5" y="32"/>
                      <a:pt x="5" y="33"/>
                      <a:pt x="5" y="33"/>
                    </a:cubicBezTo>
                    <a:cubicBezTo>
                      <a:pt x="4" y="34"/>
                      <a:pt x="4" y="34"/>
                      <a:pt x="4" y="34"/>
                    </a:cubicBezTo>
                    <a:cubicBezTo>
                      <a:pt x="4" y="34"/>
                      <a:pt x="4" y="34"/>
                      <a:pt x="4" y="34"/>
                    </a:cubicBezTo>
                    <a:cubicBezTo>
                      <a:pt x="3" y="34"/>
                      <a:pt x="2" y="34"/>
                      <a:pt x="1" y="35"/>
                    </a:cubicBezTo>
                    <a:lnTo>
                      <a:pt x="1" y="36"/>
                    </a:lnTo>
                    <a:cubicBezTo>
                      <a:pt x="3" y="36"/>
                      <a:pt x="5" y="36"/>
                      <a:pt x="7" y="36"/>
                    </a:cubicBezTo>
                    <a:cubicBezTo>
                      <a:pt x="9" y="36"/>
                      <a:pt x="11" y="36"/>
                      <a:pt x="13" y="36"/>
                    </a:cubicBezTo>
                    <a:lnTo>
                      <a:pt x="14" y="36"/>
                    </a:lnTo>
                    <a:lnTo>
                      <a:pt x="14" y="35"/>
                    </a:lnTo>
                    <a:lnTo>
                      <a:pt x="13" y="35"/>
                    </a:lnTo>
                    <a:cubicBezTo>
                      <a:pt x="12" y="34"/>
                      <a:pt x="11" y="34"/>
                      <a:pt x="10" y="34"/>
                    </a:cubicBezTo>
                    <a:cubicBezTo>
                      <a:pt x="10" y="34"/>
                      <a:pt x="10" y="34"/>
                      <a:pt x="10" y="34"/>
                    </a:cubicBezTo>
                    <a:cubicBezTo>
                      <a:pt x="10" y="34"/>
                      <a:pt x="10" y="34"/>
                      <a:pt x="10" y="33"/>
                    </a:cubicBezTo>
                    <a:cubicBezTo>
                      <a:pt x="9" y="33"/>
                      <a:pt x="9" y="32"/>
                      <a:pt x="9" y="30"/>
                    </a:cubicBezTo>
                    <a:cubicBezTo>
                      <a:pt x="9" y="28"/>
                      <a:pt x="9" y="26"/>
                      <a:pt x="9" y="26"/>
                    </a:cubicBezTo>
                    <a:lnTo>
                      <a:pt x="9" y="20"/>
                    </a:lnTo>
                    <a:cubicBezTo>
                      <a:pt x="9" y="17"/>
                      <a:pt x="9" y="14"/>
                      <a:pt x="9" y="12"/>
                    </a:cubicBezTo>
                    <a:lnTo>
                      <a:pt x="9" y="11"/>
                    </a:lnTo>
                    <a:cubicBezTo>
                      <a:pt x="7" y="12"/>
                      <a:pt x="4" y="13"/>
                      <a:pt x="1"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3" name="Freeform 35">
                <a:extLst>
                  <a:ext uri="{FF2B5EF4-FFF2-40B4-BE49-F238E27FC236}">
                    <a16:creationId xmlns:a16="http://schemas.microsoft.com/office/drawing/2014/main" id="{8F9B1F35-433A-4068-AF2F-D2B77D385048}"/>
                  </a:ext>
                </a:extLst>
              </p:cNvPr>
              <p:cNvSpPr>
                <a:spLocks/>
              </p:cNvSpPr>
              <p:nvPr/>
            </p:nvSpPr>
            <p:spPr bwMode="auto">
              <a:xfrm>
                <a:off x="2786426" y="5235029"/>
                <a:ext cx="50800" cy="68262"/>
              </a:xfrm>
              <a:custGeom>
                <a:avLst/>
                <a:gdLst>
                  <a:gd name="T0" fmla="*/ 0 w 28"/>
                  <a:gd name="T1" fmla="*/ 3690 h 37"/>
                  <a:gd name="T2" fmla="*/ 3629 w 28"/>
                  <a:gd name="T3" fmla="*/ 3690 h 37"/>
                  <a:gd name="T4" fmla="*/ 7257 w 28"/>
                  <a:gd name="T5" fmla="*/ 5535 h 37"/>
                  <a:gd name="T6" fmla="*/ 7257 w 28"/>
                  <a:gd name="T7" fmla="*/ 9225 h 37"/>
                  <a:gd name="T8" fmla="*/ 9071 w 28"/>
                  <a:gd name="T9" fmla="*/ 25829 h 37"/>
                  <a:gd name="T10" fmla="*/ 7257 w 28"/>
                  <a:gd name="T11" fmla="*/ 55348 h 37"/>
                  <a:gd name="T12" fmla="*/ 3629 w 28"/>
                  <a:gd name="T13" fmla="*/ 66417 h 37"/>
                  <a:gd name="T14" fmla="*/ 3629 w 28"/>
                  <a:gd name="T15" fmla="*/ 68262 h 37"/>
                  <a:gd name="T16" fmla="*/ 12700 w 28"/>
                  <a:gd name="T17" fmla="*/ 68262 h 37"/>
                  <a:gd name="T18" fmla="*/ 48986 w 28"/>
                  <a:gd name="T19" fmla="*/ 68262 h 37"/>
                  <a:gd name="T20" fmla="*/ 50800 w 28"/>
                  <a:gd name="T21" fmla="*/ 59037 h 37"/>
                  <a:gd name="T22" fmla="*/ 50800 w 28"/>
                  <a:gd name="T23" fmla="*/ 51658 h 37"/>
                  <a:gd name="T24" fmla="*/ 48986 w 28"/>
                  <a:gd name="T25" fmla="*/ 51658 h 37"/>
                  <a:gd name="T26" fmla="*/ 45357 w 28"/>
                  <a:gd name="T27" fmla="*/ 62727 h 37"/>
                  <a:gd name="T28" fmla="*/ 25400 w 28"/>
                  <a:gd name="T29" fmla="*/ 64572 h 37"/>
                  <a:gd name="T30" fmla="*/ 16329 w 28"/>
                  <a:gd name="T31" fmla="*/ 49813 h 37"/>
                  <a:gd name="T32" fmla="*/ 25400 w 28"/>
                  <a:gd name="T33" fmla="*/ 35053 h 37"/>
                  <a:gd name="T34" fmla="*/ 36286 w 28"/>
                  <a:gd name="T35" fmla="*/ 36898 h 37"/>
                  <a:gd name="T36" fmla="*/ 38100 w 28"/>
                  <a:gd name="T37" fmla="*/ 42433 h 37"/>
                  <a:gd name="T38" fmla="*/ 38100 w 28"/>
                  <a:gd name="T39" fmla="*/ 44278 h 37"/>
                  <a:gd name="T40" fmla="*/ 41729 w 28"/>
                  <a:gd name="T41" fmla="*/ 44278 h 37"/>
                  <a:gd name="T42" fmla="*/ 41729 w 28"/>
                  <a:gd name="T43" fmla="*/ 23984 h 37"/>
                  <a:gd name="T44" fmla="*/ 38100 w 28"/>
                  <a:gd name="T45" fmla="*/ 22139 h 37"/>
                  <a:gd name="T46" fmla="*/ 38100 w 28"/>
                  <a:gd name="T47" fmla="*/ 25829 h 37"/>
                  <a:gd name="T48" fmla="*/ 38100 w 28"/>
                  <a:gd name="T49" fmla="*/ 31364 h 37"/>
                  <a:gd name="T50" fmla="*/ 27214 w 28"/>
                  <a:gd name="T51" fmla="*/ 31364 h 37"/>
                  <a:gd name="T52" fmla="*/ 18143 w 28"/>
                  <a:gd name="T53" fmla="*/ 22139 h 37"/>
                  <a:gd name="T54" fmla="*/ 18143 w 28"/>
                  <a:gd name="T55" fmla="*/ 5535 h 37"/>
                  <a:gd name="T56" fmla="*/ 34471 w 28"/>
                  <a:gd name="T57" fmla="*/ 5535 h 37"/>
                  <a:gd name="T58" fmla="*/ 43543 w 28"/>
                  <a:gd name="T59" fmla="*/ 14759 h 37"/>
                  <a:gd name="T60" fmla="*/ 43543 w 28"/>
                  <a:gd name="T61" fmla="*/ 16604 h 37"/>
                  <a:gd name="T62" fmla="*/ 47171 w 28"/>
                  <a:gd name="T63" fmla="*/ 14759 h 37"/>
                  <a:gd name="T64" fmla="*/ 48986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3" y="2"/>
                      <a:pt x="3" y="2"/>
                      <a:pt x="3" y="2"/>
                    </a:cubicBezTo>
                    <a:cubicBezTo>
                      <a:pt x="4" y="3"/>
                      <a:pt x="4" y="3"/>
                      <a:pt x="4" y="3"/>
                    </a:cubicBezTo>
                    <a:cubicBezTo>
                      <a:pt x="4" y="3"/>
                      <a:pt x="4" y="3"/>
                      <a:pt x="4" y="3"/>
                    </a:cubicBezTo>
                    <a:cubicBezTo>
                      <a:pt x="4" y="4"/>
                      <a:pt x="4" y="4"/>
                      <a:pt x="4" y="5"/>
                    </a:cubicBezTo>
                    <a:cubicBezTo>
                      <a:pt x="4" y="6"/>
                      <a:pt x="4" y="7"/>
                      <a:pt x="4" y="8"/>
                    </a:cubicBezTo>
                    <a:lnTo>
                      <a:pt x="5" y="14"/>
                    </a:lnTo>
                    <a:lnTo>
                      <a:pt x="5" y="24"/>
                    </a:lnTo>
                    <a:cubicBezTo>
                      <a:pt x="5" y="25"/>
                      <a:pt x="4" y="27"/>
                      <a:pt x="4" y="30"/>
                    </a:cubicBezTo>
                    <a:cubicBezTo>
                      <a:pt x="4" y="33"/>
                      <a:pt x="4" y="35"/>
                      <a:pt x="4" y="35"/>
                    </a:cubicBezTo>
                    <a:cubicBezTo>
                      <a:pt x="4" y="35"/>
                      <a:pt x="3" y="35"/>
                      <a:pt x="2" y="36"/>
                    </a:cubicBezTo>
                    <a:lnTo>
                      <a:pt x="2" y="37"/>
                    </a:lnTo>
                    <a:cubicBezTo>
                      <a:pt x="4" y="37"/>
                      <a:pt x="6" y="37"/>
                      <a:pt x="7" y="37"/>
                    </a:cubicBezTo>
                    <a:lnTo>
                      <a:pt x="14" y="37"/>
                    </a:lnTo>
                    <a:cubicBezTo>
                      <a:pt x="20" y="37"/>
                      <a:pt x="24" y="37"/>
                      <a:pt x="27" y="37"/>
                    </a:cubicBezTo>
                    <a:lnTo>
                      <a:pt x="28" y="37"/>
                    </a:lnTo>
                    <a:cubicBezTo>
                      <a:pt x="28" y="36"/>
                      <a:pt x="28" y="34"/>
                      <a:pt x="28" y="32"/>
                    </a:cubicBezTo>
                    <a:cubicBezTo>
                      <a:pt x="28" y="30"/>
                      <a:pt x="28" y="29"/>
                      <a:pt x="28" y="28"/>
                    </a:cubicBezTo>
                    <a:lnTo>
                      <a:pt x="27" y="28"/>
                    </a:lnTo>
                    <a:cubicBezTo>
                      <a:pt x="26" y="29"/>
                      <a:pt x="26" y="30"/>
                      <a:pt x="26" y="31"/>
                    </a:cubicBezTo>
                    <a:cubicBezTo>
                      <a:pt x="25" y="32"/>
                      <a:pt x="25" y="33"/>
                      <a:pt x="25" y="34"/>
                    </a:cubicBezTo>
                    <a:cubicBezTo>
                      <a:pt x="24" y="34"/>
                      <a:pt x="23" y="34"/>
                      <a:pt x="22" y="35"/>
                    </a:cubicBezTo>
                    <a:cubicBezTo>
                      <a:pt x="21" y="35"/>
                      <a:pt x="18" y="35"/>
                      <a:pt x="14" y="35"/>
                    </a:cubicBezTo>
                    <a:lnTo>
                      <a:pt x="9" y="35"/>
                    </a:lnTo>
                    <a:cubicBezTo>
                      <a:pt x="9" y="33"/>
                      <a:pt x="9" y="30"/>
                      <a:pt x="9" y="27"/>
                    </a:cubicBezTo>
                    <a:cubicBezTo>
                      <a:pt x="9" y="23"/>
                      <a:pt x="9" y="21"/>
                      <a:pt x="9" y="19"/>
                    </a:cubicBezTo>
                    <a:cubicBezTo>
                      <a:pt x="12" y="19"/>
                      <a:pt x="13" y="19"/>
                      <a:pt x="14" y="19"/>
                    </a:cubicBezTo>
                    <a:cubicBezTo>
                      <a:pt x="16" y="19"/>
                      <a:pt x="17" y="19"/>
                      <a:pt x="18" y="19"/>
                    </a:cubicBezTo>
                    <a:cubicBezTo>
                      <a:pt x="19" y="20"/>
                      <a:pt x="20" y="20"/>
                      <a:pt x="20" y="20"/>
                    </a:cubicBezTo>
                    <a:cubicBezTo>
                      <a:pt x="21" y="20"/>
                      <a:pt x="21" y="20"/>
                      <a:pt x="21" y="20"/>
                    </a:cubicBezTo>
                    <a:cubicBezTo>
                      <a:pt x="21" y="21"/>
                      <a:pt x="21" y="21"/>
                      <a:pt x="21" y="23"/>
                    </a:cubicBezTo>
                    <a:lnTo>
                      <a:pt x="21" y="24"/>
                    </a:lnTo>
                    <a:lnTo>
                      <a:pt x="23" y="24"/>
                    </a:lnTo>
                    <a:lnTo>
                      <a:pt x="23" y="18"/>
                    </a:lnTo>
                    <a:cubicBezTo>
                      <a:pt x="23" y="16"/>
                      <a:pt x="23" y="15"/>
                      <a:pt x="23" y="13"/>
                    </a:cubicBezTo>
                    <a:lnTo>
                      <a:pt x="23" y="12"/>
                    </a:lnTo>
                    <a:lnTo>
                      <a:pt x="21" y="12"/>
                    </a:lnTo>
                    <a:lnTo>
                      <a:pt x="21" y="13"/>
                    </a:lnTo>
                    <a:lnTo>
                      <a:pt x="21" y="14"/>
                    </a:lnTo>
                    <a:cubicBezTo>
                      <a:pt x="21" y="15"/>
                      <a:pt x="21" y="16"/>
                      <a:pt x="21" y="16"/>
                    </a:cubicBezTo>
                    <a:cubicBezTo>
                      <a:pt x="21" y="16"/>
                      <a:pt x="21" y="17"/>
                      <a:pt x="21" y="17"/>
                    </a:cubicBezTo>
                    <a:cubicBezTo>
                      <a:pt x="20" y="17"/>
                      <a:pt x="20" y="17"/>
                      <a:pt x="19" y="17"/>
                    </a:cubicBezTo>
                    <a:cubicBezTo>
                      <a:pt x="18" y="17"/>
                      <a:pt x="16" y="17"/>
                      <a:pt x="15" y="17"/>
                    </a:cubicBezTo>
                    <a:cubicBezTo>
                      <a:pt x="13" y="17"/>
                      <a:pt x="11" y="17"/>
                      <a:pt x="9" y="17"/>
                    </a:cubicBezTo>
                    <a:lnTo>
                      <a:pt x="10" y="12"/>
                    </a:lnTo>
                    <a:lnTo>
                      <a:pt x="10" y="7"/>
                    </a:lnTo>
                    <a:lnTo>
                      <a:pt x="10" y="3"/>
                    </a:lnTo>
                    <a:cubicBezTo>
                      <a:pt x="12" y="3"/>
                      <a:pt x="14" y="3"/>
                      <a:pt x="15" y="3"/>
                    </a:cubicBezTo>
                    <a:cubicBezTo>
                      <a:pt x="16" y="3"/>
                      <a:pt x="17" y="3"/>
                      <a:pt x="19" y="3"/>
                    </a:cubicBezTo>
                    <a:cubicBezTo>
                      <a:pt x="21" y="3"/>
                      <a:pt x="23" y="3"/>
                      <a:pt x="24" y="4"/>
                    </a:cubicBezTo>
                    <a:cubicBezTo>
                      <a:pt x="24" y="5"/>
                      <a:pt x="24" y="6"/>
                      <a:pt x="24" y="8"/>
                    </a:cubicBezTo>
                    <a:cubicBezTo>
                      <a:pt x="24" y="8"/>
                      <a:pt x="24" y="8"/>
                      <a:pt x="24" y="8"/>
                    </a:cubicBezTo>
                    <a:lnTo>
                      <a:pt x="24" y="9"/>
                    </a:lnTo>
                    <a:lnTo>
                      <a:pt x="26" y="9"/>
                    </a:lnTo>
                    <a:lnTo>
                      <a:pt x="26" y="8"/>
                    </a:lnTo>
                    <a:cubicBezTo>
                      <a:pt x="26" y="5"/>
                      <a:pt x="26" y="2"/>
                      <a:pt x="27" y="1"/>
                    </a:cubicBezTo>
                    <a:lnTo>
                      <a:pt x="27" y="0"/>
                    </a:lnTo>
                    <a:cubicBezTo>
                      <a:pt x="22" y="0"/>
                      <a:pt x="17" y="1"/>
                      <a:pt x="12" y="1"/>
                    </a:cubicBezTo>
                    <a:cubicBezTo>
                      <a:pt x="10" y="1"/>
                      <a:pt x="6" y="0"/>
                      <a:pt x="0" y="0"/>
                    </a:cubicBezTo>
                    <a:lnTo>
                      <a:pt x="0" y="1"/>
                    </a:ln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4" name="Freeform 36">
                <a:extLst>
                  <a:ext uri="{FF2B5EF4-FFF2-40B4-BE49-F238E27FC236}">
                    <a16:creationId xmlns:a16="http://schemas.microsoft.com/office/drawing/2014/main" id="{C156CFFD-BCC8-4205-820C-D79B83809378}"/>
                  </a:ext>
                </a:extLst>
              </p:cNvPr>
              <p:cNvSpPr>
                <a:spLocks noEditPoints="1"/>
              </p:cNvSpPr>
              <p:nvPr/>
            </p:nvSpPr>
            <p:spPr bwMode="auto">
              <a:xfrm>
                <a:off x="2845163" y="5236617"/>
                <a:ext cx="23813" cy="66675"/>
              </a:xfrm>
              <a:custGeom>
                <a:avLst/>
                <a:gdLst>
                  <a:gd name="T0" fmla="*/ 7327 w 13"/>
                  <a:gd name="T1" fmla="*/ 1852 h 36"/>
                  <a:gd name="T2" fmla="*/ 7327 w 13"/>
                  <a:gd name="T3" fmla="*/ 1852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1852 h 36"/>
                  <a:gd name="T16" fmla="*/ 10991 w 13"/>
                  <a:gd name="T17" fmla="*/ 0 h 36"/>
                  <a:gd name="T18" fmla="*/ 7327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664 w 13"/>
                  <a:gd name="T31" fmla="*/ 27781 h 36"/>
                  <a:gd name="T32" fmla="*/ 7327 w 13"/>
                  <a:gd name="T33" fmla="*/ 27781 h 36"/>
                  <a:gd name="T34" fmla="*/ 7327 w 13"/>
                  <a:gd name="T35" fmla="*/ 29633 h 36"/>
                  <a:gd name="T36" fmla="*/ 7327 w 13"/>
                  <a:gd name="T37" fmla="*/ 33338 h 36"/>
                  <a:gd name="T38" fmla="*/ 7327 w 13"/>
                  <a:gd name="T39" fmla="*/ 38894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4823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4823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2225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3" y="1"/>
                      <a:pt x="3" y="2"/>
                      <a:pt x="3" y="3"/>
                    </a:cubicBezTo>
                    <a:cubicBezTo>
                      <a:pt x="3" y="3"/>
                      <a:pt x="3" y="4"/>
                      <a:pt x="4" y="5"/>
                    </a:cubicBezTo>
                    <a:cubicBezTo>
                      <a:pt x="5" y="5"/>
                      <a:pt x="5" y="5"/>
                      <a:pt x="6" y="5"/>
                    </a:cubicBezTo>
                    <a:cubicBezTo>
                      <a:pt x="7" y="5"/>
                      <a:pt x="8" y="5"/>
                      <a:pt x="8" y="5"/>
                    </a:cubicBezTo>
                    <a:cubicBezTo>
                      <a:pt x="9" y="4"/>
                      <a:pt x="9" y="3"/>
                      <a:pt x="9" y="3"/>
                    </a:cubicBezTo>
                    <a:cubicBezTo>
                      <a:pt x="9" y="2"/>
                      <a:pt x="9" y="1"/>
                      <a:pt x="8" y="1"/>
                    </a:cubicBezTo>
                    <a:cubicBezTo>
                      <a:pt x="8" y="0"/>
                      <a:pt x="7" y="0"/>
                      <a:pt x="6" y="0"/>
                    </a:cubicBezTo>
                    <a:cubicBezTo>
                      <a:pt x="5"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5"/>
                    </a:cubicBezTo>
                    <a:lnTo>
                      <a:pt x="0" y="36"/>
                    </a:lnTo>
                    <a:cubicBezTo>
                      <a:pt x="2" y="36"/>
                      <a:pt x="4" y="36"/>
                      <a:pt x="6" y="36"/>
                    </a:cubicBezTo>
                    <a:cubicBezTo>
                      <a:pt x="8" y="36"/>
                      <a:pt x="10" y="36"/>
                      <a:pt x="13" y="36"/>
                    </a:cubicBezTo>
                    <a:lnTo>
                      <a:pt x="13" y="35"/>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5" name="Freeform 37">
                <a:extLst>
                  <a:ext uri="{FF2B5EF4-FFF2-40B4-BE49-F238E27FC236}">
                    <a16:creationId xmlns:a16="http://schemas.microsoft.com/office/drawing/2014/main" id="{54D6D60E-20B5-427B-8CC4-AD4B19633F4F}"/>
                  </a:ext>
                </a:extLst>
              </p:cNvPr>
              <p:cNvSpPr>
                <a:spLocks/>
              </p:cNvSpPr>
              <p:nvPr/>
            </p:nvSpPr>
            <p:spPr bwMode="auto">
              <a:xfrm>
                <a:off x="2872151" y="5257254"/>
                <a:ext cx="53975" cy="46037"/>
              </a:xfrm>
              <a:custGeom>
                <a:avLst/>
                <a:gdLst>
                  <a:gd name="T0" fmla="*/ 0 w 30"/>
                  <a:gd name="T1" fmla="*/ 3683 h 25"/>
                  <a:gd name="T2" fmla="*/ 0 w 30"/>
                  <a:gd name="T3" fmla="*/ 3683 h 25"/>
                  <a:gd name="T4" fmla="*/ 0 w 30"/>
                  <a:gd name="T5" fmla="*/ 3683 h 25"/>
                  <a:gd name="T6" fmla="*/ 0 w 30"/>
                  <a:gd name="T7" fmla="*/ 7366 h 25"/>
                  <a:gd name="T8" fmla="*/ 0 w 30"/>
                  <a:gd name="T9" fmla="*/ 7366 h 25"/>
                  <a:gd name="T10" fmla="*/ 3598 w 30"/>
                  <a:gd name="T11" fmla="*/ 7366 h 25"/>
                  <a:gd name="T12" fmla="*/ 5398 w 30"/>
                  <a:gd name="T13" fmla="*/ 7366 h 25"/>
                  <a:gd name="T14" fmla="*/ 7197 w 30"/>
                  <a:gd name="T15" fmla="*/ 9207 h 25"/>
                  <a:gd name="T16" fmla="*/ 7197 w 30"/>
                  <a:gd name="T17" fmla="*/ 12890 h 25"/>
                  <a:gd name="T18" fmla="*/ 7197 w 30"/>
                  <a:gd name="T19" fmla="*/ 18415 h 25"/>
                  <a:gd name="T20" fmla="*/ 7197 w 30"/>
                  <a:gd name="T21" fmla="*/ 27622 h 25"/>
                  <a:gd name="T22" fmla="*/ 7197 w 30"/>
                  <a:gd name="T23" fmla="*/ 34988 h 25"/>
                  <a:gd name="T24" fmla="*/ 7197 w 30"/>
                  <a:gd name="T25" fmla="*/ 40513 h 25"/>
                  <a:gd name="T26" fmla="*/ 5398 w 30"/>
                  <a:gd name="T27" fmla="*/ 42354 h 25"/>
                  <a:gd name="T28" fmla="*/ 5398 w 30"/>
                  <a:gd name="T29" fmla="*/ 42354 h 25"/>
                  <a:gd name="T30" fmla="*/ 0 w 30"/>
                  <a:gd name="T31" fmla="*/ 44196 h 25"/>
                  <a:gd name="T32" fmla="*/ 0 w 30"/>
                  <a:gd name="T33" fmla="*/ 44196 h 25"/>
                  <a:gd name="T34" fmla="*/ 0 w 30"/>
                  <a:gd name="T35" fmla="*/ 46037 h 25"/>
                  <a:gd name="T36" fmla="*/ 0 w 30"/>
                  <a:gd name="T37" fmla="*/ 46037 h 25"/>
                  <a:gd name="T38" fmla="*/ 10795 w 30"/>
                  <a:gd name="T39" fmla="*/ 46037 h 25"/>
                  <a:gd name="T40" fmla="*/ 21590 w 30"/>
                  <a:gd name="T41" fmla="*/ 46037 h 25"/>
                  <a:gd name="T42" fmla="*/ 23389 w 30"/>
                  <a:gd name="T43" fmla="*/ 46037 h 25"/>
                  <a:gd name="T44" fmla="*/ 23389 w 30"/>
                  <a:gd name="T45" fmla="*/ 44196 h 25"/>
                  <a:gd name="T46" fmla="*/ 21590 w 30"/>
                  <a:gd name="T47" fmla="*/ 44196 h 25"/>
                  <a:gd name="T48" fmla="*/ 16193 w 30"/>
                  <a:gd name="T49" fmla="*/ 42354 h 25"/>
                  <a:gd name="T50" fmla="*/ 16193 w 30"/>
                  <a:gd name="T51" fmla="*/ 42354 h 25"/>
                  <a:gd name="T52" fmla="*/ 16193 w 30"/>
                  <a:gd name="T53" fmla="*/ 40513 h 25"/>
                  <a:gd name="T54" fmla="*/ 14393 w 30"/>
                  <a:gd name="T55" fmla="*/ 34988 h 25"/>
                  <a:gd name="T56" fmla="*/ 14393 w 30"/>
                  <a:gd name="T57" fmla="*/ 27622 h 25"/>
                  <a:gd name="T58" fmla="*/ 14393 w 30"/>
                  <a:gd name="T59" fmla="*/ 20256 h 25"/>
                  <a:gd name="T60" fmla="*/ 14393 w 30"/>
                  <a:gd name="T61" fmla="*/ 14732 h 25"/>
                  <a:gd name="T62" fmla="*/ 16193 w 30"/>
                  <a:gd name="T63" fmla="*/ 11049 h 25"/>
                  <a:gd name="T64" fmla="*/ 19791 w 30"/>
                  <a:gd name="T65" fmla="*/ 9207 h 25"/>
                  <a:gd name="T66" fmla="*/ 23389 w 30"/>
                  <a:gd name="T67" fmla="*/ 7366 h 25"/>
                  <a:gd name="T68" fmla="*/ 26988 w 30"/>
                  <a:gd name="T69" fmla="*/ 7366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2176 w 30"/>
                  <a:gd name="T87" fmla="*/ 46037 h 25"/>
                  <a:gd name="T88" fmla="*/ 53975 w 30"/>
                  <a:gd name="T89" fmla="*/ 46037 h 25"/>
                  <a:gd name="T90" fmla="*/ 53975 w 30"/>
                  <a:gd name="T91" fmla="*/ 44196 h 25"/>
                  <a:gd name="T92" fmla="*/ 52176 w 30"/>
                  <a:gd name="T93" fmla="*/ 44196 h 25"/>
                  <a:gd name="T94" fmla="*/ 46778 w 30"/>
                  <a:gd name="T95" fmla="*/ 42354 h 25"/>
                  <a:gd name="T96" fmla="*/ 46778 w 30"/>
                  <a:gd name="T97" fmla="*/ 36830 h 25"/>
                  <a:gd name="T98" fmla="*/ 44979 w 30"/>
                  <a:gd name="T99" fmla="*/ 25781 h 25"/>
                  <a:gd name="T100" fmla="*/ 44979 w 30"/>
                  <a:gd name="T101" fmla="*/ 16573 h 25"/>
                  <a:gd name="T102" fmla="*/ 44979 w 30"/>
                  <a:gd name="T103" fmla="*/ 11049 h 25"/>
                  <a:gd name="T104" fmla="*/ 43180 w 30"/>
                  <a:gd name="T105" fmla="*/ 5524 h 25"/>
                  <a:gd name="T106" fmla="*/ 37783 w 30"/>
                  <a:gd name="T107" fmla="*/ 1841 h 25"/>
                  <a:gd name="T108" fmla="*/ 30586 w 30"/>
                  <a:gd name="T109" fmla="*/ 0 h 25"/>
                  <a:gd name="T110" fmla="*/ 26988 w 30"/>
                  <a:gd name="T111" fmla="*/ 0 h 25"/>
                  <a:gd name="T112" fmla="*/ 23389 w 30"/>
                  <a:gd name="T113" fmla="*/ 1841 h 25"/>
                  <a:gd name="T114" fmla="*/ 21590 w 30"/>
                  <a:gd name="T115" fmla="*/ 3683 h 25"/>
                  <a:gd name="T116" fmla="*/ 14393 w 30"/>
                  <a:gd name="T117" fmla="*/ 9207 h 25"/>
                  <a:gd name="T118" fmla="*/ 16193 w 30"/>
                  <a:gd name="T119" fmla="*/ 1841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4"/>
                    </a:lnTo>
                    <a:lnTo>
                      <a:pt x="2" y="4"/>
                    </a:lnTo>
                    <a:cubicBezTo>
                      <a:pt x="3" y="4"/>
                      <a:pt x="3" y="4"/>
                      <a:pt x="3"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3" y="23"/>
                      <a:pt x="3" y="23"/>
                    </a:cubicBezTo>
                    <a:cubicBezTo>
                      <a:pt x="3" y="23"/>
                      <a:pt x="3" y="23"/>
                      <a:pt x="3" y="23"/>
                    </a:cubicBezTo>
                    <a:cubicBezTo>
                      <a:pt x="2" y="23"/>
                      <a:pt x="2" y="23"/>
                      <a:pt x="0" y="24"/>
                    </a:cubicBezTo>
                    <a:lnTo>
                      <a:pt x="0" y="25"/>
                    </a:lnTo>
                    <a:cubicBezTo>
                      <a:pt x="2" y="25"/>
                      <a:pt x="4" y="25"/>
                      <a:pt x="6" y="25"/>
                    </a:cubicBezTo>
                    <a:cubicBezTo>
                      <a:pt x="8" y="25"/>
                      <a:pt x="10" y="25"/>
                      <a:pt x="12" y="25"/>
                    </a:cubicBezTo>
                    <a:lnTo>
                      <a:pt x="13" y="25"/>
                    </a:lnTo>
                    <a:lnTo>
                      <a:pt x="13" y="24"/>
                    </a:lnTo>
                    <a:lnTo>
                      <a:pt x="12" y="24"/>
                    </a:lnTo>
                    <a:cubicBezTo>
                      <a:pt x="11" y="23"/>
                      <a:pt x="10" y="23"/>
                      <a:pt x="9" y="23"/>
                    </a:cubicBezTo>
                    <a:cubicBezTo>
                      <a:pt x="9" y="23"/>
                      <a:pt x="9" y="23"/>
                      <a:pt x="9" y="23"/>
                    </a:cubicBezTo>
                    <a:cubicBezTo>
                      <a:pt x="9" y="23"/>
                      <a:pt x="9" y="23"/>
                      <a:pt x="9" y="22"/>
                    </a:cubicBezTo>
                    <a:cubicBezTo>
                      <a:pt x="9" y="22"/>
                      <a:pt x="8" y="21"/>
                      <a:pt x="8" y="19"/>
                    </a:cubicBezTo>
                    <a:cubicBezTo>
                      <a:pt x="8" y="17"/>
                      <a:pt x="8" y="15"/>
                      <a:pt x="8" y="15"/>
                    </a:cubicBezTo>
                    <a:lnTo>
                      <a:pt x="8" y="11"/>
                    </a:lnTo>
                    <a:cubicBezTo>
                      <a:pt x="8" y="9"/>
                      <a:pt x="8" y="8"/>
                      <a:pt x="8" y="8"/>
                    </a:cubicBezTo>
                    <a:cubicBezTo>
                      <a:pt x="8" y="7"/>
                      <a:pt x="9" y="7"/>
                      <a:pt x="9" y="6"/>
                    </a:cubicBezTo>
                    <a:cubicBezTo>
                      <a:pt x="9" y="6"/>
                      <a:pt x="10" y="5"/>
                      <a:pt x="11" y="5"/>
                    </a:cubicBezTo>
                    <a:cubicBezTo>
                      <a:pt x="12" y="4"/>
                      <a:pt x="12" y="4"/>
                      <a:pt x="13" y="4"/>
                    </a:cubicBezTo>
                    <a:cubicBezTo>
                      <a:pt x="14" y="4"/>
                      <a:pt x="14" y="4"/>
                      <a:pt x="15" y="4"/>
                    </a:cubicBezTo>
                    <a:cubicBezTo>
                      <a:pt x="16" y="4"/>
                      <a:pt x="17" y="4"/>
                      <a:pt x="18" y="4"/>
                    </a:cubicBezTo>
                    <a:cubicBezTo>
                      <a:pt x="19" y="5"/>
                      <a:pt x="20" y="5"/>
                      <a:pt x="20" y="6"/>
                    </a:cubicBezTo>
                    <a:cubicBezTo>
                      <a:pt x="21" y="7"/>
                      <a:pt x="21" y="7"/>
                      <a:pt x="21" y="8"/>
                    </a:cubicBezTo>
                    <a:cubicBezTo>
                      <a:pt x="21" y="9"/>
                      <a:pt x="21" y="11"/>
                      <a:pt x="21" y="13"/>
                    </a:cubicBezTo>
                    <a:lnTo>
                      <a:pt x="21" y="16"/>
                    </a:lnTo>
                    <a:cubicBezTo>
                      <a:pt x="21" y="20"/>
                      <a:pt x="21" y="23"/>
                      <a:pt x="21" y="25"/>
                    </a:cubicBezTo>
                    <a:cubicBezTo>
                      <a:pt x="23" y="25"/>
                      <a:pt x="24" y="25"/>
                      <a:pt x="25" y="25"/>
                    </a:cubicBezTo>
                    <a:cubicBezTo>
                      <a:pt x="26" y="25"/>
                      <a:pt x="27" y="25"/>
                      <a:pt x="29" y="25"/>
                    </a:cubicBezTo>
                    <a:lnTo>
                      <a:pt x="30" y="25"/>
                    </a:lnTo>
                    <a:lnTo>
                      <a:pt x="30" y="24"/>
                    </a:lnTo>
                    <a:lnTo>
                      <a:pt x="29" y="24"/>
                    </a:lnTo>
                    <a:cubicBezTo>
                      <a:pt x="28" y="24"/>
                      <a:pt x="26" y="23"/>
                      <a:pt x="26" y="23"/>
                    </a:cubicBezTo>
                    <a:cubicBezTo>
                      <a:pt x="26" y="23"/>
                      <a:pt x="26" y="22"/>
                      <a:pt x="26" y="20"/>
                    </a:cubicBezTo>
                    <a:cubicBezTo>
                      <a:pt x="25" y="16"/>
                      <a:pt x="25" y="14"/>
                      <a:pt x="25" y="14"/>
                    </a:cubicBezTo>
                    <a:lnTo>
                      <a:pt x="25" y="9"/>
                    </a:lnTo>
                    <a:cubicBezTo>
                      <a:pt x="25" y="8"/>
                      <a:pt x="25" y="7"/>
                      <a:pt x="25" y="6"/>
                    </a:cubicBezTo>
                    <a:cubicBezTo>
                      <a:pt x="25" y="5"/>
                      <a:pt x="24" y="4"/>
                      <a:pt x="24" y="3"/>
                    </a:cubicBezTo>
                    <a:cubicBezTo>
                      <a:pt x="23" y="2"/>
                      <a:pt x="22" y="2"/>
                      <a:pt x="21" y="1"/>
                    </a:cubicBezTo>
                    <a:cubicBezTo>
                      <a:pt x="20" y="0"/>
                      <a:pt x="19" y="0"/>
                      <a:pt x="17" y="0"/>
                    </a:cubicBezTo>
                    <a:cubicBezTo>
                      <a:pt x="16" y="0"/>
                      <a:pt x="16" y="0"/>
                      <a:pt x="15" y="0"/>
                    </a:cubicBezTo>
                    <a:cubicBezTo>
                      <a:pt x="14" y="1"/>
                      <a:pt x="14" y="1"/>
                      <a:pt x="13" y="1"/>
                    </a:cubicBezTo>
                    <a:cubicBezTo>
                      <a:pt x="13" y="1"/>
                      <a:pt x="13" y="1"/>
                      <a:pt x="12" y="2"/>
                    </a:cubicBezTo>
                    <a:cubicBezTo>
                      <a:pt x="11" y="3"/>
                      <a:pt x="10" y="4"/>
                      <a:pt x="8" y="5"/>
                    </a:cubicBezTo>
                    <a:cubicBezTo>
                      <a:pt x="8" y="3"/>
                      <a:pt x="8"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6" name="Freeform 38">
                <a:extLst>
                  <a:ext uri="{FF2B5EF4-FFF2-40B4-BE49-F238E27FC236}">
                    <a16:creationId xmlns:a16="http://schemas.microsoft.com/office/drawing/2014/main" id="{606FC53D-D20F-4A48-8481-05170EDAD40E}"/>
                  </a:ext>
                </a:extLst>
              </p:cNvPr>
              <p:cNvSpPr>
                <a:spLocks/>
              </p:cNvSpPr>
              <p:nvPr/>
            </p:nvSpPr>
            <p:spPr bwMode="auto">
              <a:xfrm>
                <a:off x="2929301" y="5257254"/>
                <a:ext cx="34925" cy="47625"/>
              </a:xfrm>
              <a:custGeom>
                <a:avLst/>
                <a:gdLst>
                  <a:gd name="T0" fmla="*/ 1838 w 19"/>
                  <a:gd name="T1" fmla="*/ 32971 h 26"/>
                  <a:gd name="T2" fmla="*/ 1838 w 19"/>
                  <a:gd name="T3" fmla="*/ 32971 h 26"/>
                  <a:gd name="T4" fmla="*/ 1838 w 19"/>
                  <a:gd name="T5" fmla="*/ 38466 h 26"/>
                  <a:gd name="T6" fmla="*/ 0 w 19"/>
                  <a:gd name="T7" fmla="*/ 42130 h 26"/>
                  <a:gd name="T8" fmla="*/ 0 w 19"/>
                  <a:gd name="T9" fmla="*/ 43962 h 26"/>
                  <a:gd name="T10" fmla="*/ 0 w 19"/>
                  <a:gd name="T11" fmla="*/ 45793 h 26"/>
                  <a:gd name="T12" fmla="*/ 7353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7353 w 19"/>
                  <a:gd name="T33" fmla="*/ 10990 h 26"/>
                  <a:gd name="T34" fmla="*/ 9191 w 19"/>
                  <a:gd name="T35" fmla="*/ 7327 h 26"/>
                  <a:gd name="T36" fmla="*/ 12867 w 19"/>
                  <a:gd name="T37" fmla="*/ 3663 h 26"/>
                  <a:gd name="T38" fmla="*/ 16543 w 19"/>
                  <a:gd name="T39" fmla="*/ 3663 h 26"/>
                  <a:gd name="T40" fmla="*/ 22058 w 19"/>
                  <a:gd name="T41" fmla="*/ 3663 h 26"/>
                  <a:gd name="T42" fmla="*/ 25734 w 19"/>
                  <a:gd name="T43" fmla="*/ 7327 h 26"/>
                  <a:gd name="T44" fmla="*/ 27572 w 19"/>
                  <a:gd name="T45" fmla="*/ 9159 h 26"/>
                  <a:gd name="T46" fmla="*/ 29411 w 19"/>
                  <a:gd name="T47" fmla="*/ 12822 h 26"/>
                  <a:gd name="T48" fmla="*/ 29411 w 19"/>
                  <a:gd name="T49" fmla="*/ 12822 h 26"/>
                  <a:gd name="T50" fmla="*/ 31249 w 19"/>
                  <a:gd name="T51" fmla="*/ 12822 h 26"/>
                  <a:gd name="T52" fmla="*/ 31249 w 19"/>
                  <a:gd name="T53" fmla="*/ 12822 h 26"/>
                  <a:gd name="T54" fmla="*/ 31249 w 19"/>
                  <a:gd name="T55" fmla="*/ 3663 h 26"/>
                  <a:gd name="T56" fmla="*/ 31249 w 19"/>
                  <a:gd name="T57" fmla="*/ 1832 h 26"/>
                  <a:gd name="T58" fmla="*/ 25734 w 19"/>
                  <a:gd name="T59" fmla="*/ 0 h 26"/>
                  <a:gd name="T60" fmla="*/ 18382 w 19"/>
                  <a:gd name="T61" fmla="*/ 0 h 26"/>
                  <a:gd name="T62" fmla="*/ 5514 w 19"/>
                  <a:gd name="T63" fmla="*/ 3663 h 26"/>
                  <a:gd name="T64" fmla="*/ 1838 w 19"/>
                  <a:gd name="T65" fmla="*/ 14654 h 26"/>
                  <a:gd name="T66" fmla="*/ 1838 w 19"/>
                  <a:gd name="T67" fmla="*/ 18317 h 26"/>
                  <a:gd name="T68" fmla="*/ 5514 w 19"/>
                  <a:gd name="T69" fmla="*/ 21981 h 26"/>
                  <a:gd name="T70" fmla="*/ 9191 w 19"/>
                  <a:gd name="T71" fmla="*/ 25644 h 26"/>
                  <a:gd name="T72" fmla="*/ 14705 w 19"/>
                  <a:gd name="T73" fmla="*/ 25644 h 26"/>
                  <a:gd name="T74" fmla="*/ 23896 w 19"/>
                  <a:gd name="T75" fmla="*/ 29308 h 26"/>
                  <a:gd name="T76" fmla="*/ 27572 w 19"/>
                  <a:gd name="T77" fmla="*/ 31139 h 26"/>
                  <a:gd name="T78" fmla="*/ 27572 w 19"/>
                  <a:gd name="T79" fmla="*/ 34803 h 26"/>
                  <a:gd name="T80" fmla="*/ 25734 w 19"/>
                  <a:gd name="T81" fmla="*/ 42130 h 26"/>
                  <a:gd name="T82" fmla="*/ 16543 w 19"/>
                  <a:gd name="T83" fmla="*/ 43962 h 26"/>
                  <a:gd name="T84" fmla="*/ 9191 w 19"/>
                  <a:gd name="T85" fmla="*/ 42130 h 26"/>
                  <a:gd name="T86" fmla="*/ 5514 w 19"/>
                  <a:gd name="T87" fmla="*/ 38466 h 26"/>
                  <a:gd name="T88" fmla="*/ 3676 w 19"/>
                  <a:gd name="T89" fmla="*/ 32971 h 26"/>
                  <a:gd name="T90" fmla="*/ 3676 w 19"/>
                  <a:gd name="T91" fmla="*/ 31139 h 26"/>
                  <a:gd name="T92" fmla="*/ 1838 w 19"/>
                  <a:gd name="T93" fmla="*/ 31139 h 26"/>
                  <a:gd name="T94" fmla="*/ 1838 w 19"/>
                  <a:gd name="T95" fmla="*/ 32971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8"/>
                    </a:moveTo>
                    <a:lnTo>
                      <a:pt x="1" y="18"/>
                    </a:lnTo>
                    <a:cubicBezTo>
                      <a:pt x="1" y="19"/>
                      <a:pt x="1" y="20"/>
                      <a:pt x="1" y="21"/>
                    </a:cubicBezTo>
                    <a:cubicBezTo>
                      <a:pt x="1" y="22"/>
                      <a:pt x="1" y="22"/>
                      <a:pt x="0" y="23"/>
                    </a:cubicBezTo>
                    <a:lnTo>
                      <a:pt x="0" y="24"/>
                    </a:lnTo>
                    <a:lnTo>
                      <a:pt x="0" y="25"/>
                    </a:lnTo>
                    <a:cubicBezTo>
                      <a:pt x="1" y="25"/>
                      <a:pt x="3" y="25"/>
                      <a:pt x="4" y="25"/>
                    </a:cubicBezTo>
                    <a:cubicBezTo>
                      <a:pt x="6" y="26"/>
                      <a:pt x="7" y="26"/>
                      <a:pt x="9" y="26"/>
                    </a:cubicBezTo>
                    <a:cubicBezTo>
                      <a:pt x="12" y="26"/>
                      <a:pt x="14" y="25"/>
                      <a:pt x="16" y="23"/>
                    </a:cubicBezTo>
                    <a:cubicBezTo>
                      <a:pt x="18" y="22"/>
                      <a:pt x="19" y="20"/>
                      <a:pt x="19" y="17"/>
                    </a:cubicBezTo>
                    <a:cubicBezTo>
                      <a:pt x="19" y="16"/>
                      <a:pt x="19" y="15"/>
                      <a:pt x="18" y="14"/>
                    </a:cubicBezTo>
                    <a:cubicBezTo>
                      <a:pt x="18" y="13"/>
                      <a:pt x="17" y="12"/>
                      <a:pt x="16" y="12"/>
                    </a:cubicBezTo>
                    <a:cubicBezTo>
                      <a:pt x="15" y="12"/>
                      <a:pt x="13" y="11"/>
                      <a:pt x="11" y="10"/>
                    </a:cubicBezTo>
                    <a:lnTo>
                      <a:pt x="8" y="10"/>
                    </a:lnTo>
                    <a:cubicBezTo>
                      <a:pt x="7" y="10"/>
                      <a:pt x="7" y="9"/>
                      <a:pt x="6" y="9"/>
                    </a:cubicBezTo>
                    <a:cubicBezTo>
                      <a:pt x="5" y="9"/>
                      <a:pt x="5" y="8"/>
                      <a:pt x="5" y="8"/>
                    </a:cubicBezTo>
                    <a:cubicBezTo>
                      <a:pt x="5" y="7"/>
                      <a:pt x="4" y="7"/>
                      <a:pt x="4" y="6"/>
                    </a:cubicBezTo>
                    <a:cubicBezTo>
                      <a:pt x="4" y="5"/>
                      <a:pt x="5" y="4"/>
                      <a:pt x="5" y="4"/>
                    </a:cubicBezTo>
                    <a:cubicBezTo>
                      <a:pt x="5" y="3"/>
                      <a:pt x="6" y="3"/>
                      <a:pt x="7" y="2"/>
                    </a:cubicBezTo>
                    <a:cubicBezTo>
                      <a:pt x="8" y="2"/>
                      <a:pt x="8" y="2"/>
                      <a:pt x="9" y="2"/>
                    </a:cubicBezTo>
                    <a:cubicBezTo>
                      <a:pt x="10" y="2"/>
                      <a:pt x="11" y="2"/>
                      <a:pt x="12" y="2"/>
                    </a:cubicBezTo>
                    <a:cubicBezTo>
                      <a:pt x="13" y="3"/>
                      <a:pt x="14" y="3"/>
                      <a:pt x="14" y="4"/>
                    </a:cubicBezTo>
                    <a:cubicBezTo>
                      <a:pt x="15" y="4"/>
                      <a:pt x="15" y="5"/>
                      <a:pt x="15" y="5"/>
                    </a:cubicBezTo>
                    <a:cubicBezTo>
                      <a:pt x="16" y="5"/>
                      <a:pt x="16" y="6"/>
                      <a:pt x="16" y="7"/>
                    </a:cubicBezTo>
                    <a:lnTo>
                      <a:pt x="17" y="7"/>
                    </a:lnTo>
                    <a:cubicBezTo>
                      <a:pt x="17" y="4"/>
                      <a:pt x="17" y="2"/>
                      <a:pt x="17" y="2"/>
                    </a:cubicBezTo>
                    <a:lnTo>
                      <a:pt x="17" y="1"/>
                    </a:lnTo>
                    <a:cubicBezTo>
                      <a:pt x="17" y="1"/>
                      <a:pt x="15" y="1"/>
                      <a:pt x="14" y="0"/>
                    </a:cubicBezTo>
                    <a:cubicBezTo>
                      <a:pt x="13" y="0"/>
                      <a:pt x="11" y="0"/>
                      <a:pt x="10" y="0"/>
                    </a:cubicBezTo>
                    <a:cubicBezTo>
                      <a:pt x="8" y="0"/>
                      <a:pt x="5" y="1"/>
                      <a:pt x="3" y="2"/>
                    </a:cubicBezTo>
                    <a:cubicBezTo>
                      <a:pt x="2" y="4"/>
                      <a:pt x="1" y="5"/>
                      <a:pt x="1" y="8"/>
                    </a:cubicBezTo>
                    <a:cubicBezTo>
                      <a:pt x="1" y="9"/>
                      <a:pt x="1" y="9"/>
                      <a:pt x="1" y="10"/>
                    </a:cubicBezTo>
                    <a:cubicBezTo>
                      <a:pt x="2" y="11"/>
                      <a:pt x="2" y="12"/>
                      <a:pt x="3" y="12"/>
                    </a:cubicBezTo>
                    <a:cubicBezTo>
                      <a:pt x="3" y="13"/>
                      <a:pt x="4" y="13"/>
                      <a:pt x="5" y="14"/>
                    </a:cubicBezTo>
                    <a:cubicBezTo>
                      <a:pt x="5" y="14"/>
                      <a:pt x="7" y="14"/>
                      <a:pt x="8" y="14"/>
                    </a:cubicBezTo>
                    <a:cubicBezTo>
                      <a:pt x="11" y="15"/>
                      <a:pt x="12" y="15"/>
                      <a:pt x="13" y="16"/>
                    </a:cubicBezTo>
                    <a:cubicBezTo>
                      <a:pt x="14" y="16"/>
                      <a:pt x="14" y="17"/>
                      <a:pt x="15" y="17"/>
                    </a:cubicBezTo>
                    <a:cubicBezTo>
                      <a:pt x="15" y="18"/>
                      <a:pt x="15" y="18"/>
                      <a:pt x="15" y="19"/>
                    </a:cubicBezTo>
                    <a:cubicBezTo>
                      <a:pt x="15" y="20"/>
                      <a:pt x="15" y="22"/>
                      <a:pt x="14" y="23"/>
                    </a:cubicBezTo>
                    <a:cubicBezTo>
                      <a:pt x="12" y="24"/>
                      <a:pt x="11" y="24"/>
                      <a:pt x="9" y="24"/>
                    </a:cubicBezTo>
                    <a:cubicBezTo>
                      <a:pt x="8" y="24"/>
                      <a:pt x="7" y="24"/>
                      <a:pt x="5" y="23"/>
                    </a:cubicBezTo>
                    <a:cubicBezTo>
                      <a:pt x="4" y="23"/>
                      <a:pt x="3" y="22"/>
                      <a:pt x="3" y="21"/>
                    </a:cubicBezTo>
                    <a:cubicBezTo>
                      <a:pt x="2" y="20"/>
                      <a:pt x="2" y="19"/>
                      <a:pt x="2" y="18"/>
                    </a:cubicBezTo>
                    <a:lnTo>
                      <a:pt x="2" y="17"/>
                    </a:lnTo>
                    <a:lnTo>
                      <a:pt x="1" y="17"/>
                    </a:lnTo>
                    <a:lnTo>
                      <a:pt x="1"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7" name="Freeform 39">
                <a:extLst>
                  <a:ext uri="{FF2B5EF4-FFF2-40B4-BE49-F238E27FC236}">
                    <a16:creationId xmlns:a16="http://schemas.microsoft.com/office/drawing/2014/main" id="{407F0B81-659B-4435-B9CC-D026C70BE751}"/>
                  </a:ext>
                </a:extLst>
              </p:cNvPr>
              <p:cNvSpPr>
                <a:spLocks/>
              </p:cNvSpPr>
              <p:nvPr/>
            </p:nvSpPr>
            <p:spPr bwMode="auto">
              <a:xfrm>
                <a:off x="2970576" y="5242967"/>
                <a:ext cx="28575" cy="60325"/>
              </a:xfrm>
              <a:custGeom>
                <a:avLst/>
                <a:gdLst>
                  <a:gd name="T0" fmla="*/ 0 w 16"/>
                  <a:gd name="T1" fmla="*/ 23764 h 33"/>
                  <a:gd name="T2" fmla="*/ 0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1431 w 16"/>
                  <a:gd name="T17" fmla="*/ 60325 h 33"/>
                  <a:gd name="T18" fmla="*/ 28575 w 16"/>
                  <a:gd name="T19" fmla="*/ 54841 h 33"/>
                  <a:gd name="T20" fmla="*/ 26789 w 16"/>
                  <a:gd name="T21" fmla="*/ 53013 h 33"/>
                  <a:gd name="T22" fmla="*/ 21431 w 16"/>
                  <a:gd name="T23" fmla="*/ 54841 h 33"/>
                  <a:gd name="T24" fmla="*/ 16073 w 16"/>
                  <a:gd name="T25" fmla="*/ 54841 h 33"/>
                  <a:gd name="T26" fmla="*/ 14288 w 16"/>
                  <a:gd name="T27" fmla="*/ 51185 h 33"/>
                  <a:gd name="T28" fmla="*/ 14288 w 16"/>
                  <a:gd name="T29" fmla="*/ 42045 h 33"/>
                  <a:gd name="T30" fmla="*/ 14288 w 16"/>
                  <a:gd name="T31" fmla="*/ 23764 h 33"/>
                  <a:gd name="T32" fmla="*/ 21431 w 16"/>
                  <a:gd name="T33" fmla="*/ 23764 h 33"/>
                  <a:gd name="T34" fmla="*/ 26789 w 16"/>
                  <a:gd name="T35" fmla="*/ 23764 h 33"/>
                  <a:gd name="T36" fmla="*/ 26789 w 16"/>
                  <a:gd name="T37" fmla="*/ 21936 h 33"/>
                  <a:gd name="T38" fmla="*/ 28575 w 16"/>
                  <a:gd name="T39" fmla="*/ 18280 h 33"/>
                  <a:gd name="T40" fmla="*/ 28575 w 16"/>
                  <a:gd name="T41" fmla="*/ 18280 h 33"/>
                  <a:gd name="T42" fmla="*/ 19645 w 16"/>
                  <a:gd name="T43" fmla="*/ 18280 h 33"/>
                  <a:gd name="T44" fmla="*/ 14288 w 16"/>
                  <a:gd name="T45" fmla="*/ 18280 h 33"/>
                  <a:gd name="T46" fmla="*/ 16073 w 16"/>
                  <a:gd name="T47" fmla="*/ 1828 h 33"/>
                  <a:gd name="T48" fmla="*/ 14288 w 16"/>
                  <a:gd name="T49" fmla="*/ 0 h 33"/>
                  <a:gd name="T50" fmla="*/ 7144 w 16"/>
                  <a:gd name="T51" fmla="*/ 3656 h 33"/>
                  <a:gd name="T52" fmla="*/ 7144 w 16"/>
                  <a:gd name="T53" fmla="*/ 18280 h 33"/>
                  <a:gd name="T54" fmla="*/ 0 w 16"/>
                  <a:gd name="T55" fmla="*/ 21936 h 33"/>
                  <a:gd name="T56" fmla="*/ 0 w 16"/>
                  <a:gd name="T57" fmla="*/ 21936 h 33"/>
                  <a:gd name="T58" fmla="*/ 0 w 16"/>
                  <a:gd name="T59" fmla="*/ 23764 h 33"/>
                  <a:gd name="T60" fmla="*/ 0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0" y="13"/>
                    </a:moveTo>
                    <a:lnTo>
                      <a:pt x="0" y="13"/>
                    </a:lnTo>
                    <a:cubicBezTo>
                      <a:pt x="1" y="13"/>
                      <a:pt x="2" y="13"/>
                      <a:pt x="3" y="13"/>
                    </a:cubicBezTo>
                    <a:lnTo>
                      <a:pt x="4" y="13"/>
                    </a:lnTo>
                    <a:lnTo>
                      <a:pt x="4" y="23"/>
                    </a:lnTo>
                    <a:cubicBezTo>
                      <a:pt x="4" y="24"/>
                      <a:pt x="4" y="24"/>
                      <a:pt x="4" y="24"/>
                    </a:cubicBezTo>
                    <a:cubicBezTo>
                      <a:pt x="4" y="25"/>
                      <a:pt x="4" y="27"/>
                      <a:pt x="4" y="28"/>
                    </a:cubicBezTo>
                    <a:cubicBezTo>
                      <a:pt x="4" y="32"/>
                      <a:pt x="6" y="33"/>
                      <a:pt x="10" y="33"/>
                    </a:cubicBezTo>
                    <a:cubicBezTo>
                      <a:pt x="11" y="33"/>
                      <a:pt x="12" y="33"/>
                      <a:pt x="12" y="33"/>
                    </a:cubicBezTo>
                    <a:cubicBezTo>
                      <a:pt x="14" y="31"/>
                      <a:pt x="15" y="31"/>
                      <a:pt x="16" y="30"/>
                    </a:cubicBezTo>
                    <a:lnTo>
                      <a:pt x="15" y="29"/>
                    </a:lnTo>
                    <a:cubicBezTo>
                      <a:pt x="14" y="30"/>
                      <a:pt x="13" y="30"/>
                      <a:pt x="12" y="30"/>
                    </a:cubicBezTo>
                    <a:cubicBezTo>
                      <a:pt x="11" y="30"/>
                      <a:pt x="10" y="30"/>
                      <a:pt x="9" y="30"/>
                    </a:cubicBezTo>
                    <a:cubicBezTo>
                      <a:pt x="9" y="29"/>
                      <a:pt x="9" y="29"/>
                      <a:pt x="8" y="28"/>
                    </a:cubicBezTo>
                    <a:cubicBezTo>
                      <a:pt x="8" y="27"/>
                      <a:pt x="8" y="26"/>
                      <a:pt x="8" y="23"/>
                    </a:cubicBezTo>
                    <a:lnTo>
                      <a:pt x="8" y="13"/>
                    </a:lnTo>
                    <a:cubicBezTo>
                      <a:pt x="10" y="13"/>
                      <a:pt x="11" y="13"/>
                      <a:pt x="12" y="13"/>
                    </a:cubicBezTo>
                    <a:cubicBezTo>
                      <a:pt x="13" y="13"/>
                      <a:pt x="14" y="13"/>
                      <a:pt x="15" y="13"/>
                    </a:cubicBezTo>
                    <a:lnTo>
                      <a:pt x="15" y="12"/>
                    </a:lnTo>
                    <a:lnTo>
                      <a:pt x="16" y="10"/>
                    </a:lnTo>
                    <a:cubicBezTo>
                      <a:pt x="15" y="10"/>
                      <a:pt x="13" y="10"/>
                      <a:pt x="11" y="10"/>
                    </a:cubicBezTo>
                    <a:cubicBezTo>
                      <a:pt x="10" y="10"/>
                      <a:pt x="9" y="10"/>
                      <a:pt x="8" y="10"/>
                    </a:cubicBezTo>
                    <a:cubicBezTo>
                      <a:pt x="9" y="5"/>
                      <a:pt x="9" y="2"/>
                      <a:pt x="9" y="1"/>
                    </a:cubicBezTo>
                    <a:lnTo>
                      <a:pt x="8" y="0"/>
                    </a:lnTo>
                    <a:cubicBezTo>
                      <a:pt x="7" y="1"/>
                      <a:pt x="6" y="1"/>
                      <a:pt x="4" y="2"/>
                    </a:cubicBezTo>
                    <a:cubicBezTo>
                      <a:pt x="4" y="3"/>
                      <a:pt x="4" y="5"/>
                      <a:pt x="4" y="10"/>
                    </a:cubicBezTo>
                    <a:cubicBezTo>
                      <a:pt x="3" y="10"/>
                      <a:pt x="2"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8" name="Freeform 40">
                <a:extLst>
                  <a:ext uri="{FF2B5EF4-FFF2-40B4-BE49-F238E27FC236}">
                    <a16:creationId xmlns:a16="http://schemas.microsoft.com/office/drawing/2014/main" id="{570DCA7F-B7E0-4987-B811-F8926FD5F262}"/>
                  </a:ext>
                </a:extLst>
              </p:cNvPr>
              <p:cNvSpPr>
                <a:spLocks noEditPoints="1"/>
              </p:cNvSpPr>
              <p:nvPr/>
            </p:nvSpPr>
            <p:spPr bwMode="auto">
              <a:xfrm>
                <a:off x="3002326" y="5257254"/>
                <a:ext cx="39688" cy="47625"/>
              </a:xfrm>
              <a:custGeom>
                <a:avLst/>
                <a:gdLst>
                  <a:gd name="T0" fmla="*/ 37884 w 22"/>
                  <a:gd name="T1" fmla="*/ 38466 h 26"/>
                  <a:gd name="T2" fmla="*/ 37884 w 22"/>
                  <a:gd name="T3" fmla="*/ 38466 h 26"/>
                  <a:gd name="T4" fmla="*/ 30668 w 22"/>
                  <a:gd name="T5" fmla="*/ 40298 h 26"/>
                  <a:gd name="T6" fmla="*/ 25256 w 22"/>
                  <a:gd name="T7" fmla="*/ 42130 h 26"/>
                  <a:gd name="T8" fmla="*/ 12628 w 22"/>
                  <a:gd name="T9" fmla="*/ 38466 h 26"/>
                  <a:gd name="T10" fmla="*/ 9020 w 22"/>
                  <a:gd name="T11" fmla="*/ 23813 h 26"/>
                  <a:gd name="T12" fmla="*/ 23452 w 22"/>
                  <a:gd name="T13" fmla="*/ 23813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3663 h 26"/>
                  <a:gd name="T26" fmla="*/ 21648 w 22"/>
                  <a:gd name="T27" fmla="*/ 0 h 26"/>
                  <a:gd name="T28" fmla="*/ 14432 w 22"/>
                  <a:gd name="T29" fmla="*/ 1832 h 26"/>
                  <a:gd name="T30" fmla="*/ 7216 w 22"/>
                  <a:gd name="T31" fmla="*/ 5495 h 26"/>
                  <a:gd name="T32" fmla="*/ 3608 w 22"/>
                  <a:gd name="T33" fmla="*/ 9159 h 26"/>
                  <a:gd name="T34" fmla="*/ 0 w 22"/>
                  <a:gd name="T35" fmla="*/ 16486 h 26"/>
                  <a:gd name="T36" fmla="*/ 0 w 22"/>
                  <a:gd name="T37" fmla="*/ 23813 h 26"/>
                  <a:gd name="T38" fmla="*/ 1804 w 22"/>
                  <a:gd name="T39" fmla="*/ 36635 h 26"/>
                  <a:gd name="T40" fmla="*/ 10824 w 22"/>
                  <a:gd name="T41" fmla="*/ 45793 h 26"/>
                  <a:gd name="T42" fmla="*/ 21648 w 22"/>
                  <a:gd name="T43" fmla="*/ 47625 h 26"/>
                  <a:gd name="T44" fmla="*/ 28864 w 22"/>
                  <a:gd name="T45" fmla="*/ 45793 h 26"/>
                  <a:gd name="T46" fmla="*/ 36080 w 22"/>
                  <a:gd name="T47" fmla="*/ 42130 h 26"/>
                  <a:gd name="T48" fmla="*/ 37884 w 22"/>
                  <a:gd name="T49" fmla="*/ 38466 h 26"/>
                  <a:gd name="T50" fmla="*/ 37884 w 22"/>
                  <a:gd name="T51" fmla="*/ 38466 h 26"/>
                  <a:gd name="T52" fmla="*/ 10824 w 22"/>
                  <a:gd name="T53" fmla="*/ 7327 h 26"/>
                  <a:gd name="T54" fmla="*/ 10824 w 22"/>
                  <a:gd name="T55" fmla="*/ 7327 h 26"/>
                  <a:gd name="T56" fmla="*/ 19844 w 22"/>
                  <a:gd name="T57" fmla="*/ 3663 h 26"/>
                  <a:gd name="T58" fmla="*/ 28864 w 22"/>
                  <a:gd name="T59" fmla="*/ 7327 h 26"/>
                  <a:gd name="T60" fmla="*/ 30668 w 22"/>
                  <a:gd name="T61" fmla="*/ 18317 h 26"/>
                  <a:gd name="T62" fmla="*/ 30668 w 22"/>
                  <a:gd name="T63" fmla="*/ 20149 h 26"/>
                  <a:gd name="T64" fmla="*/ 23452 w 22"/>
                  <a:gd name="T65" fmla="*/ 20149 h 26"/>
                  <a:gd name="T66" fmla="*/ 14432 w 22"/>
                  <a:gd name="T67" fmla="*/ 20149 h 26"/>
                  <a:gd name="T68" fmla="*/ 9020 w 22"/>
                  <a:gd name="T69" fmla="*/ 20149 h 26"/>
                  <a:gd name="T70" fmla="*/ 10824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8" y="22"/>
                      <a:pt x="17" y="22"/>
                    </a:cubicBezTo>
                    <a:cubicBezTo>
                      <a:pt x="16" y="23"/>
                      <a:pt x="15" y="23"/>
                      <a:pt x="14" y="23"/>
                    </a:cubicBezTo>
                    <a:cubicBezTo>
                      <a:pt x="11" y="23"/>
                      <a:pt x="9" y="22"/>
                      <a:pt x="7" y="21"/>
                    </a:cubicBezTo>
                    <a:cubicBezTo>
                      <a:pt x="6" y="19"/>
                      <a:pt x="5" y="16"/>
                      <a:pt x="5" y="13"/>
                    </a:cubicBezTo>
                    <a:lnTo>
                      <a:pt x="13" y="13"/>
                    </a:lnTo>
                    <a:cubicBezTo>
                      <a:pt x="14" y="13"/>
                      <a:pt x="15" y="13"/>
                      <a:pt x="17" y="12"/>
                    </a:cubicBezTo>
                    <a:cubicBezTo>
                      <a:pt x="19" y="12"/>
                      <a:pt x="20" y="12"/>
                      <a:pt x="22" y="12"/>
                    </a:cubicBezTo>
                    <a:cubicBezTo>
                      <a:pt x="22" y="11"/>
                      <a:pt x="22" y="11"/>
                      <a:pt x="22" y="10"/>
                    </a:cubicBezTo>
                    <a:cubicBezTo>
                      <a:pt x="22" y="8"/>
                      <a:pt x="22" y="7"/>
                      <a:pt x="21" y="5"/>
                    </a:cubicBezTo>
                    <a:cubicBezTo>
                      <a:pt x="20" y="4"/>
                      <a:pt x="19" y="2"/>
                      <a:pt x="18" y="2"/>
                    </a:cubicBezTo>
                    <a:cubicBezTo>
                      <a:pt x="16" y="1"/>
                      <a:pt x="14" y="0"/>
                      <a:pt x="12" y="0"/>
                    </a:cubicBezTo>
                    <a:cubicBezTo>
                      <a:pt x="11" y="0"/>
                      <a:pt x="9" y="0"/>
                      <a:pt x="8" y="1"/>
                    </a:cubicBezTo>
                    <a:cubicBezTo>
                      <a:pt x="7" y="1"/>
                      <a:pt x="5" y="2"/>
                      <a:pt x="4" y="3"/>
                    </a:cubicBezTo>
                    <a:cubicBezTo>
                      <a:pt x="3" y="4"/>
                      <a:pt x="2" y="5"/>
                      <a:pt x="2" y="5"/>
                    </a:cubicBezTo>
                    <a:cubicBezTo>
                      <a:pt x="1" y="6"/>
                      <a:pt x="1" y="7"/>
                      <a:pt x="0" y="9"/>
                    </a:cubicBezTo>
                    <a:cubicBezTo>
                      <a:pt x="0" y="10"/>
                      <a:pt x="0" y="12"/>
                      <a:pt x="0" y="13"/>
                    </a:cubicBezTo>
                    <a:cubicBezTo>
                      <a:pt x="0" y="16"/>
                      <a:pt x="0" y="19"/>
                      <a:pt x="1" y="20"/>
                    </a:cubicBezTo>
                    <a:cubicBezTo>
                      <a:pt x="3" y="22"/>
                      <a:pt x="4" y="24"/>
                      <a:pt x="6" y="25"/>
                    </a:cubicBezTo>
                    <a:cubicBezTo>
                      <a:pt x="8" y="25"/>
                      <a:pt x="10" y="26"/>
                      <a:pt x="12" y="26"/>
                    </a:cubicBezTo>
                    <a:cubicBezTo>
                      <a:pt x="13" y="26"/>
                      <a:pt x="14" y="26"/>
                      <a:pt x="16" y="25"/>
                    </a:cubicBezTo>
                    <a:cubicBezTo>
                      <a:pt x="17" y="25"/>
                      <a:pt x="19" y="24"/>
                      <a:pt x="20" y="23"/>
                    </a:cubicBezTo>
                    <a:lnTo>
                      <a:pt x="21" y="21"/>
                    </a:lnTo>
                    <a:close/>
                    <a:moveTo>
                      <a:pt x="6" y="4"/>
                    </a:moveTo>
                    <a:lnTo>
                      <a:pt x="6" y="4"/>
                    </a:lnTo>
                    <a:cubicBezTo>
                      <a:pt x="8" y="3"/>
                      <a:pt x="9" y="2"/>
                      <a:pt x="11" y="2"/>
                    </a:cubicBezTo>
                    <a:cubicBezTo>
                      <a:pt x="13" y="2"/>
                      <a:pt x="15" y="2"/>
                      <a:pt x="16" y="4"/>
                    </a:cubicBezTo>
                    <a:cubicBezTo>
                      <a:pt x="17" y="5"/>
                      <a:pt x="17" y="7"/>
                      <a:pt x="17" y="10"/>
                    </a:cubicBezTo>
                    <a:cubicBezTo>
                      <a:pt x="17" y="10"/>
                      <a:pt x="17" y="10"/>
                      <a:pt x="17" y="11"/>
                    </a:cubicBezTo>
                    <a:cubicBezTo>
                      <a:pt x="17" y="11"/>
                      <a:pt x="15" y="11"/>
                      <a:pt x="13" y="11"/>
                    </a:cubicBezTo>
                    <a:cubicBezTo>
                      <a:pt x="12" y="11"/>
                      <a:pt x="10" y="11"/>
                      <a:pt x="8" y="11"/>
                    </a:cubicBezTo>
                    <a:cubicBezTo>
                      <a:pt x="6" y="11"/>
                      <a:pt x="5" y="11"/>
                      <a:pt x="5" y="11"/>
                    </a:cubicBezTo>
                    <a:cubicBezTo>
                      <a:pt x="5" y="8"/>
                      <a:pt x="5" y="5"/>
                      <a:pt x="6"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29" name="Freeform 41">
                <a:extLst>
                  <a:ext uri="{FF2B5EF4-FFF2-40B4-BE49-F238E27FC236}">
                    <a16:creationId xmlns:a16="http://schemas.microsoft.com/office/drawing/2014/main" id="{B5D3DF6E-ADB7-4C3B-9D97-36A3E05D3921}"/>
                  </a:ext>
                </a:extLst>
              </p:cNvPr>
              <p:cNvSpPr>
                <a:spLocks noEditPoints="1"/>
              </p:cNvSpPr>
              <p:nvPr/>
            </p:nvSpPr>
            <p:spPr bwMode="auto">
              <a:xfrm>
                <a:off x="3048363" y="5236617"/>
                <a:ext cx="22225" cy="66675"/>
              </a:xfrm>
              <a:custGeom>
                <a:avLst/>
                <a:gdLst>
                  <a:gd name="T0" fmla="*/ 6838 w 13"/>
                  <a:gd name="T1" fmla="*/ 1852 h 36"/>
                  <a:gd name="T2" fmla="*/ 6838 w 13"/>
                  <a:gd name="T3" fmla="*/ 1852 h 36"/>
                  <a:gd name="T4" fmla="*/ 5129 w 13"/>
                  <a:gd name="T5" fmla="*/ 5556 h 36"/>
                  <a:gd name="T6" fmla="*/ 6838 w 13"/>
                  <a:gd name="T7" fmla="*/ 9260 h 36"/>
                  <a:gd name="T8" fmla="*/ 10258 w 13"/>
                  <a:gd name="T9" fmla="*/ 9260 h 36"/>
                  <a:gd name="T10" fmla="*/ 13677 w 13"/>
                  <a:gd name="T11" fmla="*/ 9260 h 36"/>
                  <a:gd name="T12" fmla="*/ 15387 w 13"/>
                  <a:gd name="T13" fmla="*/ 5556 h 36"/>
                  <a:gd name="T14" fmla="*/ 13677 w 13"/>
                  <a:gd name="T15" fmla="*/ 1852 h 36"/>
                  <a:gd name="T16" fmla="*/ 10258 w 13"/>
                  <a:gd name="T17" fmla="*/ 0 h 36"/>
                  <a:gd name="T18" fmla="*/ 6838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419 w 13"/>
                  <a:gd name="T31" fmla="*/ 27781 h 36"/>
                  <a:gd name="T32" fmla="*/ 6838 w 13"/>
                  <a:gd name="T33" fmla="*/ 27781 h 36"/>
                  <a:gd name="T34" fmla="*/ 6838 w 13"/>
                  <a:gd name="T35" fmla="*/ 29633 h 36"/>
                  <a:gd name="T36" fmla="*/ 6838 w 13"/>
                  <a:gd name="T37" fmla="*/ 33338 h 36"/>
                  <a:gd name="T38" fmla="*/ 6838 w 13"/>
                  <a:gd name="T39" fmla="*/ 38894 h 36"/>
                  <a:gd name="T40" fmla="*/ 6838 w 13"/>
                  <a:gd name="T41" fmla="*/ 48154 h 36"/>
                  <a:gd name="T42" fmla="*/ 6838 w 13"/>
                  <a:gd name="T43" fmla="*/ 55563 h 36"/>
                  <a:gd name="T44" fmla="*/ 6838 w 13"/>
                  <a:gd name="T45" fmla="*/ 61119 h 36"/>
                  <a:gd name="T46" fmla="*/ 6838 w 13"/>
                  <a:gd name="T47" fmla="*/ 62971 h 36"/>
                  <a:gd name="T48" fmla="*/ 5129 w 13"/>
                  <a:gd name="T49" fmla="*/ 62971 h 36"/>
                  <a:gd name="T50" fmla="*/ 0 w 13"/>
                  <a:gd name="T51" fmla="*/ 64823 h 36"/>
                  <a:gd name="T52" fmla="*/ 0 w 13"/>
                  <a:gd name="T53" fmla="*/ 64823 h 36"/>
                  <a:gd name="T54" fmla="*/ 0 w 13"/>
                  <a:gd name="T55" fmla="*/ 66675 h 36"/>
                  <a:gd name="T56" fmla="*/ 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4823 h 36"/>
                  <a:gd name="T68" fmla="*/ 17096 w 13"/>
                  <a:gd name="T69" fmla="*/ 62971 h 36"/>
                  <a:gd name="T70" fmla="*/ 15387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2225 h 36"/>
                  <a:gd name="T82" fmla="*/ 15387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1"/>
                    </a:cubicBezTo>
                    <a:cubicBezTo>
                      <a:pt x="8" y="0"/>
                      <a:pt x="7" y="0"/>
                      <a:pt x="6" y="0"/>
                    </a:cubicBezTo>
                    <a:cubicBezTo>
                      <a:pt x="6" y="0"/>
                      <a:pt x="5" y="0"/>
                      <a:pt x="4" y="1"/>
                    </a:cubicBezTo>
                    <a:close/>
                    <a:moveTo>
                      <a:pt x="0" y="13"/>
                    </a:moveTo>
                    <a:lnTo>
                      <a:pt x="0" y="13"/>
                    </a:lnTo>
                    <a:lnTo>
                      <a:pt x="0" y="15"/>
                    </a:lnTo>
                    <a:lnTo>
                      <a:pt x="2" y="15"/>
                    </a:lnTo>
                    <a:cubicBezTo>
                      <a:pt x="3" y="15"/>
                      <a:pt x="4"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5"/>
                    </a:cubicBezTo>
                    <a:lnTo>
                      <a:pt x="0" y="36"/>
                    </a:lnTo>
                    <a:cubicBezTo>
                      <a:pt x="3" y="36"/>
                      <a:pt x="5" y="36"/>
                      <a:pt x="7" y="36"/>
                    </a:cubicBezTo>
                    <a:cubicBezTo>
                      <a:pt x="9" y="36"/>
                      <a:pt x="11" y="36"/>
                      <a:pt x="13" y="36"/>
                    </a:cubicBezTo>
                    <a:lnTo>
                      <a:pt x="13" y="35"/>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9" y="11"/>
                    </a:ln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30" name="Freeform 42">
                <a:extLst>
                  <a:ext uri="{FF2B5EF4-FFF2-40B4-BE49-F238E27FC236}">
                    <a16:creationId xmlns:a16="http://schemas.microsoft.com/office/drawing/2014/main" id="{4CCC8087-DA22-4E07-8F50-FBB83D68D787}"/>
                  </a:ext>
                </a:extLst>
              </p:cNvPr>
              <p:cNvSpPr>
                <a:spLocks/>
              </p:cNvSpPr>
              <p:nvPr/>
            </p:nvSpPr>
            <p:spPr bwMode="auto">
              <a:xfrm>
                <a:off x="3075351" y="5257254"/>
                <a:ext cx="53975" cy="46037"/>
              </a:xfrm>
              <a:custGeom>
                <a:avLst/>
                <a:gdLst>
                  <a:gd name="T0" fmla="*/ 0 w 30"/>
                  <a:gd name="T1" fmla="*/ 3683 h 25"/>
                  <a:gd name="T2" fmla="*/ 0 w 30"/>
                  <a:gd name="T3" fmla="*/ 3683 h 25"/>
                  <a:gd name="T4" fmla="*/ 0 w 30"/>
                  <a:gd name="T5" fmla="*/ 3683 h 25"/>
                  <a:gd name="T6" fmla="*/ 0 w 30"/>
                  <a:gd name="T7" fmla="*/ 7366 h 25"/>
                  <a:gd name="T8" fmla="*/ 0 w 30"/>
                  <a:gd name="T9" fmla="*/ 7366 h 25"/>
                  <a:gd name="T10" fmla="*/ 3598 w 30"/>
                  <a:gd name="T11" fmla="*/ 7366 h 25"/>
                  <a:gd name="T12" fmla="*/ 7197 w 30"/>
                  <a:gd name="T13" fmla="*/ 7366 h 25"/>
                  <a:gd name="T14" fmla="*/ 7197 w 30"/>
                  <a:gd name="T15" fmla="*/ 9207 h 25"/>
                  <a:gd name="T16" fmla="*/ 7197 w 30"/>
                  <a:gd name="T17" fmla="*/ 12890 h 25"/>
                  <a:gd name="T18" fmla="*/ 7197 w 30"/>
                  <a:gd name="T19" fmla="*/ 18415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4196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4196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20256 h 25"/>
                  <a:gd name="T60" fmla="*/ 16193 w 30"/>
                  <a:gd name="T61" fmla="*/ 14732 h 25"/>
                  <a:gd name="T62" fmla="*/ 16193 w 30"/>
                  <a:gd name="T63" fmla="*/ 11049 h 25"/>
                  <a:gd name="T64" fmla="*/ 19791 w 30"/>
                  <a:gd name="T65" fmla="*/ 9207 h 25"/>
                  <a:gd name="T66" fmla="*/ 23389 w 30"/>
                  <a:gd name="T67" fmla="*/ 7366 h 25"/>
                  <a:gd name="T68" fmla="*/ 28787 w 30"/>
                  <a:gd name="T69" fmla="*/ 7366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4196 h 25"/>
                  <a:gd name="T94" fmla="*/ 46778 w 30"/>
                  <a:gd name="T95" fmla="*/ 42354 h 25"/>
                  <a:gd name="T96" fmla="*/ 46778 w 30"/>
                  <a:gd name="T97" fmla="*/ 36830 h 25"/>
                  <a:gd name="T98" fmla="*/ 46778 w 30"/>
                  <a:gd name="T99" fmla="*/ 25781 h 25"/>
                  <a:gd name="T100" fmla="*/ 46778 w 30"/>
                  <a:gd name="T101" fmla="*/ 16573 h 25"/>
                  <a:gd name="T102" fmla="*/ 44979 w 30"/>
                  <a:gd name="T103" fmla="*/ 11049 h 25"/>
                  <a:gd name="T104" fmla="*/ 43180 w 30"/>
                  <a:gd name="T105" fmla="*/ 5524 h 25"/>
                  <a:gd name="T106" fmla="*/ 37783 w 30"/>
                  <a:gd name="T107" fmla="*/ 1841 h 25"/>
                  <a:gd name="T108" fmla="*/ 30586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1841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4"/>
                    </a:lnTo>
                    <a:lnTo>
                      <a:pt x="2" y="4"/>
                    </a:lnTo>
                    <a:cubicBezTo>
                      <a:pt x="3" y="4"/>
                      <a:pt x="3" y="4"/>
                      <a:pt x="4"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4"/>
                    </a:cubicBezTo>
                    <a:lnTo>
                      <a:pt x="0" y="25"/>
                    </a:lnTo>
                    <a:cubicBezTo>
                      <a:pt x="2" y="25"/>
                      <a:pt x="4" y="25"/>
                      <a:pt x="6" y="25"/>
                    </a:cubicBezTo>
                    <a:cubicBezTo>
                      <a:pt x="8" y="25"/>
                      <a:pt x="10" y="25"/>
                      <a:pt x="13" y="25"/>
                    </a:cubicBezTo>
                    <a:lnTo>
                      <a:pt x="13" y="24"/>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1"/>
                    </a:lnTo>
                    <a:cubicBezTo>
                      <a:pt x="9" y="9"/>
                      <a:pt x="9" y="8"/>
                      <a:pt x="9" y="8"/>
                    </a:cubicBezTo>
                    <a:cubicBezTo>
                      <a:pt x="9" y="7"/>
                      <a:pt x="9" y="7"/>
                      <a:pt x="9" y="6"/>
                    </a:cubicBezTo>
                    <a:cubicBezTo>
                      <a:pt x="10" y="6"/>
                      <a:pt x="10" y="5"/>
                      <a:pt x="11" y="5"/>
                    </a:cubicBezTo>
                    <a:cubicBezTo>
                      <a:pt x="12" y="4"/>
                      <a:pt x="13" y="4"/>
                      <a:pt x="13" y="4"/>
                    </a:cubicBezTo>
                    <a:cubicBezTo>
                      <a:pt x="14" y="4"/>
                      <a:pt x="15" y="4"/>
                      <a:pt x="16" y="4"/>
                    </a:cubicBezTo>
                    <a:cubicBezTo>
                      <a:pt x="17" y="4"/>
                      <a:pt x="18" y="4"/>
                      <a:pt x="18" y="4"/>
                    </a:cubicBezTo>
                    <a:cubicBezTo>
                      <a:pt x="19" y="5"/>
                      <a:pt x="20" y="5"/>
                      <a:pt x="20" y="6"/>
                    </a:cubicBezTo>
                    <a:cubicBezTo>
                      <a:pt x="21" y="7"/>
                      <a:pt x="21" y="7"/>
                      <a:pt x="21" y="8"/>
                    </a:cubicBezTo>
                    <a:cubicBezTo>
                      <a:pt x="21" y="9"/>
                      <a:pt x="21" y="11"/>
                      <a:pt x="21" y="13"/>
                    </a:cubicBezTo>
                    <a:lnTo>
                      <a:pt x="21" y="16"/>
                    </a:lnTo>
                    <a:cubicBezTo>
                      <a:pt x="21" y="20"/>
                      <a:pt x="21" y="23"/>
                      <a:pt x="21" y="25"/>
                    </a:cubicBezTo>
                    <a:cubicBezTo>
                      <a:pt x="23" y="25"/>
                      <a:pt x="25" y="25"/>
                      <a:pt x="25" y="25"/>
                    </a:cubicBezTo>
                    <a:cubicBezTo>
                      <a:pt x="26" y="25"/>
                      <a:pt x="27" y="25"/>
                      <a:pt x="30" y="25"/>
                    </a:cubicBezTo>
                    <a:lnTo>
                      <a:pt x="30" y="24"/>
                    </a:lnTo>
                    <a:cubicBezTo>
                      <a:pt x="28" y="24"/>
                      <a:pt x="27" y="23"/>
                      <a:pt x="26" y="23"/>
                    </a:cubicBezTo>
                    <a:cubicBezTo>
                      <a:pt x="26" y="23"/>
                      <a:pt x="26" y="22"/>
                      <a:pt x="26" y="20"/>
                    </a:cubicBezTo>
                    <a:cubicBezTo>
                      <a:pt x="26" y="16"/>
                      <a:pt x="26" y="14"/>
                      <a:pt x="26" y="14"/>
                    </a:cubicBezTo>
                    <a:lnTo>
                      <a:pt x="26" y="9"/>
                    </a:lnTo>
                    <a:cubicBezTo>
                      <a:pt x="26" y="8"/>
                      <a:pt x="26" y="7"/>
                      <a:pt x="25" y="6"/>
                    </a:cubicBezTo>
                    <a:cubicBezTo>
                      <a:pt x="25" y="5"/>
                      <a:pt x="25" y="4"/>
                      <a:pt x="24" y="3"/>
                    </a:cubicBezTo>
                    <a:cubicBezTo>
                      <a:pt x="23" y="2"/>
                      <a:pt x="22" y="2"/>
                      <a:pt x="21" y="1"/>
                    </a:cubicBezTo>
                    <a:cubicBezTo>
                      <a:pt x="20" y="0"/>
                      <a:pt x="19" y="0"/>
                      <a:pt x="17" y="0"/>
                    </a:cubicBezTo>
                    <a:cubicBezTo>
                      <a:pt x="17" y="0"/>
                      <a:pt x="16" y="0"/>
                      <a:pt x="15" y="0"/>
                    </a:cubicBezTo>
                    <a:cubicBezTo>
                      <a:pt x="14" y="1"/>
                      <a:pt x="14" y="1"/>
                      <a:pt x="14" y="1"/>
                    </a:cubicBezTo>
                    <a:cubicBezTo>
                      <a:pt x="13" y="1"/>
                      <a:pt x="13" y="1"/>
                      <a:pt x="13" y="2"/>
                    </a:cubicBezTo>
                    <a:cubicBezTo>
                      <a:pt x="11" y="3"/>
                      <a:pt x="10" y="4"/>
                      <a:pt x="9" y="5"/>
                    </a:cubicBezTo>
                    <a:cubicBezTo>
                      <a:pt x="9" y="3"/>
                      <a:pt x="9"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31" name="Freeform 50">
                <a:extLst>
                  <a:ext uri="{FF2B5EF4-FFF2-40B4-BE49-F238E27FC236}">
                    <a16:creationId xmlns:a16="http://schemas.microsoft.com/office/drawing/2014/main" id="{D43DF30A-55DB-4917-A9A6-BAFC4360118A}"/>
                  </a:ext>
                </a:extLst>
              </p:cNvPr>
              <p:cNvSpPr>
                <a:spLocks/>
              </p:cNvSpPr>
              <p:nvPr/>
            </p:nvSpPr>
            <p:spPr bwMode="auto">
              <a:xfrm>
                <a:off x="4045313" y="5190579"/>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32" name="Freeform 51">
                <a:extLst>
                  <a:ext uri="{FF2B5EF4-FFF2-40B4-BE49-F238E27FC236}">
                    <a16:creationId xmlns:a16="http://schemas.microsoft.com/office/drawing/2014/main" id="{658218C6-A73C-4208-9F35-D2231FAF50B2}"/>
                  </a:ext>
                </a:extLst>
              </p:cNvPr>
              <p:cNvSpPr>
                <a:spLocks/>
              </p:cNvSpPr>
              <p:nvPr/>
            </p:nvSpPr>
            <p:spPr bwMode="auto">
              <a:xfrm>
                <a:off x="4045313" y="5190579"/>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33" name="Freeform 52">
                <a:extLst>
                  <a:ext uri="{FF2B5EF4-FFF2-40B4-BE49-F238E27FC236}">
                    <a16:creationId xmlns:a16="http://schemas.microsoft.com/office/drawing/2014/main" id="{BBE6EB7F-FC77-4D52-A0CB-56302BCC8D0B}"/>
                  </a:ext>
                </a:extLst>
              </p:cNvPr>
              <p:cNvSpPr>
                <a:spLocks/>
              </p:cNvSpPr>
              <p:nvPr/>
            </p:nvSpPr>
            <p:spPr bwMode="auto">
              <a:xfrm>
                <a:off x="4258038" y="5235029"/>
                <a:ext cx="66675" cy="68262"/>
              </a:xfrm>
              <a:custGeom>
                <a:avLst/>
                <a:gdLst>
                  <a:gd name="T0" fmla="*/ 18020 w 37"/>
                  <a:gd name="T1" fmla="*/ 23984 h 37"/>
                  <a:gd name="T2" fmla="*/ 19822 w 37"/>
                  <a:gd name="T3" fmla="*/ 7380 h 37"/>
                  <a:gd name="T4" fmla="*/ 23426 w 37"/>
                  <a:gd name="T5" fmla="*/ 3690 h 37"/>
                  <a:gd name="T6" fmla="*/ 28832 w 37"/>
                  <a:gd name="T7" fmla="*/ 3690 h 37"/>
                  <a:gd name="T8" fmla="*/ 27030 w 37"/>
                  <a:gd name="T9" fmla="*/ 0 h 37"/>
                  <a:gd name="T10" fmla="*/ 7208 w 37"/>
                  <a:gd name="T11" fmla="*/ 0 h 37"/>
                  <a:gd name="T12" fmla="*/ 0 w 37"/>
                  <a:gd name="T13" fmla="*/ 1845 h 37"/>
                  <a:gd name="T14" fmla="*/ 1802 w 37"/>
                  <a:gd name="T15" fmla="*/ 3690 h 37"/>
                  <a:gd name="T16" fmla="*/ 9010 w 37"/>
                  <a:gd name="T17" fmla="*/ 5535 h 37"/>
                  <a:gd name="T18" fmla="*/ 9010 w 37"/>
                  <a:gd name="T19" fmla="*/ 14759 h 37"/>
                  <a:gd name="T20" fmla="*/ 9010 w 37"/>
                  <a:gd name="T21" fmla="*/ 46123 h 37"/>
                  <a:gd name="T22" fmla="*/ 9010 w 37"/>
                  <a:gd name="T23" fmla="*/ 62727 h 37"/>
                  <a:gd name="T24" fmla="*/ 7208 w 37"/>
                  <a:gd name="T25" fmla="*/ 64572 h 37"/>
                  <a:gd name="T26" fmla="*/ 0 w 37"/>
                  <a:gd name="T27" fmla="*/ 66417 h 37"/>
                  <a:gd name="T28" fmla="*/ 1802 w 37"/>
                  <a:gd name="T29" fmla="*/ 68262 h 37"/>
                  <a:gd name="T30" fmla="*/ 19822 w 37"/>
                  <a:gd name="T31" fmla="*/ 68262 h 37"/>
                  <a:gd name="T32" fmla="*/ 28832 w 37"/>
                  <a:gd name="T33" fmla="*/ 68262 h 37"/>
                  <a:gd name="T34" fmla="*/ 27030 w 37"/>
                  <a:gd name="T35" fmla="*/ 64572 h 37"/>
                  <a:gd name="T36" fmla="*/ 19822 w 37"/>
                  <a:gd name="T37" fmla="*/ 64572 h 37"/>
                  <a:gd name="T38" fmla="*/ 18020 w 37"/>
                  <a:gd name="T39" fmla="*/ 55348 h 37"/>
                  <a:gd name="T40" fmla="*/ 18020 w 37"/>
                  <a:gd name="T41" fmla="*/ 35053 h 37"/>
                  <a:gd name="T42" fmla="*/ 54061 w 37"/>
                  <a:gd name="T43" fmla="*/ 68262 h 37"/>
                  <a:gd name="T44" fmla="*/ 66675 w 37"/>
                  <a:gd name="T45" fmla="*/ 68262 h 37"/>
                  <a:gd name="T46" fmla="*/ 66675 w 37"/>
                  <a:gd name="T47" fmla="*/ 66417 h 37"/>
                  <a:gd name="T48" fmla="*/ 63071 w 37"/>
                  <a:gd name="T49" fmla="*/ 64572 h 37"/>
                  <a:gd name="T50" fmla="*/ 27030 w 37"/>
                  <a:gd name="T51" fmla="*/ 31364 h 37"/>
                  <a:gd name="T52" fmla="*/ 54061 w 37"/>
                  <a:gd name="T53" fmla="*/ 7380 h 37"/>
                  <a:gd name="T54" fmla="*/ 63071 w 37"/>
                  <a:gd name="T55" fmla="*/ 3690 h 37"/>
                  <a:gd name="T56" fmla="*/ 64873 w 37"/>
                  <a:gd name="T57" fmla="*/ 1845 h 37"/>
                  <a:gd name="T58" fmla="*/ 55863 w 37"/>
                  <a:gd name="T59" fmla="*/ 0 h 37"/>
                  <a:gd name="T60" fmla="*/ 48655 w 37"/>
                  <a:gd name="T61" fmla="*/ 1845 h 37"/>
                  <a:gd name="T62" fmla="*/ 45051 w 37"/>
                  <a:gd name="T63" fmla="*/ 9225 h 37"/>
                  <a:gd name="T64" fmla="*/ 18020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0" y="13"/>
                    </a:moveTo>
                    <a:lnTo>
                      <a:pt x="10" y="13"/>
                    </a:lnTo>
                    <a:lnTo>
                      <a:pt x="10" y="7"/>
                    </a:lnTo>
                    <a:cubicBezTo>
                      <a:pt x="10" y="6"/>
                      <a:pt x="10" y="5"/>
                      <a:pt x="11" y="4"/>
                    </a:cubicBezTo>
                    <a:cubicBezTo>
                      <a:pt x="11" y="3"/>
                      <a:pt x="11" y="3"/>
                      <a:pt x="11" y="3"/>
                    </a:cubicBezTo>
                    <a:cubicBezTo>
                      <a:pt x="11" y="2"/>
                      <a:pt x="12" y="2"/>
                      <a:pt x="13" y="2"/>
                    </a:cubicBezTo>
                    <a:cubicBezTo>
                      <a:pt x="13" y="2"/>
                      <a:pt x="14" y="2"/>
                      <a:pt x="15" y="2"/>
                    </a:cubicBezTo>
                    <a:lnTo>
                      <a:pt x="16" y="2"/>
                    </a:lnTo>
                    <a:lnTo>
                      <a:pt x="16" y="1"/>
                    </a:lnTo>
                    <a:lnTo>
                      <a:pt x="15" y="0"/>
                    </a:lnTo>
                    <a:cubicBezTo>
                      <a:pt x="11" y="1"/>
                      <a:pt x="9" y="1"/>
                      <a:pt x="8" y="1"/>
                    </a:cubicBezTo>
                    <a:cubicBezTo>
                      <a:pt x="7" y="1"/>
                      <a:pt x="6" y="1"/>
                      <a:pt x="4" y="0"/>
                    </a:cubicBezTo>
                    <a:lnTo>
                      <a:pt x="1" y="0"/>
                    </a:lnTo>
                    <a:lnTo>
                      <a:pt x="0" y="1"/>
                    </a:lnTo>
                    <a:lnTo>
                      <a:pt x="0" y="2"/>
                    </a:lnTo>
                    <a:lnTo>
                      <a:pt x="1" y="2"/>
                    </a:lnTo>
                    <a:cubicBezTo>
                      <a:pt x="2" y="2"/>
                      <a:pt x="3" y="2"/>
                      <a:pt x="4" y="2"/>
                    </a:cubicBezTo>
                    <a:cubicBezTo>
                      <a:pt x="4" y="2"/>
                      <a:pt x="5" y="3"/>
                      <a:pt x="5" y="3"/>
                    </a:cubicBezTo>
                    <a:cubicBezTo>
                      <a:pt x="5" y="3"/>
                      <a:pt x="5" y="3"/>
                      <a:pt x="5" y="4"/>
                    </a:cubicBezTo>
                    <a:cubicBezTo>
                      <a:pt x="5" y="4"/>
                      <a:pt x="5" y="6"/>
                      <a:pt x="5" y="8"/>
                    </a:cubicBezTo>
                    <a:lnTo>
                      <a:pt x="5" y="13"/>
                    </a:lnTo>
                    <a:lnTo>
                      <a:pt x="5" y="25"/>
                    </a:lnTo>
                    <a:lnTo>
                      <a:pt x="5" y="30"/>
                    </a:lnTo>
                    <a:cubicBezTo>
                      <a:pt x="5"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7" y="37"/>
                      <a:pt x="8" y="37"/>
                    </a:cubicBezTo>
                    <a:cubicBezTo>
                      <a:pt x="9" y="37"/>
                      <a:pt x="10" y="37"/>
                      <a:pt x="11" y="37"/>
                    </a:cubicBezTo>
                    <a:cubicBezTo>
                      <a:pt x="14" y="37"/>
                      <a:pt x="15" y="37"/>
                      <a:pt x="15" y="37"/>
                    </a:cubicBezTo>
                    <a:lnTo>
                      <a:pt x="16" y="37"/>
                    </a:lnTo>
                    <a:lnTo>
                      <a:pt x="16" y="36"/>
                    </a:lnTo>
                    <a:lnTo>
                      <a:pt x="15" y="35"/>
                    </a:lnTo>
                    <a:cubicBezTo>
                      <a:pt x="13" y="35"/>
                      <a:pt x="12" y="35"/>
                      <a:pt x="12" y="35"/>
                    </a:cubicBezTo>
                    <a:cubicBezTo>
                      <a:pt x="11" y="35"/>
                      <a:pt x="11" y="35"/>
                      <a:pt x="11" y="35"/>
                    </a:cubicBezTo>
                    <a:cubicBezTo>
                      <a:pt x="11" y="34"/>
                      <a:pt x="11" y="34"/>
                      <a:pt x="11" y="34"/>
                    </a:cubicBezTo>
                    <a:cubicBezTo>
                      <a:pt x="10" y="33"/>
                      <a:pt x="10" y="32"/>
                      <a:pt x="10" y="30"/>
                    </a:cubicBezTo>
                    <a:lnTo>
                      <a:pt x="10" y="25"/>
                    </a:lnTo>
                    <a:lnTo>
                      <a:pt x="10" y="19"/>
                    </a:lnTo>
                    <a:cubicBezTo>
                      <a:pt x="19" y="27"/>
                      <a:pt x="24" y="32"/>
                      <a:pt x="25" y="33"/>
                    </a:cubicBezTo>
                    <a:cubicBezTo>
                      <a:pt x="27" y="34"/>
                      <a:pt x="28" y="36"/>
                      <a:pt x="30" y="37"/>
                    </a:cubicBezTo>
                    <a:cubicBezTo>
                      <a:pt x="32" y="37"/>
                      <a:pt x="33" y="37"/>
                      <a:pt x="34" y="37"/>
                    </a:cubicBezTo>
                    <a:cubicBezTo>
                      <a:pt x="35" y="37"/>
                      <a:pt x="36" y="37"/>
                      <a:pt x="37" y="37"/>
                    </a:cubicBezTo>
                    <a:lnTo>
                      <a:pt x="37" y="36"/>
                    </a:lnTo>
                    <a:cubicBezTo>
                      <a:pt x="36" y="35"/>
                      <a:pt x="35" y="35"/>
                      <a:pt x="35" y="35"/>
                    </a:cubicBezTo>
                    <a:cubicBezTo>
                      <a:pt x="35" y="35"/>
                      <a:pt x="33" y="34"/>
                      <a:pt x="31" y="31"/>
                    </a:cubicBezTo>
                    <a:lnTo>
                      <a:pt x="15" y="17"/>
                    </a:lnTo>
                    <a:lnTo>
                      <a:pt x="26" y="7"/>
                    </a:lnTo>
                    <a:cubicBezTo>
                      <a:pt x="27" y="6"/>
                      <a:pt x="28" y="5"/>
                      <a:pt x="30" y="4"/>
                    </a:cubicBezTo>
                    <a:cubicBezTo>
                      <a:pt x="31" y="3"/>
                      <a:pt x="32" y="2"/>
                      <a:pt x="32" y="2"/>
                    </a:cubicBezTo>
                    <a:cubicBezTo>
                      <a:pt x="33" y="2"/>
                      <a:pt x="34" y="2"/>
                      <a:pt x="35" y="2"/>
                    </a:cubicBezTo>
                    <a:lnTo>
                      <a:pt x="36" y="2"/>
                    </a:lnTo>
                    <a:lnTo>
                      <a:pt x="36" y="1"/>
                    </a:lnTo>
                    <a:lnTo>
                      <a:pt x="35" y="0"/>
                    </a:lnTo>
                    <a:cubicBezTo>
                      <a:pt x="33" y="0"/>
                      <a:pt x="32" y="0"/>
                      <a:pt x="31" y="0"/>
                    </a:cubicBezTo>
                    <a:cubicBezTo>
                      <a:pt x="30" y="0"/>
                      <a:pt x="28" y="0"/>
                      <a:pt x="27" y="0"/>
                    </a:cubicBezTo>
                    <a:lnTo>
                      <a:pt x="27" y="1"/>
                    </a:lnTo>
                    <a:lnTo>
                      <a:pt x="27" y="2"/>
                    </a:lnTo>
                    <a:cubicBezTo>
                      <a:pt x="27" y="3"/>
                      <a:pt x="26" y="3"/>
                      <a:pt x="25" y="5"/>
                    </a:cubicBezTo>
                    <a:cubicBezTo>
                      <a:pt x="23" y="6"/>
                      <a:pt x="22" y="8"/>
                      <a:pt x="20" y="9"/>
                    </a:cubicBezTo>
                    <a:cubicBezTo>
                      <a:pt x="18" y="11"/>
                      <a:pt x="15" y="14"/>
                      <a:pt x="10" y="18"/>
                    </a:cubicBezTo>
                    <a:lnTo>
                      <a:pt x="1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34" name="Freeform 53">
                <a:extLst>
                  <a:ext uri="{FF2B5EF4-FFF2-40B4-BE49-F238E27FC236}">
                    <a16:creationId xmlns:a16="http://schemas.microsoft.com/office/drawing/2014/main" id="{62D3C2DD-E313-489B-BD17-4C0A6272A6EC}"/>
                  </a:ext>
                </a:extLst>
              </p:cNvPr>
              <p:cNvSpPr>
                <a:spLocks noEditPoints="1"/>
              </p:cNvSpPr>
              <p:nvPr/>
            </p:nvSpPr>
            <p:spPr bwMode="auto">
              <a:xfrm>
                <a:off x="4329476" y="5236617"/>
                <a:ext cx="23813" cy="66675"/>
              </a:xfrm>
              <a:custGeom>
                <a:avLst/>
                <a:gdLst>
                  <a:gd name="T0" fmla="*/ 7327 w 13"/>
                  <a:gd name="T1" fmla="*/ 1852 h 36"/>
                  <a:gd name="T2" fmla="*/ 7327 w 13"/>
                  <a:gd name="T3" fmla="*/ 1852 h 36"/>
                  <a:gd name="T4" fmla="*/ 5495 w 13"/>
                  <a:gd name="T5" fmla="*/ 5556 h 36"/>
                  <a:gd name="T6" fmla="*/ 7327 w 13"/>
                  <a:gd name="T7" fmla="*/ 9260 h 36"/>
                  <a:gd name="T8" fmla="*/ 10991 w 13"/>
                  <a:gd name="T9" fmla="*/ 11113 h 36"/>
                  <a:gd name="T10" fmla="*/ 14654 w 13"/>
                  <a:gd name="T11" fmla="*/ 9260 h 36"/>
                  <a:gd name="T12" fmla="*/ 16486 w 13"/>
                  <a:gd name="T13" fmla="*/ 5556 h 36"/>
                  <a:gd name="T14" fmla="*/ 14654 w 13"/>
                  <a:gd name="T15" fmla="*/ 1852 h 36"/>
                  <a:gd name="T16" fmla="*/ 10991 w 13"/>
                  <a:gd name="T17" fmla="*/ 0 h 36"/>
                  <a:gd name="T18" fmla="*/ 7327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664 w 13"/>
                  <a:gd name="T31" fmla="*/ 27781 h 36"/>
                  <a:gd name="T32" fmla="*/ 7327 w 13"/>
                  <a:gd name="T33" fmla="*/ 27781 h 36"/>
                  <a:gd name="T34" fmla="*/ 7327 w 13"/>
                  <a:gd name="T35" fmla="*/ 29633 h 36"/>
                  <a:gd name="T36" fmla="*/ 7327 w 13"/>
                  <a:gd name="T37" fmla="*/ 33338 h 36"/>
                  <a:gd name="T38" fmla="*/ 7327 w 13"/>
                  <a:gd name="T39" fmla="*/ 38894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4823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4823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2225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5" y="6"/>
                      <a:pt x="6" y="6"/>
                    </a:cubicBezTo>
                    <a:cubicBezTo>
                      <a:pt x="7" y="6"/>
                      <a:pt x="8" y="5"/>
                      <a:pt x="8" y="5"/>
                    </a:cubicBezTo>
                    <a:cubicBezTo>
                      <a:pt x="9" y="4"/>
                      <a:pt x="9" y="3"/>
                      <a:pt x="9" y="3"/>
                    </a:cubicBezTo>
                    <a:cubicBezTo>
                      <a:pt x="9" y="2"/>
                      <a:pt x="9" y="1"/>
                      <a:pt x="8" y="1"/>
                    </a:cubicBezTo>
                    <a:cubicBezTo>
                      <a:pt x="8" y="0"/>
                      <a:pt x="7" y="0"/>
                      <a:pt x="6" y="0"/>
                    </a:cubicBezTo>
                    <a:cubicBezTo>
                      <a:pt x="5"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5"/>
                    </a:cubicBezTo>
                    <a:lnTo>
                      <a:pt x="0" y="36"/>
                    </a:lnTo>
                    <a:cubicBezTo>
                      <a:pt x="2" y="36"/>
                      <a:pt x="4" y="36"/>
                      <a:pt x="6" y="36"/>
                    </a:cubicBezTo>
                    <a:cubicBezTo>
                      <a:pt x="8" y="36"/>
                      <a:pt x="10" y="36"/>
                      <a:pt x="13" y="36"/>
                    </a:cubicBezTo>
                    <a:lnTo>
                      <a:pt x="13" y="35"/>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35" name="Freeform 54">
                <a:extLst>
                  <a:ext uri="{FF2B5EF4-FFF2-40B4-BE49-F238E27FC236}">
                    <a16:creationId xmlns:a16="http://schemas.microsoft.com/office/drawing/2014/main" id="{C3D4F22B-4B1F-458B-83F4-675C3DAE601F}"/>
                  </a:ext>
                </a:extLst>
              </p:cNvPr>
              <p:cNvSpPr>
                <a:spLocks/>
              </p:cNvSpPr>
              <p:nvPr/>
            </p:nvSpPr>
            <p:spPr bwMode="auto">
              <a:xfrm>
                <a:off x="4356463" y="5257254"/>
                <a:ext cx="80963" cy="46037"/>
              </a:xfrm>
              <a:custGeom>
                <a:avLst/>
                <a:gdLst>
                  <a:gd name="T0" fmla="*/ 0 w 45"/>
                  <a:gd name="T1" fmla="*/ 3683 h 25"/>
                  <a:gd name="T2" fmla="*/ 0 w 45"/>
                  <a:gd name="T3" fmla="*/ 7366 h 25"/>
                  <a:gd name="T4" fmla="*/ 5398 w 45"/>
                  <a:gd name="T5" fmla="*/ 7366 h 25"/>
                  <a:gd name="T6" fmla="*/ 7197 w 45"/>
                  <a:gd name="T7" fmla="*/ 9207 h 25"/>
                  <a:gd name="T8" fmla="*/ 8996 w 45"/>
                  <a:gd name="T9" fmla="*/ 18415 h 25"/>
                  <a:gd name="T10" fmla="*/ 8996 w 45"/>
                  <a:gd name="T11" fmla="*/ 34988 h 25"/>
                  <a:gd name="T12" fmla="*/ 7197 w 45"/>
                  <a:gd name="T13" fmla="*/ 42354 h 25"/>
                  <a:gd name="T14" fmla="*/ 1799 w 45"/>
                  <a:gd name="T15" fmla="*/ 44196 h 25"/>
                  <a:gd name="T16" fmla="*/ 0 w 45"/>
                  <a:gd name="T17" fmla="*/ 46037 h 25"/>
                  <a:gd name="T18" fmla="*/ 12594 w 45"/>
                  <a:gd name="T19" fmla="*/ 46037 h 25"/>
                  <a:gd name="T20" fmla="*/ 23389 w 45"/>
                  <a:gd name="T21" fmla="*/ 46037 h 25"/>
                  <a:gd name="T22" fmla="*/ 23389 w 45"/>
                  <a:gd name="T23" fmla="*/ 44196 h 25"/>
                  <a:gd name="T24" fmla="*/ 17992 w 45"/>
                  <a:gd name="T25" fmla="*/ 42354 h 25"/>
                  <a:gd name="T26" fmla="*/ 16193 w 45"/>
                  <a:gd name="T27" fmla="*/ 34988 h 25"/>
                  <a:gd name="T28" fmla="*/ 16193 w 45"/>
                  <a:gd name="T29" fmla="*/ 20256 h 25"/>
                  <a:gd name="T30" fmla="*/ 17992 w 45"/>
                  <a:gd name="T31" fmla="*/ 11049 h 25"/>
                  <a:gd name="T32" fmla="*/ 26988 w 45"/>
                  <a:gd name="T33" fmla="*/ 5524 h 25"/>
                  <a:gd name="T34" fmla="*/ 35984 w 45"/>
                  <a:gd name="T35" fmla="*/ 12890 h 25"/>
                  <a:gd name="T36" fmla="*/ 37783 w 45"/>
                  <a:gd name="T37" fmla="*/ 27622 h 25"/>
                  <a:gd name="T38" fmla="*/ 35984 w 45"/>
                  <a:gd name="T39" fmla="*/ 40513 h 25"/>
                  <a:gd name="T40" fmla="*/ 34184 w 45"/>
                  <a:gd name="T41" fmla="*/ 42354 h 25"/>
                  <a:gd name="T42" fmla="*/ 28787 w 45"/>
                  <a:gd name="T43" fmla="*/ 44196 h 25"/>
                  <a:gd name="T44" fmla="*/ 28787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9207 h 25"/>
                  <a:gd name="T62" fmla="*/ 64770 w 45"/>
                  <a:gd name="T63" fmla="*/ 23939 h 25"/>
                  <a:gd name="T64" fmla="*/ 64770 w 45"/>
                  <a:gd name="T65" fmla="*/ 46037 h 25"/>
                  <a:gd name="T66" fmla="*/ 71967 w 45"/>
                  <a:gd name="T67" fmla="*/ 46037 h 25"/>
                  <a:gd name="T68" fmla="*/ 80963 w 45"/>
                  <a:gd name="T69" fmla="*/ 46037 h 25"/>
                  <a:gd name="T70" fmla="*/ 80963 w 45"/>
                  <a:gd name="T71" fmla="*/ 44196 h 25"/>
                  <a:gd name="T72" fmla="*/ 73766 w 45"/>
                  <a:gd name="T73" fmla="*/ 36830 h 25"/>
                  <a:gd name="T74" fmla="*/ 73766 w 45"/>
                  <a:gd name="T75" fmla="*/ 20256 h 25"/>
                  <a:gd name="T76" fmla="*/ 70168 w 45"/>
                  <a:gd name="T77" fmla="*/ 5524 h 25"/>
                  <a:gd name="T78" fmla="*/ 59373 w 45"/>
                  <a:gd name="T79" fmla="*/ 0 h 25"/>
                  <a:gd name="T80" fmla="*/ 52176 w 45"/>
                  <a:gd name="T81" fmla="*/ 1841 h 25"/>
                  <a:gd name="T82" fmla="*/ 39582 w 45"/>
                  <a:gd name="T83" fmla="*/ 3683 h 25"/>
                  <a:gd name="T84" fmla="*/ 25188 w 45"/>
                  <a:gd name="T85" fmla="*/ 1841 h 25"/>
                  <a:gd name="T86" fmla="*/ 19791 w 45"/>
                  <a:gd name="T87" fmla="*/ 3683 h 25"/>
                  <a:gd name="T88" fmla="*/ 16193 w 45"/>
                  <a:gd name="T89" fmla="*/ 1841 h 25"/>
                  <a:gd name="T90" fmla="*/ 0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0" y="2"/>
                    </a:moveTo>
                    <a:lnTo>
                      <a:pt x="0" y="2"/>
                    </a:lnTo>
                    <a:lnTo>
                      <a:pt x="0" y="4"/>
                    </a:lnTo>
                    <a:lnTo>
                      <a:pt x="3" y="4"/>
                    </a:lnTo>
                    <a:cubicBezTo>
                      <a:pt x="3" y="4"/>
                      <a:pt x="4" y="4"/>
                      <a:pt x="4" y="4"/>
                    </a:cubicBezTo>
                    <a:cubicBezTo>
                      <a:pt x="4" y="4"/>
                      <a:pt x="4" y="4"/>
                      <a:pt x="4" y="5"/>
                    </a:cubicBezTo>
                    <a:cubicBezTo>
                      <a:pt x="4" y="5"/>
                      <a:pt x="4" y="6"/>
                      <a:pt x="5" y="7"/>
                    </a:cubicBezTo>
                    <a:cubicBezTo>
                      <a:pt x="5" y="8"/>
                      <a:pt x="5" y="9"/>
                      <a:pt x="5" y="10"/>
                    </a:cubicBezTo>
                    <a:lnTo>
                      <a:pt x="5" y="15"/>
                    </a:lnTo>
                    <a:cubicBezTo>
                      <a:pt x="5" y="16"/>
                      <a:pt x="5" y="17"/>
                      <a:pt x="5" y="19"/>
                    </a:cubicBezTo>
                    <a:cubicBezTo>
                      <a:pt x="4" y="21"/>
                      <a:pt x="4" y="22"/>
                      <a:pt x="4" y="22"/>
                    </a:cubicBezTo>
                    <a:cubicBezTo>
                      <a:pt x="4" y="23"/>
                      <a:pt x="4" y="23"/>
                      <a:pt x="4" y="23"/>
                    </a:cubicBezTo>
                    <a:cubicBezTo>
                      <a:pt x="4" y="23"/>
                      <a:pt x="4" y="23"/>
                      <a:pt x="3" y="23"/>
                    </a:cubicBezTo>
                    <a:cubicBezTo>
                      <a:pt x="3" y="23"/>
                      <a:pt x="2" y="23"/>
                      <a:pt x="1" y="24"/>
                    </a:cubicBezTo>
                    <a:lnTo>
                      <a:pt x="0" y="24"/>
                    </a:lnTo>
                    <a:lnTo>
                      <a:pt x="0" y="25"/>
                    </a:lnTo>
                    <a:lnTo>
                      <a:pt x="1" y="25"/>
                    </a:lnTo>
                    <a:cubicBezTo>
                      <a:pt x="3" y="25"/>
                      <a:pt x="5" y="25"/>
                      <a:pt x="7" y="25"/>
                    </a:cubicBezTo>
                    <a:cubicBezTo>
                      <a:pt x="9" y="25"/>
                      <a:pt x="11" y="25"/>
                      <a:pt x="13" y="25"/>
                    </a:cubicBezTo>
                    <a:lnTo>
                      <a:pt x="13" y="24"/>
                    </a:lnTo>
                    <a:cubicBezTo>
                      <a:pt x="11" y="23"/>
                      <a:pt x="10" y="23"/>
                      <a:pt x="10" y="23"/>
                    </a:cubicBezTo>
                    <a:cubicBezTo>
                      <a:pt x="10" y="23"/>
                      <a:pt x="10" y="23"/>
                      <a:pt x="10" y="23"/>
                    </a:cubicBezTo>
                    <a:cubicBezTo>
                      <a:pt x="9" y="23"/>
                      <a:pt x="9" y="23"/>
                      <a:pt x="9" y="22"/>
                    </a:cubicBezTo>
                    <a:cubicBezTo>
                      <a:pt x="9" y="22"/>
                      <a:pt x="9" y="21"/>
                      <a:pt x="9" y="19"/>
                    </a:cubicBezTo>
                    <a:cubicBezTo>
                      <a:pt x="9" y="17"/>
                      <a:pt x="9" y="15"/>
                      <a:pt x="9" y="14"/>
                    </a:cubicBezTo>
                    <a:lnTo>
                      <a:pt x="9" y="11"/>
                    </a:lnTo>
                    <a:cubicBezTo>
                      <a:pt x="9" y="9"/>
                      <a:pt x="9" y="8"/>
                      <a:pt x="9" y="7"/>
                    </a:cubicBezTo>
                    <a:cubicBezTo>
                      <a:pt x="9" y="7"/>
                      <a:pt x="10" y="6"/>
                      <a:pt x="10" y="6"/>
                    </a:cubicBezTo>
                    <a:cubicBezTo>
                      <a:pt x="11" y="5"/>
                      <a:pt x="11" y="4"/>
                      <a:pt x="12" y="4"/>
                    </a:cubicBezTo>
                    <a:cubicBezTo>
                      <a:pt x="13" y="4"/>
                      <a:pt x="14" y="3"/>
                      <a:pt x="15" y="3"/>
                    </a:cubicBezTo>
                    <a:cubicBezTo>
                      <a:pt x="16" y="3"/>
                      <a:pt x="18" y="4"/>
                      <a:pt x="18" y="5"/>
                    </a:cubicBezTo>
                    <a:cubicBezTo>
                      <a:pt x="19" y="5"/>
                      <a:pt x="20" y="6"/>
                      <a:pt x="20" y="7"/>
                    </a:cubicBezTo>
                    <a:cubicBezTo>
                      <a:pt x="20" y="8"/>
                      <a:pt x="21" y="10"/>
                      <a:pt x="21" y="12"/>
                    </a:cubicBezTo>
                    <a:lnTo>
                      <a:pt x="21" y="15"/>
                    </a:lnTo>
                    <a:cubicBezTo>
                      <a:pt x="21" y="16"/>
                      <a:pt x="20" y="17"/>
                      <a:pt x="20" y="19"/>
                    </a:cubicBezTo>
                    <a:cubicBezTo>
                      <a:pt x="20" y="21"/>
                      <a:pt x="20" y="22"/>
                      <a:pt x="20" y="22"/>
                    </a:cubicBezTo>
                    <a:cubicBezTo>
                      <a:pt x="20" y="23"/>
                      <a:pt x="20" y="23"/>
                      <a:pt x="20" y="23"/>
                    </a:cubicBezTo>
                    <a:cubicBezTo>
                      <a:pt x="20" y="23"/>
                      <a:pt x="20" y="23"/>
                      <a:pt x="19" y="23"/>
                    </a:cubicBezTo>
                    <a:cubicBezTo>
                      <a:pt x="19" y="23"/>
                      <a:pt x="18" y="23"/>
                      <a:pt x="16" y="24"/>
                    </a:cubicBezTo>
                    <a:lnTo>
                      <a:pt x="16" y="25"/>
                    </a:lnTo>
                    <a:cubicBezTo>
                      <a:pt x="19" y="25"/>
                      <a:pt x="21" y="25"/>
                      <a:pt x="23" y="25"/>
                    </a:cubicBezTo>
                    <a:cubicBezTo>
                      <a:pt x="25" y="25"/>
                      <a:pt x="27" y="25"/>
                      <a:pt x="29" y="25"/>
                    </a:cubicBezTo>
                    <a:lnTo>
                      <a:pt x="29" y="24"/>
                    </a:lnTo>
                    <a:cubicBezTo>
                      <a:pt x="27" y="23"/>
                      <a:pt x="26" y="23"/>
                      <a:pt x="26" y="23"/>
                    </a:cubicBezTo>
                    <a:cubicBezTo>
                      <a:pt x="26" y="23"/>
                      <a:pt x="26" y="23"/>
                      <a:pt x="26" y="23"/>
                    </a:cubicBezTo>
                    <a:cubicBezTo>
                      <a:pt x="25" y="23"/>
                      <a:pt x="25" y="23"/>
                      <a:pt x="25" y="22"/>
                    </a:cubicBezTo>
                    <a:cubicBezTo>
                      <a:pt x="25" y="22"/>
                      <a:pt x="25" y="21"/>
                      <a:pt x="25" y="19"/>
                    </a:cubicBezTo>
                    <a:cubicBezTo>
                      <a:pt x="25" y="17"/>
                      <a:pt x="25" y="15"/>
                      <a:pt x="25" y="14"/>
                    </a:cubicBezTo>
                    <a:lnTo>
                      <a:pt x="25" y="11"/>
                    </a:lnTo>
                    <a:cubicBezTo>
                      <a:pt x="25" y="10"/>
                      <a:pt x="25" y="8"/>
                      <a:pt x="25" y="8"/>
                    </a:cubicBezTo>
                    <a:cubicBezTo>
                      <a:pt x="25" y="7"/>
                      <a:pt x="25" y="6"/>
                      <a:pt x="26" y="6"/>
                    </a:cubicBezTo>
                    <a:cubicBezTo>
                      <a:pt x="27" y="5"/>
                      <a:pt x="27" y="4"/>
                      <a:pt x="28" y="4"/>
                    </a:cubicBezTo>
                    <a:cubicBezTo>
                      <a:pt x="29" y="4"/>
                      <a:pt x="30" y="3"/>
                      <a:pt x="31" y="3"/>
                    </a:cubicBezTo>
                    <a:cubicBezTo>
                      <a:pt x="32" y="3"/>
                      <a:pt x="33" y="4"/>
                      <a:pt x="34" y="5"/>
                    </a:cubicBezTo>
                    <a:cubicBezTo>
                      <a:pt x="35" y="5"/>
                      <a:pt x="36" y="6"/>
                      <a:pt x="36" y="7"/>
                    </a:cubicBezTo>
                    <a:cubicBezTo>
                      <a:pt x="36" y="8"/>
                      <a:pt x="36" y="10"/>
                      <a:pt x="36" y="13"/>
                    </a:cubicBezTo>
                    <a:lnTo>
                      <a:pt x="36" y="16"/>
                    </a:lnTo>
                    <a:cubicBezTo>
                      <a:pt x="36" y="20"/>
                      <a:pt x="36" y="23"/>
                      <a:pt x="36" y="25"/>
                    </a:cubicBezTo>
                    <a:cubicBezTo>
                      <a:pt x="39" y="25"/>
                      <a:pt x="40" y="25"/>
                      <a:pt x="40" y="25"/>
                    </a:cubicBezTo>
                    <a:cubicBezTo>
                      <a:pt x="41" y="25"/>
                      <a:pt x="42" y="25"/>
                      <a:pt x="45" y="25"/>
                    </a:cubicBezTo>
                    <a:lnTo>
                      <a:pt x="45" y="24"/>
                    </a:lnTo>
                    <a:cubicBezTo>
                      <a:pt x="43" y="24"/>
                      <a:pt x="42" y="23"/>
                      <a:pt x="41" y="23"/>
                    </a:cubicBezTo>
                    <a:cubicBezTo>
                      <a:pt x="41" y="23"/>
                      <a:pt x="41" y="22"/>
                      <a:pt x="41" y="20"/>
                    </a:cubicBezTo>
                    <a:cubicBezTo>
                      <a:pt x="41" y="16"/>
                      <a:pt x="41" y="14"/>
                      <a:pt x="41" y="14"/>
                    </a:cubicBezTo>
                    <a:lnTo>
                      <a:pt x="41" y="11"/>
                    </a:lnTo>
                    <a:cubicBezTo>
                      <a:pt x="41" y="9"/>
                      <a:pt x="41" y="8"/>
                      <a:pt x="41" y="6"/>
                    </a:cubicBezTo>
                    <a:cubicBezTo>
                      <a:pt x="40" y="5"/>
                      <a:pt x="40" y="4"/>
                      <a:pt x="39" y="3"/>
                    </a:cubicBezTo>
                    <a:cubicBezTo>
                      <a:pt x="39" y="2"/>
                      <a:pt x="38" y="2"/>
                      <a:pt x="37" y="1"/>
                    </a:cubicBezTo>
                    <a:cubicBezTo>
                      <a:pt x="36" y="1"/>
                      <a:pt x="34" y="0"/>
                      <a:pt x="33" y="0"/>
                    </a:cubicBezTo>
                    <a:cubicBezTo>
                      <a:pt x="32" y="0"/>
                      <a:pt x="31" y="0"/>
                      <a:pt x="30" y="1"/>
                    </a:cubicBezTo>
                    <a:cubicBezTo>
                      <a:pt x="30" y="1"/>
                      <a:pt x="29" y="1"/>
                      <a:pt x="29" y="1"/>
                    </a:cubicBezTo>
                    <a:cubicBezTo>
                      <a:pt x="28" y="2"/>
                      <a:pt x="27" y="3"/>
                      <a:pt x="24" y="5"/>
                    </a:cubicBezTo>
                    <a:cubicBezTo>
                      <a:pt x="24" y="4"/>
                      <a:pt x="23" y="2"/>
                      <a:pt x="22" y="2"/>
                    </a:cubicBezTo>
                    <a:cubicBezTo>
                      <a:pt x="20" y="1"/>
                      <a:pt x="19" y="0"/>
                      <a:pt x="17" y="0"/>
                    </a:cubicBezTo>
                    <a:cubicBezTo>
                      <a:pt x="16" y="0"/>
                      <a:pt x="15" y="0"/>
                      <a:pt x="14" y="1"/>
                    </a:cubicBezTo>
                    <a:cubicBezTo>
                      <a:pt x="14" y="1"/>
                      <a:pt x="13" y="1"/>
                      <a:pt x="13" y="1"/>
                    </a:cubicBezTo>
                    <a:cubicBezTo>
                      <a:pt x="13" y="1"/>
                      <a:pt x="12" y="2"/>
                      <a:pt x="11" y="2"/>
                    </a:cubicBezTo>
                    <a:lnTo>
                      <a:pt x="9" y="5"/>
                    </a:lnTo>
                    <a:cubicBezTo>
                      <a:pt x="9" y="3"/>
                      <a:pt x="9" y="2"/>
                      <a:pt x="9" y="1"/>
                    </a:cubicBezTo>
                    <a:lnTo>
                      <a:pt x="9" y="0"/>
                    </a:ln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36" name="Freeform 55">
                <a:extLst>
                  <a:ext uri="{FF2B5EF4-FFF2-40B4-BE49-F238E27FC236}">
                    <a16:creationId xmlns:a16="http://schemas.microsoft.com/office/drawing/2014/main" id="{1688BAA1-E12C-470F-B074-712BCF7BE87D}"/>
                  </a:ext>
                </a:extLst>
              </p:cNvPr>
              <p:cNvSpPr>
                <a:spLocks noEditPoints="1"/>
              </p:cNvSpPr>
              <p:nvPr/>
            </p:nvSpPr>
            <p:spPr bwMode="auto">
              <a:xfrm>
                <a:off x="4126276" y="5190579"/>
                <a:ext cx="1325563" cy="174625"/>
              </a:xfrm>
              <a:custGeom>
                <a:avLst/>
                <a:gdLst>
                  <a:gd name="T0" fmla="*/ 1325563 w 732"/>
                  <a:gd name="T1" fmla="*/ 1838 h 95"/>
                  <a:gd name="T2" fmla="*/ 1325563 w 732"/>
                  <a:gd name="T3" fmla="*/ 1838 h 95"/>
                  <a:gd name="T4" fmla="*/ 1325563 w 732"/>
                  <a:gd name="T5" fmla="*/ 174625 h 95"/>
                  <a:gd name="T6" fmla="*/ 1034012 w 732"/>
                  <a:gd name="T7" fmla="*/ 5514 h 95"/>
                  <a:gd name="T8" fmla="*/ 1034012 w 732"/>
                  <a:gd name="T9" fmla="*/ 5514 h 95"/>
                  <a:gd name="T10" fmla="*/ 1034012 w 732"/>
                  <a:gd name="T11" fmla="*/ 174625 h 95"/>
                  <a:gd name="T12" fmla="*/ 965198 w 732"/>
                  <a:gd name="T13" fmla="*/ 1838 h 95"/>
                  <a:gd name="T14" fmla="*/ 965198 w 732"/>
                  <a:gd name="T15" fmla="*/ 1838 h 95"/>
                  <a:gd name="T16" fmla="*/ 965198 w 732"/>
                  <a:gd name="T17" fmla="*/ 170949 h 95"/>
                  <a:gd name="T18" fmla="*/ 521533 w 732"/>
                  <a:gd name="T19" fmla="*/ 7353 h 95"/>
                  <a:gd name="T20" fmla="*/ 521533 w 732"/>
                  <a:gd name="T21" fmla="*/ 7353 h 95"/>
                  <a:gd name="T22" fmla="*/ 521533 w 732"/>
                  <a:gd name="T23" fmla="*/ 170949 h 95"/>
                  <a:gd name="T24" fmla="*/ 449098 w 732"/>
                  <a:gd name="T25" fmla="*/ 0 h 95"/>
                  <a:gd name="T26" fmla="*/ 449098 w 732"/>
                  <a:gd name="T27" fmla="*/ 0 h 95"/>
                  <a:gd name="T28" fmla="*/ 449098 w 732"/>
                  <a:gd name="T29" fmla="*/ 170949 h 95"/>
                  <a:gd name="T30" fmla="*/ 0 w 732"/>
                  <a:gd name="T31" fmla="*/ 0 h 95"/>
                  <a:gd name="T32" fmla="*/ 0 w 732"/>
                  <a:gd name="T33" fmla="*/ 0 h 95"/>
                  <a:gd name="T34" fmla="*/ 0 w 732"/>
                  <a:gd name="T35" fmla="*/ 174625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2" h="95">
                    <a:moveTo>
                      <a:pt x="732" y="1"/>
                    </a:moveTo>
                    <a:lnTo>
                      <a:pt x="732" y="1"/>
                    </a:lnTo>
                    <a:lnTo>
                      <a:pt x="732" y="95"/>
                    </a:lnTo>
                    <a:moveTo>
                      <a:pt x="571" y="3"/>
                    </a:moveTo>
                    <a:lnTo>
                      <a:pt x="571" y="3"/>
                    </a:lnTo>
                    <a:lnTo>
                      <a:pt x="571" y="95"/>
                    </a:lnTo>
                    <a:moveTo>
                      <a:pt x="533" y="1"/>
                    </a:moveTo>
                    <a:lnTo>
                      <a:pt x="533" y="1"/>
                    </a:lnTo>
                    <a:lnTo>
                      <a:pt x="533" y="93"/>
                    </a:lnTo>
                    <a:moveTo>
                      <a:pt x="288" y="4"/>
                    </a:moveTo>
                    <a:lnTo>
                      <a:pt x="288" y="4"/>
                    </a:lnTo>
                    <a:lnTo>
                      <a:pt x="288" y="93"/>
                    </a:lnTo>
                    <a:moveTo>
                      <a:pt x="248" y="0"/>
                    </a:moveTo>
                    <a:lnTo>
                      <a:pt x="248" y="0"/>
                    </a:lnTo>
                    <a:lnTo>
                      <a:pt x="248" y="93"/>
                    </a:lnTo>
                    <a:moveTo>
                      <a:pt x="0" y="0"/>
                    </a:moveTo>
                    <a:lnTo>
                      <a:pt x="0" y="0"/>
                    </a:lnTo>
                    <a:lnTo>
                      <a:pt x="0" y="95"/>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37" name="Freeform 56">
                <a:extLst>
                  <a:ext uri="{FF2B5EF4-FFF2-40B4-BE49-F238E27FC236}">
                    <a16:creationId xmlns:a16="http://schemas.microsoft.com/office/drawing/2014/main" id="{F3A15747-AD20-4244-B26C-8F644C82C3A1}"/>
                  </a:ext>
                </a:extLst>
              </p:cNvPr>
              <p:cNvSpPr>
                <a:spLocks/>
              </p:cNvSpPr>
              <p:nvPr/>
            </p:nvSpPr>
            <p:spPr bwMode="auto">
              <a:xfrm>
                <a:off x="319451" y="6151017"/>
                <a:ext cx="1184275" cy="171450"/>
              </a:xfrm>
              <a:custGeom>
                <a:avLst/>
                <a:gdLst>
                  <a:gd name="T0" fmla="*/ 0 w 654"/>
                  <a:gd name="T1" fmla="*/ 171450 h 94"/>
                  <a:gd name="T2" fmla="*/ 0 w 654"/>
                  <a:gd name="T3" fmla="*/ 171450 h 94"/>
                  <a:gd name="T4" fmla="*/ 1184275 w 654"/>
                  <a:gd name="T5" fmla="*/ 171450 h 94"/>
                  <a:gd name="T6" fmla="*/ 1184275 w 654"/>
                  <a:gd name="T7" fmla="*/ 0 h 94"/>
                  <a:gd name="T8" fmla="*/ 0 w 654"/>
                  <a:gd name="T9" fmla="*/ 0 h 94"/>
                  <a:gd name="T10" fmla="*/ 0 w 6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4" h="94">
                    <a:moveTo>
                      <a:pt x="0" y="94"/>
                    </a:moveTo>
                    <a:lnTo>
                      <a:pt x="0" y="94"/>
                    </a:lnTo>
                    <a:lnTo>
                      <a:pt x="654" y="94"/>
                    </a:lnTo>
                    <a:lnTo>
                      <a:pt x="65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38" name="Freeform 57">
                <a:extLst>
                  <a:ext uri="{FF2B5EF4-FFF2-40B4-BE49-F238E27FC236}">
                    <a16:creationId xmlns:a16="http://schemas.microsoft.com/office/drawing/2014/main" id="{0FDB491B-BAB5-4E9C-AFE6-A16094A16D6F}"/>
                  </a:ext>
                </a:extLst>
              </p:cNvPr>
              <p:cNvSpPr>
                <a:spLocks/>
              </p:cNvSpPr>
              <p:nvPr/>
            </p:nvSpPr>
            <p:spPr bwMode="auto">
              <a:xfrm>
                <a:off x="319451" y="6151017"/>
                <a:ext cx="1184275" cy="171450"/>
              </a:xfrm>
              <a:custGeom>
                <a:avLst/>
                <a:gdLst>
                  <a:gd name="T0" fmla="*/ 0 w 654"/>
                  <a:gd name="T1" fmla="*/ 171450 h 94"/>
                  <a:gd name="T2" fmla="*/ 0 w 654"/>
                  <a:gd name="T3" fmla="*/ 171450 h 94"/>
                  <a:gd name="T4" fmla="*/ 1184275 w 654"/>
                  <a:gd name="T5" fmla="*/ 171450 h 94"/>
                  <a:gd name="T6" fmla="*/ 1184275 w 654"/>
                  <a:gd name="T7" fmla="*/ 0 h 94"/>
                  <a:gd name="T8" fmla="*/ 0 w 654"/>
                  <a:gd name="T9" fmla="*/ 0 h 94"/>
                  <a:gd name="T10" fmla="*/ 0 w 6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4" h="94">
                    <a:moveTo>
                      <a:pt x="0" y="94"/>
                    </a:moveTo>
                    <a:lnTo>
                      <a:pt x="0" y="94"/>
                    </a:lnTo>
                    <a:lnTo>
                      <a:pt x="654" y="94"/>
                    </a:lnTo>
                    <a:lnTo>
                      <a:pt x="65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39" name="Freeform 58">
                <a:extLst>
                  <a:ext uri="{FF2B5EF4-FFF2-40B4-BE49-F238E27FC236}">
                    <a16:creationId xmlns:a16="http://schemas.microsoft.com/office/drawing/2014/main" id="{C8FD24AF-5371-4AF4-9D99-9C822B0E05FC}"/>
                  </a:ext>
                </a:extLst>
              </p:cNvPr>
              <p:cNvSpPr>
                <a:spLocks noEditPoints="1"/>
              </p:cNvSpPr>
              <p:nvPr/>
            </p:nvSpPr>
            <p:spPr bwMode="auto">
              <a:xfrm>
                <a:off x="392476" y="6151017"/>
                <a:ext cx="1036638" cy="171450"/>
              </a:xfrm>
              <a:custGeom>
                <a:avLst/>
                <a:gdLst>
                  <a:gd name="T0" fmla="*/ 1036638 w 573"/>
                  <a:gd name="T1" fmla="*/ 1824 h 94"/>
                  <a:gd name="T2" fmla="*/ 1036638 w 573"/>
                  <a:gd name="T3" fmla="*/ 1824 h 94"/>
                  <a:gd name="T4" fmla="*/ 1036638 w 573"/>
                  <a:gd name="T5" fmla="*/ 171450 h 94"/>
                  <a:gd name="T6" fmla="*/ 859342 w 573"/>
                  <a:gd name="T7" fmla="*/ 3648 h 94"/>
                  <a:gd name="T8" fmla="*/ 859342 w 573"/>
                  <a:gd name="T9" fmla="*/ 3648 h 94"/>
                  <a:gd name="T10" fmla="*/ 859342 w 573"/>
                  <a:gd name="T11" fmla="*/ 171450 h 94"/>
                  <a:gd name="T12" fmla="*/ 788786 w 573"/>
                  <a:gd name="T13" fmla="*/ 1824 h 94"/>
                  <a:gd name="T14" fmla="*/ 788786 w 573"/>
                  <a:gd name="T15" fmla="*/ 1824 h 94"/>
                  <a:gd name="T16" fmla="*/ 788786 w 573"/>
                  <a:gd name="T17" fmla="*/ 169626 h 94"/>
                  <a:gd name="T18" fmla="*/ 432385 w 573"/>
                  <a:gd name="T19" fmla="*/ 7296 h 94"/>
                  <a:gd name="T20" fmla="*/ 432385 w 573"/>
                  <a:gd name="T21" fmla="*/ 7296 h 94"/>
                  <a:gd name="T22" fmla="*/ 432385 w 573"/>
                  <a:gd name="T23" fmla="*/ 169626 h 94"/>
                  <a:gd name="T24" fmla="*/ 367256 w 573"/>
                  <a:gd name="T25" fmla="*/ 0 h 94"/>
                  <a:gd name="T26" fmla="*/ 367256 w 573"/>
                  <a:gd name="T27" fmla="*/ 0 h 94"/>
                  <a:gd name="T28" fmla="*/ 367256 w 573"/>
                  <a:gd name="T29" fmla="*/ 169626 h 94"/>
                  <a:gd name="T30" fmla="*/ 0 w 573"/>
                  <a:gd name="T31" fmla="*/ 0 h 94"/>
                  <a:gd name="T32" fmla="*/ 0 w 573"/>
                  <a:gd name="T33" fmla="*/ 0 h 94"/>
                  <a:gd name="T34" fmla="*/ 0 w 573"/>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73" h="94">
                    <a:moveTo>
                      <a:pt x="573" y="1"/>
                    </a:moveTo>
                    <a:lnTo>
                      <a:pt x="573" y="1"/>
                    </a:lnTo>
                    <a:lnTo>
                      <a:pt x="573" y="94"/>
                    </a:lnTo>
                    <a:moveTo>
                      <a:pt x="475" y="2"/>
                    </a:moveTo>
                    <a:lnTo>
                      <a:pt x="475" y="2"/>
                    </a:lnTo>
                    <a:lnTo>
                      <a:pt x="475" y="94"/>
                    </a:lnTo>
                    <a:moveTo>
                      <a:pt x="436" y="1"/>
                    </a:moveTo>
                    <a:lnTo>
                      <a:pt x="436" y="1"/>
                    </a:lnTo>
                    <a:lnTo>
                      <a:pt x="436" y="93"/>
                    </a:lnTo>
                    <a:moveTo>
                      <a:pt x="239" y="4"/>
                    </a:moveTo>
                    <a:lnTo>
                      <a:pt x="239" y="4"/>
                    </a:lnTo>
                    <a:lnTo>
                      <a:pt x="239" y="93"/>
                    </a:lnTo>
                    <a:moveTo>
                      <a:pt x="203" y="0"/>
                    </a:moveTo>
                    <a:lnTo>
                      <a:pt x="203" y="0"/>
                    </a:lnTo>
                    <a:lnTo>
                      <a:pt x="203"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40" name="Freeform 59">
                <a:extLst>
                  <a:ext uri="{FF2B5EF4-FFF2-40B4-BE49-F238E27FC236}">
                    <a16:creationId xmlns:a16="http://schemas.microsoft.com/office/drawing/2014/main" id="{8F4B3E41-1945-440D-9430-846E71860E9B}"/>
                  </a:ext>
                </a:extLst>
              </p:cNvPr>
              <p:cNvSpPr>
                <a:spLocks noEditPoints="1"/>
              </p:cNvSpPr>
              <p:nvPr/>
            </p:nvSpPr>
            <p:spPr bwMode="auto">
              <a:xfrm>
                <a:off x="413113" y="6198642"/>
                <a:ext cx="71438" cy="68262"/>
              </a:xfrm>
              <a:custGeom>
                <a:avLst/>
                <a:gdLst>
                  <a:gd name="T0" fmla="*/ 10716 w 40"/>
                  <a:gd name="T1" fmla="*/ 68262 h 37"/>
                  <a:gd name="T2" fmla="*/ 10716 w 40"/>
                  <a:gd name="T3" fmla="*/ 68262 h 37"/>
                  <a:gd name="T4" fmla="*/ 21431 w 40"/>
                  <a:gd name="T5" fmla="*/ 68262 h 37"/>
                  <a:gd name="T6" fmla="*/ 21431 w 40"/>
                  <a:gd name="T7" fmla="*/ 68262 h 37"/>
                  <a:gd name="T8" fmla="*/ 21431 w 40"/>
                  <a:gd name="T9" fmla="*/ 64572 h 37"/>
                  <a:gd name="T10" fmla="*/ 21431 w 40"/>
                  <a:gd name="T11" fmla="*/ 64572 h 37"/>
                  <a:gd name="T12" fmla="*/ 16074 w 40"/>
                  <a:gd name="T13" fmla="*/ 64572 h 37"/>
                  <a:gd name="T14" fmla="*/ 14288 w 40"/>
                  <a:gd name="T15" fmla="*/ 62727 h 37"/>
                  <a:gd name="T16" fmla="*/ 16074 w 40"/>
                  <a:gd name="T17" fmla="*/ 57192 h 37"/>
                  <a:gd name="T18" fmla="*/ 21431 w 40"/>
                  <a:gd name="T19" fmla="*/ 46123 h 37"/>
                  <a:gd name="T20" fmla="*/ 48221 w 40"/>
                  <a:gd name="T21" fmla="*/ 46123 h 37"/>
                  <a:gd name="T22" fmla="*/ 53579 w 40"/>
                  <a:gd name="T23" fmla="*/ 60882 h 37"/>
                  <a:gd name="T24" fmla="*/ 53579 w 40"/>
                  <a:gd name="T25" fmla="*/ 62727 h 37"/>
                  <a:gd name="T26" fmla="*/ 51793 w 40"/>
                  <a:gd name="T27" fmla="*/ 64572 h 37"/>
                  <a:gd name="T28" fmla="*/ 46435 w 40"/>
                  <a:gd name="T29" fmla="*/ 64572 h 37"/>
                  <a:gd name="T30" fmla="*/ 46435 w 40"/>
                  <a:gd name="T31" fmla="*/ 64572 h 37"/>
                  <a:gd name="T32" fmla="*/ 46435 w 40"/>
                  <a:gd name="T33" fmla="*/ 68262 h 37"/>
                  <a:gd name="T34" fmla="*/ 46435 w 40"/>
                  <a:gd name="T35" fmla="*/ 68262 h 37"/>
                  <a:gd name="T36" fmla="*/ 60722 w 40"/>
                  <a:gd name="T37" fmla="*/ 68262 h 37"/>
                  <a:gd name="T38" fmla="*/ 69652 w 40"/>
                  <a:gd name="T39" fmla="*/ 68262 h 37"/>
                  <a:gd name="T40" fmla="*/ 71438 w 40"/>
                  <a:gd name="T41" fmla="*/ 68262 h 37"/>
                  <a:gd name="T42" fmla="*/ 71438 w 40"/>
                  <a:gd name="T43" fmla="*/ 64572 h 37"/>
                  <a:gd name="T44" fmla="*/ 69652 w 40"/>
                  <a:gd name="T45" fmla="*/ 64572 h 37"/>
                  <a:gd name="T46" fmla="*/ 66080 w 40"/>
                  <a:gd name="T47" fmla="*/ 64572 h 37"/>
                  <a:gd name="T48" fmla="*/ 64294 w 40"/>
                  <a:gd name="T49" fmla="*/ 64572 h 37"/>
                  <a:gd name="T50" fmla="*/ 62508 w 40"/>
                  <a:gd name="T51" fmla="*/ 59037 h 37"/>
                  <a:gd name="T52" fmla="*/ 60722 w 40"/>
                  <a:gd name="T53" fmla="*/ 53503 h 37"/>
                  <a:gd name="T54" fmla="*/ 57150 w 40"/>
                  <a:gd name="T55" fmla="*/ 47968 h 37"/>
                  <a:gd name="T56" fmla="*/ 37505 w 40"/>
                  <a:gd name="T57" fmla="*/ 0 h 37"/>
                  <a:gd name="T58" fmla="*/ 35719 w 40"/>
                  <a:gd name="T59" fmla="*/ 0 h 37"/>
                  <a:gd name="T60" fmla="*/ 28575 w 40"/>
                  <a:gd name="T61" fmla="*/ 16604 h 37"/>
                  <a:gd name="T62" fmla="*/ 16074 w 40"/>
                  <a:gd name="T63" fmla="*/ 46123 h 37"/>
                  <a:gd name="T64" fmla="*/ 10716 w 40"/>
                  <a:gd name="T65" fmla="*/ 57192 h 37"/>
                  <a:gd name="T66" fmla="*/ 7144 w 40"/>
                  <a:gd name="T67" fmla="*/ 62727 h 37"/>
                  <a:gd name="T68" fmla="*/ 5358 w 40"/>
                  <a:gd name="T69" fmla="*/ 64572 h 37"/>
                  <a:gd name="T70" fmla="*/ 1786 w 40"/>
                  <a:gd name="T71" fmla="*/ 64572 h 37"/>
                  <a:gd name="T72" fmla="*/ 0 w 40"/>
                  <a:gd name="T73" fmla="*/ 64572 h 37"/>
                  <a:gd name="T74" fmla="*/ 0 w 40"/>
                  <a:gd name="T75" fmla="*/ 68262 h 37"/>
                  <a:gd name="T76" fmla="*/ 1786 w 40"/>
                  <a:gd name="T77" fmla="*/ 68262 h 37"/>
                  <a:gd name="T78" fmla="*/ 10716 w 40"/>
                  <a:gd name="T79" fmla="*/ 68262 h 37"/>
                  <a:gd name="T80" fmla="*/ 33933 w 40"/>
                  <a:gd name="T81" fmla="*/ 12914 h 37"/>
                  <a:gd name="T82" fmla="*/ 33933 w 40"/>
                  <a:gd name="T83" fmla="*/ 12914 h 37"/>
                  <a:gd name="T84" fmla="*/ 46435 w 40"/>
                  <a:gd name="T85" fmla="*/ 40588 h 37"/>
                  <a:gd name="T86" fmla="*/ 21431 w 40"/>
                  <a:gd name="T87" fmla="*/ 40588 h 37"/>
                  <a:gd name="T88" fmla="*/ 33933 w 40"/>
                  <a:gd name="T89" fmla="*/ 12914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0" h="37">
                    <a:moveTo>
                      <a:pt x="6" y="37"/>
                    </a:moveTo>
                    <a:lnTo>
                      <a:pt x="6" y="37"/>
                    </a:lnTo>
                    <a:cubicBezTo>
                      <a:pt x="8" y="37"/>
                      <a:pt x="10" y="37"/>
                      <a:pt x="12" y="37"/>
                    </a:cubicBezTo>
                    <a:lnTo>
                      <a:pt x="12" y="35"/>
                    </a:lnTo>
                    <a:cubicBezTo>
                      <a:pt x="10" y="35"/>
                      <a:pt x="9" y="35"/>
                      <a:pt x="9" y="35"/>
                    </a:cubicBezTo>
                    <a:cubicBezTo>
                      <a:pt x="8" y="35"/>
                      <a:pt x="8" y="34"/>
                      <a:pt x="8" y="34"/>
                    </a:cubicBezTo>
                    <a:cubicBezTo>
                      <a:pt x="8" y="33"/>
                      <a:pt x="8" y="32"/>
                      <a:pt x="9" y="31"/>
                    </a:cubicBezTo>
                    <a:lnTo>
                      <a:pt x="12" y="25"/>
                    </a:lnTo>
                    <a:lnTo>
                      <a:pt x="27" y="25"/>
                    </a:lnTo>
                    <a:lnTo>
                      <a:pt x="30" y="33"/>
                    </a:lnTo>
                    <a:cubicBezTo>
                      <a:pt x="30" y="33"/>
                      <a:pt x="30" y="34"/>
                      <a:pt x="30" y="34"/>
                    </a:cubicBezTo>
                    <a:cubicBezTo>
                      <a:pt x="30" y="35"/>
                      <a:pt x="30" y="35"/>
                      <a:pt x="29" y="35"/>
                    </a:cubicBezTo>
                    <a:cubicBezTo>
                      <a:pt x="29" y="35"/>
                      <a:pt x="28" y="35"/>
                      <a:pt x="26" y="35"/>
                    </a:cubicBezTo>
                    <a:lnTo>
                      <a:pt x="26" y="37"/>
                    </a:lnTo>
                    <a:cubicBezTo>
                      <a:pt x="29" y="37"/>
                      <a:pt x="32" y="37"/>
                      <a:pt x="34" y="37"/>
                    </a:cubicBezTo>
                    <a:cubicBezTo>
                      <a:pt x="36" y="37"/>
                      <a:pt x="38" y="37"/>
                      <a:pt x="39" y="37"/>
                    </a:cubicBezTo>
                    <a:lnTo>
                      <a:pt x="40" y="37"/>
                    </a:lnTo>
                    <a:lnTo>
                      <a:pt x="40" y="35"/>
                    </a:lnTo>
                    <a:lnTo>
                      <a:pt x="39" y="35"/>
                    </a:lnTo>
                    <a:cubicBezTo>
                      <a:pt x="38" y="35"/>
                      <a:pt x="38" y="35"/>
                      <a:pt x="37" y="35"/>
                    </a:cubicBezTo>
                    <a:cubicBezTo>
                      <a:pt x="37" y="35"/>
                      <a:pt x="37" y="35"/>
                      <a:pt x="36" y="35"/>
                    </a:cubicBezTo>
                    <a:cubicBezTo>
                      <a:pt x="36" y="34"/>
                      <a:pt x="36" y="34"/>
                      <a:pt x="35" y="32"/>
                    </a:cubicBezTo>
                    <a:cubicBezTo>
                      <a:pt x="35" y="31"/>
                      <a:pt x="34" y="30"/>
                      <a:pt x="34" y="29"/>
                    </a:cubicBezTo>
                    <a:lnTo>
                      <a:pt x="32" y="26"/>
                    </a:lnTo>
                    <a:lnTo>
                      <a:pt x="21" y="0"/>
                    </a:lnTo>
                    <a:lnTo>
                      <a:pt x="20" y="0"/>
                    </a:lnTo>
                    <a:cubicBezTo>
                      <a:pt x="18" y="3"/>
                      <a:pt x="17" y="6"/>
                      <a:pt x="16" y="9"/>
                    </a:cubicBezTo>
                    <a:lnTo>
                      <a:pt x="9" y="25"/>
                    </a:lnTo>
                    <a:lnTo>
                      <a:pt x="6" y="31"/>
                    </a:lnTo>
                    <a:cubicBezTo>
                      <a:pt x="5" y="33"/>
                      <a:pt x="4" y="34"/>
                      <a:pt x="4" y="34"/>
                    </a:cubicBezTo>
                    <a:cubicBezTo>
                      <a:pt x="4" y="35"/>
                      <a:pt x="3" y="35"/>
                      <a:pt x="3" y="35"/>
                    </a:cubicBezTo>
                    <a:cubicBezTo>
                      <a:pt x="3" y="35"/>
                      <a:pt x="2" y="35"/>
                      <a:pt x="1" y="35"/>
                    </a:cubicBezTo>
                    <a:lnTo>
                      <a:pt x="0" y="35"/>
                    </a:lnTo>
                    <a:lnTo>
                      <a:pt x="0" y="37"/>
                    </a:lnTo>
                    <a:lnTo>
                      <a:pt x="1" y="37"/>
                    </a:lnTo>
                    <a:cubicBezTo>
                      <a:pt x="3" y="37"/>
                      <a:pt x="5" y="37"/>
                      <a:pt x="6" y="37"/>
                    </a:cubicBezTo>
                    <a:close/>
                    <a:moveTo>
                      <a:pt x="19" y="7"/>
                    </a:moveTo>
                    <a:lnTo>
                      <a:pt x="19" y="7"/>
                    </a:lnTo>
                    <a:lnTo>
                      <a:pt x="26" y="22"/>
                    </a:lnTo>
                    <a:lnTo>
                      <a:pt x="12" y="22"/>
                    </a:lnTo>
                    <a:lnTo>
                      <a:pt x="19" y="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1" name="Freeform 60">
                <a:extLst>
                  <a:ext uri="{FF2B5EF4-FFF2-40B4-BE49-F238E27FC236}">
                    <a16:creationId xmlns:a16="http://schemas.microsoft.com/office/drawing/2014/main" id="{A4076D10-3DD7-4233-9006-D23787FB41CE}"/>
                  </a:ext>
                </a:extLst>
              </p:cNvPr>
              <p:cNvSpPr>
                <a:spLocks noEditPoints="1"/>
              </p:cNvSpPr>
              <p:nvPr/>
            </p:nvSpPr>
            <p:spPr bwMode="auto">
              <a:xfrm>
                <a:off x="490901" y="6195467"/>
                <a:ext cx="52388" cy="71437"/>
              </a:xfrm>
              <a:custGeom>
                <a:avLst/>
                <a:gdLst>
                  <a:gd name="T0" fmla="*/ 28904 w 29"/>
                  <a:gd name="T1" fmla="*/ 7327 h 39"/>
                  <a:gd name="T2" fmla="*/ 28904 w 29"/>
                  <a:gd name="T3" fmla="*/ 7327 h 39"/>
                  <a:gd name="T4" fmla="*/ 34323 w 29"/>
                  <a:gd name="T5" fmla="*/ 7327 h 39"/>
                  <a:gd name="T6" fmla="*/ 34323 w 29"/>
                  <a:gd name="T7" fmla="*/ 7327 h 39"/>
                  <a:gd name="T8" fmla="*/ 36130 w 29"/>
                  <a:gd name="T9" fmla="*/ 10990 h 39"/>
                  <a:gd name="T10" fmla="*/ 36130 w 29"/>
                  <a:gd name="T11" fmla="*/ 18317 h 39"/>
                  <a:gd name="T12" fmla="*/ 36130 w 29"/>
                  <a:gd name="T13" fmla="*/ 29307 h 39"/>
                  <a:gd name="T14" fmla="*/ 25291 w 29"/>
                  <a:gd name="T15" fmla="*/ 25644 h 39"/>
                  <a:gd name="T16" fmla="*/ 16258 w 29"/>
                  <a:gd name="T17" fmla="*/ 27476 h 39"/>
                  <a:gd name="T18" fmla="*/ 7226 w 29"/>
                  <a:gd name="T19" fmla="*/ 32971 h 39"/>
                  <a:gd name="T20" fmla="*/ 1806 w 29"/>
                  <a:gd name="T21" fmla="*/ 40298 h 39"/>
                  <a:gd name="T22" fmla="*/ 0 w 29"/>
                  <a:gd name="T23" fmla="*/ 51288 h 39"/>
                  <a:gd name="T24" fmla="*/ 1806 w 29"/>
                  <a:gd name="T25" fmla="*/ 60447 h 39"/>
                  <a:gd name="T26" fmla="*/ 9032 w 29"/>
                  <a:gd name="T27" fmla="*/ 69605 h 39"/>
                  <a:gd name="T28" fmla="*/ 19871 w 29"/>
                  <a:gd name="T29" fmla="*/ 71437 h 39"/>
                  <a:gd name="T30" fmla="*/ 25291 w 29"/>
                  <a:gd name="T31" fmla="*/ 71437 h 39"/>
                  <a:gd name="T32" fmla="*/ 30710 w 29"/>
                  <a:gd name="T33" fmla="*/ 67774 h 39"/>
                  <a:gd name="T34" fmla="*/ 36130 w 29"/>
                  <a:gd name="T35" fmla="*/ 62278 h 39"/>
                  <a:gd name="T36" fmla="*/ 36130 w 29"/>
                  <a:gd name="T37" fmla="*/ 64110 h 39"/>
                  <a:gd name="T38" fmla="*/ 36130 w 29"/>
                  <a:gd name="T39" fmla="*/ 71437 h 39"/>
                  <a:gd name="T40" fmla="*/ 36130 w 29"/>
                  <a:gd name="T41" fmla="*/ 71437 h 39"/>
                  <a:gd name="T42" fmla="*/ 43356 w 29"/>
                  <a:gd name="T43" fmla="*/ 71437 h 39"/>
                  <a:gd name="T44" fmla="*/ 50582 w 29"/>
                  <a:gd name="T45" fmla="*/ 71437 h 39"/>
                  <a:gd name="T46" fmla="*/ 52388 w 29"/>
                  <a:gd name="T47" fmla="*/ 71437 h 39"/>
                  <a:gd name="T48" fmla="*/ 52388 w 29"/>
                  <a:gd name="T49" fmla="*/ 69605 h 39"/>
                  <a:gd name="T50" fmla="*/ 50582 w 29"/>
                  <a:gd name="T51" fmla="*/ 69605 h 39"/>
                  <a:gd name="T52" fmla="*/ 45162 w 29"/>
                  <a:gd name="T53" fmla="*/ 67774 h 39"/>
                  <a:gd name="T54" fmla="*/ 45162 w 29"/>
                  <a:gd name="T55" fmla="*/ 67774 h 39"/>
                  <a:gd name="T56" fmla="*/ 43356 w 29"/>
                  <a:gd name="T57" fmla="*/ 62278 h 39"/>
                  <a:gd name="T58" fmla="*/ 43356 w 29"/>
                  <a:gd name="T59" fmla="*/ 54952 h 39"/>
                  <a:gd name="T60" fmla="*/ 43356 w 29"/>
                  <a:gd name="T61" fmla="*/ 23812 h 39"/>
                  <a:gd name="T62" fmla="*/ 45162 w 29"/>
                  <a:gd name="T63" fmla="*/ 1832 h 39"/>
                  <a:gd name="T64" fmla="*/ 43356 w 29"/>
                  <a:gd name="T65" fmla="*/ 0 h 39"/>
                  <a:gd name="T66" fmla="*/ 28904 w 29"/>
                  <a:gd name="T67" fmla="*/ 3663 h 39"/>
                  <a:gd name="T68" fmla="*/ 28904 w 29"/>
                  <a:gd name="T69" fmla="*/ 5495 h 39"/>
                  <a:gd name="T70" fmla="*/ 28904 w 29"/>
                  <a:gd name="T71" fmla="*/ 7327 h 39"/>
                  <a:gd name="T72" fmla="*/ 28904 w 29"/>
                  <a:gd name="T73" fmla="*/ 7327 h 39"/>
                  <a:gd name="T74" fmla="*/ 36130 w 29"/>
                  <a:gd name="T75" fmla="*/ 45793 h 39"/>
                  <a:gd name="T76" fmla="*/ 36130 w 29"/>
                  <a:gd name="T77" fmla="*/ 45793 h 39"/>
                  <a:gd name="T78" fmla="*/ 36130 w 29"/>
                  <a:gd name="T79" fmla="*/ 54952 h 39"/>
                  <a:gd name="T80" fmla="*/ 34323 w 29"/>
                  <a:gd name="T81" fmla="*/ 60447 h 39"/>
                  <a:gd name="T82" fmla="*/ 28904 w 29"/>
                  <a:gd name="T83" fmla="*/ 64110 h 39"/>
                  <a:gd name="T84" fmla="*/ 23484 w 29"/>
                  <a:gd name="T85" fmla="*/ 65942 h 39"/>
                  <a:gd name="T86" fmla="*/ 12645 w 29"/>
                  <a:gd name="T87" fmla="*/ 60447 h 39"/>
                  <a:gd name="T88" fmla="*/ 9032 w 29"/>
                  <a:gd name="T89" fmla="*/ 47625 h 39"/>
                  <a:gd name="T90" fmla="*/ 10839 w 29"/>
                  <a:gd name="T91" fmla="*/ 38466 h 39"/>
                  <a:gd name="T92" fmla="*/ 14452 w 29"/>
                  <a:gd name="T93" fmla="*/ 32971 h 39"/>
                  <a:gd name="T94" fmla="*/ 21678 w 29"/>
                  <a:gd name="T95" fmla="*/ 29307 h 39"/>
                  <a:gd name="T96" fmla="*/ 28904 w 29"/>
                  <a:gd name="T97" fmla="*/ 31139 h 39"/>
                  <a:gd name="T98" fmla="*/ 36130 w 29"/>
                  <a:gd name="T99" fmla="*/ 36634 h 39"/>
                  <a:gd name="T100" fmla="*/ 36130 w 29"/>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 h="39">
                    <a:moveTo>
                      <a:pt x="16" y="4"/>
                    </a:moveTo>
                    <a:lnTo>
                      <a:pt x="16" y="4"/>
                    </a:lnTo>
                    <a:cubicBezTo>
                      <a:pt x="18" y="4"/>
                      <a:pt x="19" y="4"/>
                      <a:pt x="19" y="4"/>
                    </a:cubicBezTo>
                    <a:cubicBezTo>
                      <a:pt x="19" y="4"/>
                      <a:pt x="19" y="4"/>
                      <a:pt x="19" y="4"/>
                    </a:cubicBezTo>
                    <a:cubicBezTo>
                      <a:pt x="19" y="4"/>
                      <a:pt x="20" y="5"/>
                      <a:pt x="20" y="6"/>
                    </a:cubicBezTo>
                    <a:cubicBezTo>
                      <a:pt x="20" y="7"/>
                      <a:pt x="20" y="8"/>
                      <a:pt x="20" y="10"/>
                    </a:cubicBezTo>
                    <a:lnTo>
                      <a:pt x="20" y="16"/>
                    </a:lnTo>
                    <a:cubicBezTo>
                      <a:pt x="18" y="15"/>
                      <a:pt x="16" y="14"/>
                      <a:pt x="14" y="14"/>
                    </a:cubicBezTo>
                    <a:cubicBezTo>
                      <a:pt x="12" y="14"/>
                      <a:pt x="10" y="15"/>
                      <a:pt x="9" y="15"/>
                    </a:cubicBezTo>
                    <a:cubicBezTo>
                      <a:pt x="7" y="16"/>
                      <a:pt x="6" y="17"/>
                      <a:pt x="4" y="18"/>
                    </a:cubicBezTo>
                    <a:cubicBezTo>
                      <a:pt x="3" y="19"/>
                      <a:pt x="2" y="20"/>
                      <a:pt x="1" y="22"/>
                    </a:cubicBezTo>
                    <a:cubicBezTo>
                      <a:pt x="1" y="24"/>
                      <a:pt x="0" y="26"/>
                      <a:pt x="0" y="28"/>
                    </a:cubicBezTo>
                    <a:cubicBezTo>
                      <a:pt x="0" y="29"/>
                      <a:pt x="1" y="31"/>
                      <a:pt x="1" y="33"/>
                    </a:cubicBezTo>
                    <a:cubicBezTo>
                      <a:pt x="2" y="35"/>
                      <a:pt x="3" y="36"/>
                      <a:pt x="5" y="38"/>
                    </a:cubicBezTo>
                    <a:cubicBezTo>
                      <a:pt x="7" y="39"/>
                      <a:pt x="9" y="39"/>
                      <a:pt x="11" y="39"/>
                    </a:cubicBezTo>
                    <a:cubicBezTo>
                      <a:pt x="12" y="39"/>
                      <a:pt x="14" y="39"/>
                      <a:pt x="14" y="39"/>
                    </a:cubicBezTo>
                    <a:cubicBezTo>
                      <a:pt x="15" y="39"/>
                      <a:pt x="16" y="38"/>
                      <a:pt x="17" y="37"/>
                    </a:cubicBezTo>
                    <a:cubicBezTo>
                      <a:pt x="18" y="36"/>
                      <a:pt x="19" y="35"/>
                      <a:pt x="20" y="34"/>
                    </a:cubicBezTo>
                    <a:cubicBezTo>
                      <a:pt x="20" y="35"/>
                      <a:pt x="20" y="35"/>
                      <a:pt x="20" y="35"/>
                    </a:cubicBezTo>
                    <a:cubicBezTo>
                      <a:pt x="20" y="36"/>
                      <a:pt x="20" y="37"/>
                      <a:pt x="20" y="39"/>
                    </a:cubicBezTo>
                    <a:cubicBezTo>
                      <a:pt x="22" y="39"/>
                      <a:pt x="23" y="39"/>
                      <a:pt x="24" y="39"/>
                    </a:cubicBezTo>
                    <a:cubicBezTo>
                      <a:pt x="25" y="39"/>
                      <a:pt x="27" y="39"/>
                      <a:pt x="28" y="39"/>
                    </a:cubicBezTo>
                    <a:lnTo>
                      <a:pt x="29" y="39"/>
                    </a:lnTo>
                    <a:lnTo>
                      <a:pt x="29" y="38"/>
                    </a:lnTo>
                    <a:lnTo>
                      <a:pt x="28" y="38"/>
                    </a:lnTo>
                    <a:cubicBezTo>
                      <a:pt x="27" y="37"/>
                      <a:pt x="26" y="37"/>
                      <a:pt x="25" y="37"/>
                    </a:cubicBezTo>
                    <a:cubicBezTo>
                      <a:pt x="25" y="37"/>
                      <a:pt x="25" y="37"/>
                      <a:pt x="25" y="37"/>
                    </a:cubicBezTo>
                    <a:cubicBezTo>
                      <a:pt x="25" y="36"/>
                      <a:pt x="24" y="36"/>
                      <a:pt x="24" y="34"/>
                    </a:cubicBezTo>
                    <a:cubicBezTo>
                      <a:pt x="24" y="33"/>
                      <a:pt x="24" y="31"/>
                      <a:pt x="24" y="30"/>
                    </a:cubicBezTo>
                    <a:lnTo>
                      <a:pt x="24" y="13"/>
                    </a:lnTo>
                    <a:cubicBezTo>
                      <a:pt x="24" y="7"/>
                      <a:pt x="24" y="3"/>
                      <a:pt x="25" y="1"/>
                    </a:cubicBezTo>
                    <a:lnTo>
                      <a:pt x="24" y="0"/>
                    </a:lnTo>
                    <a:cubicBezTo>
                      <a:pt x="22" y="1"/>
                      <a:pt x="19" y="2"/>
                      <a:pt x="16" y="2"/>
                    </a:cubicBezTo>
                    <a:lnTo>
                      <a:pt x="16" y="3"/>
                    </a:lnTo>
                    <a:lnTo>
                      <a:pt x="16" y="4"/>
                    </a:lnTo>
                    <a:close/>
                    <a:moveTo>
                      <a:pt x="20" y="25"/>
                    </a:moveTo>
                    <a:lnTo>
                      <a:pt x="20" y="25"/>
                    </a:lnTo>
                    <a:cubicBezTo>
                      <a:pt x="20" y="27"/>
                      <a:pt x="20" y="29"/>
                      <a:pt x="20" y="30"/>
                    </a:cubicBezTo>
                    <a:cubicBezTo>
                      <a:pt x="20" y="31"/>
                      <a:pt x="19" y="32"/>
                      <a:pt x="19" y="33"/>
                    </a:cubicBezTo>
                    <a:cubicBezTo>
                      <a:pt x="18" y="34"/>
                      <a:pt x="17" y="35"/>
                      <a:pt x="16" y="35"/>
                    </a:cubicBezTo>
                    <a:cubicBezTo>
                      <a:pt x="15" y="36"/>
                      <a:pt x="14" y="36"/>
                      <a:pt x="13" y="36"/>
                    </a:cubicBezTo>
                    <a:cubicBezTo>
                      <a:pt x="11" y="36"/>
                      <a:pt x="9" y="35"/>
                      <a:pt x="7" y="33"/>
                    </a:cubicBezTo>
                    <a:cubicBezTo>
                      <a:pt x="6" y="32"/>
                      <a:pt x="5" y="29"/>
                      <a:pt x="5" y="26"/>
                    </a:cubicBezTo>
                    <a:cubicBezTo>
                      <a:pt x="5" y="24"/>
                      <a:pt x="5" y="23"/>
                      <a:pt x="6" y="21"/>
                    </a:cubicBezTo>
                    <a:cubicBezTo>
                      <a:pt x="6" y="20"/>
                      <a:pt x="7" y="18"/>
                      <a:pt x="8" y="18"/>
                    </a:cubicBezTo>
                    <a:cubicBezTo>
                      <a:pt x="10" y="17"/>
                      <a:pt x="11" y="16"/>
                      <a:pt x="12" y="16"/>
                    </a:cubicBezTo>
                    <a:cubicBezTo>
                      <a:pt x="14" y="16"/>
                      <a:pt x="15" y="17"/>
                      <a:pt x="16" y="17"/>
                    </a:cubicBezTo>
                    <a:cubicBezTo>
                      <a:pt x="18" y="18"/>
                      <a:pt x="19"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2" name="Freeform 61">
                <a:extLst>
                  <a:ext uri="{FF2B5EF4-FFF2-40B4-BE49-F238E27FC236}">
                    <a16:creationId xmlns:a16="http://schemas.microsoft.com/office/drawing/2014/main" id="{BDD65D00-3CA1-49EF-B214-228F9343361C}"/>
                  </a:ext>
                </a:extLst>
              </p:cNvPr>
              <p:cNvSpPr>
                <a:spLocks noEditPoints="1"/>
              </p:cNvSpPr>
              <p:nvPr/>
            </p:nvSpPr>
            <p:spPr bwMode="auto">
              <a:xfrm>
                <a:off x="549638" y="6220867"/>
                <a:ext cx="41275" cy="46037"/>
              </a:xfrm>
              <a:custGeom>
                <a:avLst/>
                <a:gdLst>
                  <a:gd name="T0" fmla="*/ 5384 w 23"/>
                  <a:gd name="T1" fmla="*/ 12890 h 25"/>
                  <a:gd name="T2" fmla="*/ 5384 w 23"/>
                  <a:gd name="T3" fmla="*/ 12890 h 25"/>
                  <a:gd name="T4" fmla="*/ 8973 w 23"/>
                  <a:gd name="T5" fmla="*/ 7366 h 25"/>
                  <a:gd name="T6" fmla="*/ 10767 w 23"/>
                  <a:gd name="T7" fmla="*/ 5524 h 25"/>
                  <a:gd name="T8" fmla="*/ 16151 w 23"/>
                  <a:gd name="T9" fmla="*/ 5524 h 25"/>
                  <a:gd name="T10" fmla="*/ 23329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0767 w 23"/>
                  <a:gd name="T23" fmla="*/ 46037 h 25"/>
                  <a:gd name="T24" fmla="*/ 17946 w 23"/>
                  <a:gd name="T25" fmla="*/ 46037 h 25"/>
                  <a:gd name="T26" fmla="*/ 26918 w 23"/>
                  <a:gd name="T27" fmla="*/ 36830 h 25"/>
                  <a:gd name="T28" fmla="*/ 26918 w 23"/>
                  <a:gd name="T29" fmla="*/ 46037 h 25"/>
                  <a:gd name="T30" fmla="*/ 26918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4097 w 23"/>
                  <a:gd name="T49" fmla="*/ 38671 h 25"/>
                  <a:gd name="T50" fmla="*/ 34097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5384 w 23"/>
                  <a:gd name="T69" fmla="*/ 12890 h 25"/>
                  <a:gd name="T70" fmla="*/ 26918 w 23"/>
                  <a:gd name="T71" fmla="*/ 33147 h 25"/>
                  <a:gd name="T72" fmla="*/ 26918 w 23"/>
                  <a:gd name="T73" fmla="*/ 33147 h 25"/>
                  <a:gd name="T74" fmla="*/ 14357 w 23"/>
                  <a:gd name="T75" fmla="*/ 40513 h 25"/>
                  <a:gd name="T76" fmla="*/ 7178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6" y="25"/>
                    </a:cubicBezTo>
                    <a:cubicBezTo>
                      <a:pt x="8" y="25"/>
                      <a:pt x="9" y="25"/>
                      <a:pt x="10" y="25"/>
                    </a:cubicBezTo>
                    <a:lnTo>
                      <a:pt x="15" y="20"/>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20" y="23"/>
                      <a:pt x="19" y="22"/>
                      <a:pt x="19" y="21"/>
                    </a:cubicBezTo>
                    <a:lnTo>
                      <a:pt x="19"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3" name="Freeform 62">
                <a:extLst>
                  <a:ext uri="{FF2B5EF4-FFF2-40B4-BE49-F238E27FC236}">
                    <a16:creationId xmlns:a16="http://schemas.microsoft.com/office/drawing/2014/main" id="{3BB3FCFA-DF4A-4318-84AE-605D87B132C3}"/>
                  </a:ext>
                </a:extLst>
              </p:cNvPr>
              <p:cNvSpPr>
                <a:spLocks/>
              </p:cNvSpPr>
              <p:nvPr/>
            </p:nvSpPr>
            <p:spPr bwMode="auto">
              <a:xfrm>
                <a:off x="595676" y="6220867"/>
                <a:ext cx="80963" cy="46037"/>
              </a:xfrm>
              <a:custGeom>
                <a:avLst/>
                <a:gdLst>
                  <a:gd name="T0" fmla="*/ 1799 w 45"/>
                  <a:gd name="T1" fmla="*/ 3683 h 25"/>
                  <a:gd name="T2" fmla="*/ 0 w 45"/>
                  <a:gd name="T3" fmla="*/ 5524 h 25"/>
                  <a:gd name="T4" fmla="*/ 5398 w 45"/>
                  <a:gd name="T5" fmla="*/ 7366 h 25"/>
                  <a:gd name="T6" fmla="*/ 8996 w 45"/>
                  <a:gd name="T7" fmla="*/ 7366 h 25"/>
                  <a:gd name="T8" fmla="*/ 8996 w 45"/>
                  <a:gd name="T9" fmla="*/ 16573 h 25"/>
                  <a:gd name="T10" fmla="*/ 8996 w 45"/>
                  <a:gd name="T11" fmla="*/ 34988 h 25"/>
                  <a:gd name="T12" fmla="*/ 7197 w 45"/>
                  <a:gd name="T13" fmla="*/ 42354 h 25"/>
                  <a:gd name="T14" fmla="*/ 1799 w 45"/>
                  <a:gd name="T15" fmla="*/ 42354 h 25"/>
                  <a:gd name="T16" fmla="*/ 1799 w 45"/>
                  <a:gd name="T17" fmla="*/ 46037 h 25"/>
                  <a:gd name="T18" fmla="*/ 12594 w 45"/>
                  <a:gd name="T19" fmla="*/ 46037 h 25"/>
                  <a:gd name="T20" fmla="*/ 23389 w 45"/>
                  <a:gd name="T21" fmla="*/ 46037 h 25"/>
                  <a:gd name="T22" fmla="*/ 23389 w 45"/>
                  <a:gd name="T23" fmla="*/ 42354 h 25"/>
                  <a:gd name="T24" fmla="*/ 17992 w 45"/>
                  <a:gd name="T25" fmla="*/ 42354 h 25"/>
                  <a:gd name="T26" fmla="*/ 16193 w 45"/>
                  <a:gd name="T27" fmla="*/ 34988 h 25"/>
                  <a:gd name="T28" fmla="*/ 16193 w 45"/>
                  <a:gd name="T29" fmla="*/ 18415 h 25"/>
                  <a:gd name="T30" fmla="*/ 17992 w 45"/>
                  <a:gd name="T31" fmla="*/ 9207 h 25"/>
                  <a:gd name="T32" fmla="*/ 26988 w 45"/>
                  <a:gd name="T33" fmla="*/ 5524 h 25"/>
                  <a:gd name="T34" fmla="*/ 35984 w 45"/>
                  <a:gd name="T35" fmla="*/ 12890 h 25"/>
                  <a:gd name="T36" fmla="*/ 37783 w 45"/>
                  <a:gd name="T37" fmla="*/ 27622 h 25"/>
                  <a:gd name="T38" fmla="*/ 35984 w 45"/>
                  <a:gd name="T39" fmla="*/ 40513 h 25"/>
                  <a:gd name="T40" fmla="*/ 34184 w 45"/>
                  <a:gd name="T41" fmla="*/ 42354 h 25"/>
                  <a:gd name="T42" fmla="*/ 28787 w 45"/>
                  <a:gd name="T43" fmla="*/ 44196 h 25"/>
                  <a:gd name="T44" fmla="*/ 30586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7366 h 25"/>
                  <a:gd name="T62" fmla="*/ 66570 w 45"/>
                  <a:gd name="T63" fmla="*/ 23939 h 25"/>
                  <a:gd name="T64" fmla="*/ 64770 w 45"/>
                  <a:gd name="T65" fmla="*/ 46037 h 25"/>
                  <a:gd name="T66" fmla="*/ 71967 w 45"/>
                  <a:gd name="T67" fmla="*/ 46037 h 25"/>
                  <a:gd name="T68" fmla="*/ 80963 w 45"/>
                  <a:gd name="T69" fmla="*/ 46037 h 25"/>
                  <a:gd name="T70" fmla="*/ 80963 w 45"/>
                  <a:gd name="T71" fmla="*/ 42354 h 25"/>
                  <a:gd name="T72" fmla="*/ 73766 w 45"/>
                  <a:gd name="T73" fmla="*/ 36830 h 25"/>
                  <a:gd name="T74" fmla="*/ 73766 w 45"/>
                  <a:gd name="T75" fmla="*/ 20256 h 25"/>
                  <a:gd name="T76" fmla="*/ 71967 w 45"/>
                  <a:gd name="T77" fmla="*/ 5524 h 25"/>
                  <a:gd name="T78" fmla="*/ 59373 w 45"/>
                  <a:gd name="T79" fmla="*/ 0 h 25"/>
                  <a:gd name="T80" fmla="*/ 52176 w 45"/>
                  <a:gd name="T81" fmla="*/ 1841 h 25"/>
                  <a:gd name="T82" fmla="*/ 39582 w 45"/>
                  <a:gd name="T83" fmla="*/ 1841 h 25"/>
                  <a:gd name="T84" fmla="*/ 26988 w 45"/>
                  <a:gd name="T85" fmla="*/ 0 h 25"/>
                  <a:gd name="T86" fmla="*/ 21590 w 45"/>
                  <a:gd name="T87" fmla="*/ 3683 h 25"/>
                  <a:gd name="T88" fmla="*/ 16193 w 45"/>
                  <a:gd name="T89" fmla="*/ 0 h 25"/>
                  <a:gd name="T90" fmla="*/ 1799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1" y="2"/>
                    </a:moveTo>
                    <a:lnTo>
                      <a:pt x="1" y="2"/>
                    </a:lnTo>
                    <a:lnTo>
                      <a:pt x="0" y="2"/>
                    </a:lnTo>
                    <a:lnTo>
                      <a:pt x="0" y="3"/>
                    </a:lnTo>
                    <a:lnTo>
                      <a:pt x="1" y="4"/>
                    </a:lnTo>
                    <a:lnTo>
                      <a:pt x="3" y="4"/>
                    </a:lnTo>
                    <a:cubicBezTo>
                      <a:pt x="3" y="4"/>
                      <a:pt x="4" y="4"/>
                      <a:pt x="4" y="4"/>
                    </a:cubicBezTo>
                    <a:cubicBezTo>
                      <a:pt x="4" y="4"/>
                      <a:pt x="4" y="4"/>
                      <a:pt x="5" y="4"/>
                    </a:cubicBezTo>
                    <a:cubicBezTo>
                      <a:pt x="5" y="5"/>
                      <a:pt x="5" y="5"/>
                      <a:pt x="5" y="7"/>
                    </a:cubicBezTo>
                    <a:cubicBezTo>
                      <a:pt x="5" y="8"/>
                      <a:pt x="5" y="9"/>
                      <a:pt x="5" y="9"/>
                    </a:cubicBezTo>
                    <a:lnTo>
                      <a:pt x="5" y="15"/>
                    </a:lnTo>
                    <a:cubicBezTo>
                      <a:pt x="5" y="16"/>
                      <a:pt x="5" y="17"/>
                      <a:pt x="5" y="19"/>
                    </a:cubicBezTo>
                    <a:cubicBezTo>
                      <a:pt x="5" y="21"/>
                      <a:pt x="5" y="22"/>
                      <a:pt x="4" y="22"/>
                    </a:cubicBezTo>
                    <a:cubicBezTo>
                      <a:pt x="4" y="23"/>
                      <a:pt x="4" y="23"/>
                      <a:pt x="4" y="23"/>
                    </a:cubicBezTo>
                    <a:cubicBezTo>
                      <a:pt x="4" y="23"/>
                      <a:pt x="4" y="23"/>
                      <a:pt x="4" y="23"/>
                    </a:cubicBezTo>
                    <a:cubicBezTo>
                      <a:pt x="3" y="23"/>
                      <a:pt x="2" y="23"/>
                      <a:pt x="1" y="23"/>
                    </a:cubicBezTo>
                    <a:lnTo>
                      <a:pt x="1" y="24"/>
                    </a:lnTo>
                    <a:lnTo>
                      <a:pt x="1" y="25"/>
                    </a:lnTo>
                    <a:cubicBezTo>
                      <a:pt x="3" y="25"/>
                      <a:pt x="5" y="25"/>
                      <a:pt x="7" y="25"/>
                    </a:cubicBezTo>
                    <a:cubicBezTo>
                      <a:pt x="9" y="25"/>
                      <a:pt x="11" y="25"/>
                      <a:pt x="13" y="25"/>
                    </a:cubicBezTo>
                    <a:lnTo>
                      <a:pt x="13" y="24"/>
                    </a:lnTo>
                    <a:lnTo>
                      <a:pt x="13" y="23"/>
                    </a:lnTo>
                    <a:cubicBezTo>
                      <a:pt x="12" y="23"/>
                      <a:pt x="11" y="23"/>
                      <a:pt x="10" y="23"/>
                    </a:cubicBezTo>
                    <a:cubicBezTo>
                      <a:pt x="10" y="23"/>
                      <a:pt x="10" y="23"/>
                      <a:pt x="10" y="23"/>
                    </a:cubicBezTo>
                    <a:cubicBezTo>
                      <a:pt x="10" y="23"/>
                      <a:pt x="10" y="23"/>
                      <a:pt x="9" y="22"/>
                    </a:cubicBezTo>
                    <a:cubicBezTo>
                      <a:pt x="9" y="22"/>
                      <a:pt x="9" y="21"/>
                      <a:pt x="9" y="19"/>
                    </a:cubicBezTo>
                    <a:cubicBezTo>
                      <a:pt x="9" y="16"/>
                      <a:pt x="9" y="15"/>
                      <a:pt x="9" y="14"/>
                    </a:cubicBezTo>
                    <a:lnTo>
                      <a:pt x="9" y="10"/>
                    </a:lnTo>
                    <a:cubicBezTo>
                      <a:pt x="9" y="9"/>
                      <a:pt x="9" y="8"/>
                      <a:pt x="9" y="7"/>
                    </a:cubicBezTo>
                    <a:cubicBezTo>
                      <a:pt x="9" y="7"/>
                      <a:pt x="10" y="6"/>
                      <a:pt x="10" y="5"/>
                    </a:cubicBezTo>
                    <a:cubicBezTo>
                      <a:pt x="11" y="5"/>
                      <a:pt x="12" y="4"/>
                      <a:pt x="12" y="4"/>
                    </a:cubicBezTo>
                    <a:cubicBezTo>
                      <a:pt x="13" y="4"/>
                      <a:pt x="14" y="3"/>
                      <a:pt x="15" y="3"/>
                    </a:cubicBezTo>
                    <a:cubicBezTo>
                      <a:pt x="17" y="3"/>
                      <a:pt x="18" y="4"/>
                      <a:pt x="19" y="4"/>
                    </a:cubicBezTo>
                    <a:cubicBezTo>
                      <a:pt x="19" y="5"/>
                      <a:pt x="20" y="6"/>
                      <a:pt x="20" y="7"/>
                    </a:cubicBezTo>
                    <a:cubicBezTo>
                      <a:pt x="21" y="8"/>
                      <a:pt x="21" y="10"/>
                      <a:pt x="21" y="12"/>
                    </a:cubicBezTo>
                    <a:lnTo>
                      <a:pt x="21" y="15"/>
                    </a:lnTo>
                    <a:cubicBezTo>
                      <a:pt x="21" y="16"/>
                      <a:pt x="21" y="17"/>
                      <a:pt x="21" y="19"/>
                    </a:cubicBezTo>
                    <a:cubicBezTo>
                      <a:pt x="20" y="21"/>
                      <a:pt x="20" y="22"/>
                      <a:pt x="20" y="22"/>
                    </a:cubicBezTo>
                    <a:cubicBezTo>
                      <a:pt x="20" y="23"/>
                      <a:pt x="20" y="23"/>
                      <a:pt x="20" y="23"/>
                    </a:cubicBezTo>
                    <a:cubicBezTo>
                      <a:pt x="20" y="23"/>
                      <a:pt x="20" y="23"/>
                      <a:pt x="19" y="23"/>
                    </a:cubicBezTo>
                    <a:cubicBezTo>
                      <a:pt x="19" y="23"/>
                      <a:pt x="18" y="23"/>
                      <a:pt x="17" y="23"/>
                    </a:cubicBezTo>
                    <a:lnTo>
                      <a:pt x="16" y="24"/>
                    </a:lnTo>
                    <a:lnTo>
                      <a:pt x="16" y="25"/>
                    </a:lnTo>
                    <a:lnTo>
                      <a:pt x="17" y="25"/>
                    </a:lnTo>
                    <a:cubicBezTo>
                      <a:pt x="19" y="25"/>
                      <a:pt x="21" y="25"/>
                      <a:pt x="23" y="25"/>
                    </a:cubicBezTo>
                    <a:cubicBezTo>
                      <a:pt x="25" y="25"/>
                      <a:pt x="27" y="25"/>
                      <a:pt x="29" y="25"/>
                    </a:cubicBezTo>
                    <a:lnTo>
                      <a:pt x="29" y="24"/>
                    </a:lnTo>
                    <a:lnTo>
                      <a:pt x="29" y="23"/>
                    </a:lnTo>
                    <a:cubicBezTo>
                      <a:pt x="27" y="23"/>
                      <a:pt x="26" y="23"/>
                      <a:pt x="26" y="23"/>
                    </a:cubicBezTo>
                    <a:cubicBezTo>
                      <a:pt x="26" y="23"/>
                      <a:pt x="26" y="23"/>
                      <a:pt x="26" y="23"/>
                    </a:cubicBezTo>
                    <a:cubicBezTo>
                      <a:pt x="26" y="23"/>
                      <a:pt x="25" y="23"/>
                      <a:pt x="25" y="22"/>
                    </a:cubicBezTo>
                    <a:cubicBezTo>
                      <a:pt x="25" y="22"/>
                      <a:pt x="25" y="21"/>
                      <a:pt x="25" y="19"/>
                    </a:cubicBezTo>
                    <a:cubicBezTo>
                      <a:pt x="25" y="16"/>
                      <a:pt x="25" y="15"/>
                      <a:pt x="25" y="14"/>
                    </a:cubicBezTo>
                    <a:lnTo>
                      <a:pt x="25" y="11"/>
                    </a:lnTo>
                    <a:cubicBezTo>
                      <a:pt x="25" y="9"/>
                      <a:pt x="25" y="8"/>
                      <a:pt x="25" y="8"/>
                    </a:cubicBezTo>
                    <a:cubicBezTo>
                      <a:pt x="25" y="7"/>
                      <a:pt x="26" y="6"/>
                      <a:pt x="26" y="6"/>
                    </a:cubicBezTo>
                    <a:cubicBezTo>
                      <a:pt x="27" y="5"/>
                      <a:pt x="28" y="4"/>
                      <a:pt x="28" y="4"/>
                    </a:cubicBezTo>
                    <a:cubicBezTo>
                      <a:pt x="29" y="4"/>
                      <a:pt x="30" y="3"/>
                      <a:pt x="31" y="3"/>
                    </a:cubicBezTo>
                    <a:cubicBezTo>
                      <a:pt x="32" y="3"/>
                      <a:pt x="33" y="4"/>
                      <a:pt x="34" y="4"/>
                    </a:cubicBezTo>
                    <a:cubicBezTo>
                      <a:pt x="35" y="5"/>
                      <a:pt x="36" y="6"/>
                      <a:pt x="36" y="7"/>
                    </a:cubicBezTo>
                    <a:cubicBezTo>
                      <a:pt x="36" y="8"/>
                      <a:pt x="37" y="10"/>
                      <a:pt x="37" y="13"/>
                    </a:cubicBezTo>
                    <a:lnTo>
                      <a:pt x="37" y="16"/>
                    </a:lnTo>
                    <a:cubicBezTo>
                      <a:pt x="37" y="20"/>
                      <a:pt x="36" y="22"/>
                      <a:pt x="36" y="25"/>
                    </a:cubicBezTo>
                    <a:lnTo>
                      <a:pt x="37" y="25"/>
                    </a:lnTo>
                    <a:cubicBezTo>
                      <a:pt x="39" y="25"/>
                      <a:pt x="40" y="25"/>
                      <a:pt x="40" y="25"/>
                    </a:cubicBezTo>
                    <a:cubicBezTo>
                      <a:pt x="41" y="25"/>
                      <a:pt x="43" y="25"/>
                      <a:pt x="45" y="25"/>
                    </a:cubicBezTo>
                    <a:lnTo>
                      <a:pt x="45" y="24"/>
                    </a:lnTo>
                    <a:lnTo>
                      <a:pt x="45" y="23"/>
                    </a:lnTo>
                    <a:cubicBezTo>
                      <a:pt x="43" y="23"/>
                      <a:pt x="42" y="23"/>
                      <a:pt x="42" y="23"/>
                    </a:cubicBezTo>
                    <a:cubicBezTo>
                      <a:pt x="41" y="23"/>
                      <a:pt x="41" y="22"/>
                      <a:pt x="41" y="20"/>
                    </a:cubicBezTo>
                    <a:cubicBezTo>
                      <a:pt x="41" y="16"/>
                      <a:pt x="41" y="14"/>
                      <a:pt x="41" y="14"/>
                    </a:cubicBezTo>
                    <a:lnTo>
                      <a:pt x="41" y="11"/>
                    </a:lnTo>
                    <a:cubicBezTo>
                      <a:pt x="41" y="9"/>
                      <a:pt x="41" y="7"/>
                      <a:pt x="41" y="6"/>
                    </a:cubicBezTo>
                    <a:cubicBezTo>
                      <a:pt x="41" y="5"/>
                      <a:pt x="40" y="4"/>
                      <a:pt x="40" y="3"/>
                    </a:cubicBezTo>
                    <a:cubicBezTo>
                      <a:pt x="39" y="2"/>
                      <a:pt x="38" y="2"/>
                      <a:pt x="37" y="1"/>
                    </a:cubicBezTo>
                    <a:cubicBezTo>
                      <a:pt x="36" y="0"/>
                      <a:pt x="34" y="0"/>
                      <a:pt x="33" y="0"/>
                    </a:cubicBezTo>
                    <a:cubicBezTo>
                      <a:pt x="32" y="0"/>
                      <a:pt x="31" y="0"/>
                      <a:pt x="31" y="0"/>
                    </a:cubicBezTo>
                    <a:cubicBezTo>
                      <a:pt x="30" y="1"/>
                      <a:pt x="29" y="1"/>
                      <a:pt x="29" y="1"/>
                    </a:cubicBezTo>
                    <a:cubicBezTo>
                      <a:pt x="28" y="1"/>
                      <a:pt x="27" y="3"/>
                      <a:pt x="25" y="5"/>
                    </a:cubicBezTo>
                    <a:cubicBezTo>
                      <a:pt x="24" y="3"/>
                      <a:pt x="23" y="2"/>
                      <a:pt x="22" y="1"/>
                    </a:cubicBezTo>
                    <a:cubicBezTo>
                      <a:pt x="20" y="1"/>
                      <a:pt x="19" y="0"/>
                      <a:pt x="17" y="0"/>
                    </a:cubicBezTo>
                    <a:cubicBezTo>
                      <a:pt x="16" y="0"/>
                      <a:pt x="15" y="0"/>
                      <a:pt x="15" y="0"/>
                    </a:cubicBezTo>
                    <a:cubicBezTo>
                      <a:pt x="14" y="1"/>
                      <a:pt x="13" y="1"/>
                      <a:pt x="13" y="1"/>
                    </a:cubicBezTo>
                    <a:cubicBezTo>
                      <a:pt x="13" y="1"/>
                      <a:pt x="12" y="2"/>
                      <a:pt x="12" y="2"/>
                    </a:cubicBezTo>
                    <a:lnTo>
                      <a:pt x="9" y="5"/>
                    </a:lnTo>
                    <a:cubicBezTo>
                      <a:pt x="9" y="3"/>
                      <a:pt x="9" y="2"/>
                      <a:pt x="9" y="0"/>
                    </a:cubicBez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4" name="Freeform 63">
                <a:extLst>
                  <a:ext uri="{FF2B5EF4-FFF2-40B4-BE49-F238E27FC236}">
                    <a16:creationId xmlns:a16="http://schemas.microsoft.com/office/drawing/2014/main" id="{075BF4BA-0F0D-4571-A2F1-D5F2DDF0F2C4}"/>
                  </a:ext>
                </a:extLst>
              </p:cNvPr>
              <p:cNvSpPr>
                <a:spLocks/>
              </p:cNvSpPr>
              <p:nvPr/>
            </p:nvSpPr>
            <p:spPr bwMode="auto">
              <a:xfrm>
                <a:off x="681401" y="6220867"/>
                <a:ext cx="34925" cy="47625"/>
              </a:xfrm>
              <a:custGeom>
                <a:avLst/>
                <a:gdLst>
                  <a:gd name="T0" fmla="*/ 1838 w 19"/>
                  <a:gd name="T1" fmla="*/ 31139 h 26"/>
                  <a:gd name="T2" fmla="*/ 1838 w 19"/>
                  <a:gd name="T3" fmla="*/ 31139 h 26"/>
                  <a:gd name="T4" fmla="*/ 1838 w 19"/>
                  <a:gd name="T5" fmla="*/ 38466 h 26"/>
                  <a:gd name="T6" fmla="*/ 1838 w 19"/>
                  <a:gd name="T7" fmla="*/ 40298 h 26"/>
                  <a:gd name="T8" fmla="*/ 0 w 19"/>
                  <a:gd name="T9" fmla="*/ 43962 h 26"/>
                  <a:gd name="T10" fmla="*/ 1838 w 19"/>
                  <a:gd name="T11" fmla="*/ 45793 h 26"/>
                  <a:gd name="T12" fmla="*/ 9191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9191 w 19"/>
                  <a:gd name="T33" fmla="*/ 10990 h 26"/>
                  <a:gd name="T34" fmla="*/ 9191 w 19"/>
                  <a:gd name="T35" fmla="*/ 7327 h 26"/>
                  <a:gd name="T36" fmla="*/ 12867 w 19"/>
                  <a:gd name="T37" fmla="*/ 3663 h 26"/>
                  <a:gd name="T38" fmla="*/ 18382 w 19"/>
                  <a:gd name="T39" fmla="*/ 3663 h 26"/>
                  <a:gd name="T40" fmla="*/ 23896 w 19"/>
                  <a:gd name="T41" fmla="*/ 3663 h 26"/>
                  <a:gd name="T42" fmla="*/ 27572 w 19"/>
                  <a:gd name="T43" fmla="*/ 5495 h 26"/>
                  <a:gd name="T44" fmla="*/ 29411 w 19"/>
                  <a:gd name="T45" fmla="*/ 9159 h 26"/>
                  <a:gd name="T46" fmla="*/ 29411 w 19"/>
                  <a:gd name="T47" fmla="*/ 12822 h 26"/>
                  <a:gd name="T48" fmla="*/ 29411 w 19"/>
                  <a:gd name="T49" fmla="*/ 12822 h 26"/>
                  <a:gd name="T50" fmla="*/ 31249 w 19"/>
                  <a:gd name="T51" fmla="*/ 12822 h 26"/>
                  <a:gd name="T52" fmla="*/ 31249 w 19"/>
                  <a:gd name="T53" fmla="*/ 12822 h 26"/>
                  <a:gd name="T54" fmla="*/ 33087 w 19"/>
                  <a:gd name="T55" fmla="*/ 3663 h 26"/>
                  <a:gd name="T56" fmla="*/ 31249 w 19"/>
                  <a:gd name="T57" fmla="*/ 1832 h 26"/>
                  <a:gd name="T58" fmla="*/ 25734 w 19"/>
                  <a:gd name="T59" fmla="*/ 0 h 26"/>
                  <a:gd name="T60" fmla="*/ 20220 w 19"/>
                  <a:gd name="T61" fmla="*/ 0 h 26"/>
                  <a:gd name="T62" fmla="*/ 7353 w 19"/>
                  <a:gd name="T63" fmla="*/ 3663 h 26"/>
                  <a:gd name="T64" fmla="*/ 1838 w 19"/>
                  <a:gd name="T65" fmla="*/ 14654 h 26"/>
                  <a:gd name="T66" fmla="*/ 1838 w 19"/>
                  <a:gd name="T67" fmla="*/ 18317 h 26"/>
                  <a:gd name="T68" fmla="*/ 5514 w 19"/>
                  <a:gd name="T69" fmla="*/ 21981 h 26"/>
                  <a:gd name="T70" fmla="*/ 9191 w 19"/>
                  <a:gd name="T71" fmla="*/ 23813 h 26"/>
                  <a:gd name="T72" fmla="*/ 16543 w 19"/>
                  <a:gd name="T73" fmla="*/ 25644 h 26"/>
                  <a:gd name="T74" fmla="*/ 23896 w 19"/>
                  <a:gd name="T75" fmla="*/ 29308 h 26"/>
                  <a:gd name="T76" fmla="*/ 27572 w 19"/>
                  <a:gd name="T77" fmla="*/ 31139 h 26"/>
                  <a:gd name="T78" fmla="*/ 27572 w 19"/>
                  <a:gd name="T79" fmla="*/ 34803 h 26"/>
                  <a:gd name="T80" fmla="*/ 25734 w 19"/>
                  <a:gd name="T81" fmla="*/ 40298 h 26"/>
                  <a:gd name="T82" fmla="*/ 16543 w 19"/>
                  <a:gd name="T83" fmla="*/ 43962 h 26"/>
                  <a:gd name="T84" fmla="*/ 11029 w 19"/>
                  <a:gd name="T85" fmla="*/ 42130 h 26"/>
                  <a:gd name="T86" fmla="*/ 5514 w 19"/>
                  <a:gd name="T87" fmla="*/ 38466 h 26"/>
                  <a:gd name="T88" fmla="*/ 3676 w 19"/>
                  <a:gd name="T89" fmla="*/ 31139 h 26"/>
                  <a:gd name="T90" fmla="*/ 3676 w 19"/>
                  <a:gd name="T91" fmla="*/ 31139 h 26"/>
                  <a:gd name="T92" fmla="*/ 1838 w 19"/>
                  <a:gd name="T93" fmla="*/ 31139 h 26"/>
                  <a:gd name="T94" fmla="*/ 1838 w 19"/>
                  <a:gd name="T95" fmla="*/ 31139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7"/>
                    </a:moveTo>
                    <a:lnTo>
                      <a:pt x="1" y="17"/>
                    </a:lnTo>
                    <a:cubicBezTo>
                      <a:pt x="1" y="19"/>
                      <a:pt x="1" y="20"/>
                      <a:pt x="1" y="21"/>
                    </a:cubicBezTo>
                    <a:cubicBezTo>
                      <a:pt x="1" y="21"/>
                      <a:pt x="1" y="22"/>
                      <a:pt x="1" y="22"/>
                    </a:cubicBezTo>
                    <a:lnTo>
                      <a:pt x="0" y="24"/>
                    </a:lnTo>
                    <a:lnTo>
                      <a:pt x="1" y="25"/>
                    </a:lnTo>
                    <a:cubicBezTo>
                      <a:pt x="2" y="25"/>
                      <a:pt x="3" y="25"/>
                      <a:pt x="5" y="25"/>
                    </a:cubicBezTo>
                    <a:cubicBezTo>
                      <a:pt x="6" y="26"/>
                      <a:pt x="8" y="26"/>
                      <a:pt x="9" y="26"/>
                    </a:cubicBezTo>
                    <a:cubicBezTo>
                      <a:pt x="12" y="26"/>
                      <a:pt x="14" y="25"/>
                      <a:pt x="16" y="23"/>
                    </a:cubicBezTo>
                    <a:cubicBezTo>
                      <a:pt x="18" y="21"/>
                      <a:pt x="19" y="19"/>
                      <a:pt x="19" y="17"/>
                    </a:cubicBezTo>
                    <a:cubicBezTo>
                      <a:pt x="19" y="16"/>
                      <a:pt x="19" y="15"/>
                      <a:pt x="18" y="14"/>
                    </a:cubicBezTo>
                    <a:cubicBezTo>
                      <a:pt x="18" y="13"/>
                      <a:pt x="17" y="12"/>
                      <a:pt x="16" y="12"/>
                    </a:cubicBezTo>
                    <a:cubicBezTo>
                      <a:pt x="15" y="11"/>
                      <a:pt x="13" y="11"/>
                      <a:pt x="11" y="10"/>
                    </a:cubicBezTo>
                    <a:lnTo>
                      <a:pt x="8" y="10"/>
                    </a:lnTo>
                    <a:cubicBezTo>
                      <a:pt x="7" y="9"/>
                      <a:pt x="7" y="9"/>
                      <a:pt x="6" y="9"/>
                    </a:cubicBezTo>
                    <a:cubicBezTo>
                      <a:pt x="6" y="9"/>
                      <a:pt x="5" y="8"/>
                      <a:pt x="5" y="8"/>
                    </a:cubicBezTo>
                    <a:cubicBezTo>
                      <a:pt x="5" y="7"/>
                      <a:pt x="5" y="7"/>
                      <a:pt x="5" y="6"/>
                    </a:cubicBezTo>
                    <a:cubicBezTo>
                      <a:pt x="5" y="5"/>
                      <a:pt x="5" y="4"/>
                      <a:pt x="5" y="4"/>
                    </a:cubicBezTo>
                    <a:cubicBezTo>
                      <a:pt x="6" y="3"/>
                      <a:pt x="6" y="3"/>
                      <a:pt x="7" y="2"/>
                    </a:cubicBezTo>
                    <a:cubicBezTo>
                      <a:pt x="8" y="2"/>
                      <a:pt x="9" y="2"/>
                      <a:pt x="10" y="2"/>
                    </a:cubicBezTo>
                    <a:cubicBezTo>
                      <a:pt x="11" y="2"/>
                      <a:pt x="12" y="2"/>
                      <a:pt x="13" y="2"/>
                    </a:cubicBezTo>
                    <a:cubicBezTo>
                      <a:pt x="13" y="3"/>
                      <a:pt x="14" y="3"/>
                      <a:pt x="15" y="3"/>
                    </a:cubicBezTo>
                    <a:cubicBezTo>
                      <a:pt x="15" y="4"/>
                      <a:pt x="15" y="4"/>
                      <a:pt x="16" y="5"/>
                    </a:cubicBezTo>
                    <a:cubicBezTo>
                      <a:pt x="16" y="5"/>
                      <a:pt x="16" y="6"/>
                      <a:pt x="16" y="7"/>
                    </a:cubicBezTo>
                    <a:lnTo>
                      <a:pt x="17" y="7"/>
                    </a:lnTo>
                    <a:cubicBezTo>
                      <a:pt x="17" y="4"/>
                      <a:pt x="18" y="2"/>
                      <a:pt x="18" y="2"/>
                    </a:cubicBezTo>
                    <a:lnTo>
                      <a:pt x="17" y="1"/>
                    </a:lnTo>
                    <a:cubicBezTo>
                      <a:pt x="17" y="1"/>
                      <a:pt x="16" y="1"/>
                      <a:pt x="14" y="0"/>
                    </a:cubicBezTo>
                    <a:cubicBezTo>
                      <a:pt x="13" y="0"/>
                      <a:pt x="12" y="0"/>
                      <a:pt x="11" y="0"/>
                    </a:cubicBezTo>
                    <a:cubicBezTo>
                      <a:pt x="8" y="0"/>
                      <a:pt x="6" y="1"/>
                      <a:pt x="4" y="2"/>
                    </a:cubicBezTo>
                    <a:cubicBezTo>
                      <a:pt x="2" y="3"/>
                      <a:pt x="1" y="5"/>
                      <a:pt x="1" y="8"/>
                    </a:cubicBezTo>
                    <a:cubicBezTo>
                      <a:pt x="1" y="9"/>
                      <a:pt x="1" y="9"/>
                      <a:pt x="1" y="10"/>
                    </a:cubicBezTo>
                    <a:cubicBezTo>
                      <a:pt x="2" y="11"/>
                      <a:pt x="2" y="12"/>
                      <a:pt x="3" y="12"/>
                    </a:cubicBezTo>
                    <a:cubicBezTo>
                      <a:pt x="4" y="13"/>
                      <a:pt x="4" y="13"/>
                      <a:pt x="5" y="13"/>
                    </a:cubicBezTo>
                    <a:cubicBezTo>
                      <a:pt x="6" y="14"/>
                      <a:pt x="7" y="14"/>
                      <a:pt x="9" y="14"/>
                    </a:cubicBezTo>
                    <a:cubicBezTo>
                      <a:pt x="11" y="15"/>
                      <a:pt x="12" y="15"/>
                      <a:pt x="13" y="16"/>
                    </a:cubicBezTo>
                    <a:cubicBezTo>
                      <a:pt x="14" y="16"/>
                      <a:pt x="14" y="16"/>
                      <a:pt x="15" y="17"/>
                    </a:cubicBezTo>
                    <a:cubicBezTo>
                      <a:pt x="15" y="18"/>
                      <a:pt x="15" y="18"/>
                      <a:pt x="15" y="19"/>
                    </a:cubicBezTo>
                    <a:cubicBezTo>
                      <a:pt x="15" y="20"/>
                      <a:pt x="15" y="21"/>
                      <a:pt x="14" y="22"/>
                    </a:cubicBezTo>
                    <a:cubicBezTo>
                      <a:pt x="13" y="23"/>
                      <a:pt x="11" y="24"/>
                      <a:pt x="9" y="24"/>
                    </a:cubicBezTo>
                    <a:cubicBezTo>
                      <a:pt x="8" y="24"/>
                      <a:pt x="7" y="24"/>
                      <a:pt x="6" y="23"/>
                    </a:cubicBezTo>
                    <a:cubicBezTo>
                      <a:pt x="4" y="23"/>
                      <a:pt x="3" y="22"/>
                      <a:pt x="3" y="21"/>
                    </a:cubicBezTo>
                    <a:cubicBezTo>
                      <a:pt x="3" y="20"/>
                      <a:pt x="2" y="19"/>
                      <a:pt x="2" y="17"/>
                    </a:cubicBezTo>
                    <a:lnTo>
                      <a:pt x="1" y="1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5" name="Freeform 64">
                <a:extLst>
                  <a:ext uri="{FF2B5EF4-FFF2-40B4-BE49-F238E27FC236}">
                    <a16:creationId xmlns:a16="http://schemas.microsoft.com/office/drawing/2014/main" id="{CC17FC77-E8F5-4690-976F-EC23D28E6D1B}"/>
                  </a:ext>
                </a:extLst>
              </p:cNvPr>
              <p:cNvSpPr>
                <a:spLocks noEditPoints="1"/>
              </p:cNvSpPr>
              <p:nvPr/>
            </p:nvSpPr>
            <p:spPr bwMode="auto">
              <a:xfrm>
                <a:off x="848088" y="6198642"/>
                <a:ext cx="52388" cy="68262"/>
              </a:xfrm>
              <a:custGeom>
                <a:avLst/>
                <a:gdLst>
                  <a:gd name="T0" fmla="*/ 3613 w 29"/>
                  <a:gd name="T1" fmla="*/ 3690 h 37"/>
                  <a:gd name="T2" fmla="*/ 3613 w 29"/>
                  <a:gd name="T3" fmla="*/ 3690 h 37"/>
                  <a:gd name="T4" fmla="*/ 5419 w 29"/>
                  <a:gd name="T5" fmla="*/ 3690 h 37"/>
                  <a:gd name="T6" fmla="*/ 7226 w 29"/>
                  <a:gd name="T7" fmla="*/ 5535 h 37"/>
                  <a:gd name="T8" fmla="*/ 7226 w 29"/>
                  <a:gd name="T9" fmla="*/ 5535 h 37"/>
                  <a:gd name="T10" fmla="*/ 7226 w 29"/>
                  <a:gd name="T11" fmla="*/ 9225 h 37"/>
                  <a:gd name="T12" fmla="*/ 7226 w 29"/>
                  <a:gd name="T13" fmla="*/ 14759 h 37"/>
                  <a:gd name="T14" fmla="*/ 7226 w 29"/>
                  <a:gd name="T15" fmla="*/ 25829 h 37"/>
                  <a:gd name="T16" fmla="*/ 7226 w 29"/>
                  <a:gd name="T17" fmla="*/ 44278 h 37"/>
                  <a:gd name="T18" fmla="*/ 7226 w 29"/>
                  <a:gd name="T19" fmla="*/ 55348 h 37"/>
                  <a:gd name="T20" fmla="*/ 7226 w 29"/>
                  <a:gd name="T21" fmla="*/ 64572 h 37"/>
                  <a:gd name="T22" fmla="*/ 3613 w 29"/>
                  <a:gd name="T23" fmla="*/ 66417 h 37"/>
                  <a:gd name="T24" fmla="*/ 3613 w 29"/>
                  <a:gd name="T25" fmla="*/ 66417 h 37"/>
                  <a:gd name="T26" fmla="*/ 3613 w 29"/>
                  <a:gd name="T27" fmla="*/ 68262 h 37"/>
                  <a:gd name="T28" fmla="*/ 3613 w 29"/>
                  <a:gd name="T29" fmla="*/ 68262 h 37"/>
                  <a:gd name="T30" fmla="*/ 10839 w 29"/>
                  <a:gd name="T31" fmla="*/ 68262 h 37"/>
                  <a:gd name="T32" fmla="*/ 18065 w 29"/>
                  <a:gd name="T33" fmla="*/ 68262 h 37"/>
                  <a:gd name="T34" fmla="*/ 25291 w 29"/>
                  <a:gd name="T35" fmla="*/ 68262 h 37"/>
                  <a:gd name="T36" fmla="*/ 34323 w 29"/>
                  <a:gd name="T37" fmla="*/ 66417 h 37"/>
                  <a:gd name="T38" fmla="*/ 41549 w 29"/>
                  <a:gd name="T39" fmla="*/ 64572 h 37"/>
                  <a:gd name="T40" fmla="*/ 46969 w 29"/>
                  <a:gd name="T41" fmla="*/ 59037 h 37"/>
                  <a:gd name="T42" fmla="*/ 50582 w 29"/>
                  <a:gd name="T43" fmla="*/ 51658 h 37"/>
                  <a:gd name="T44" fmla="*/ 52388 w 29"/>
                  <a:gd name="T45" fmla="*/ 46123 h 37"/>
                  <a:gd name="T46" fmla="*/ 50582 w 29"/>
                  <a:gd name="T47" fmla="*/ 38743 h 37"/>
                  <a:gd name="T48" fmla="*/ 46969 w 29"/>
                  <a:gd name="T49" fmla="*/ 35053 h 37"/>
                  <a:gd name="T50" fmla="*/ 41549 w 29"/>
                  <a:gd name="T51" fmla="*/ 31364 h 37"/>
                  <a:gd name="T52" fmla="*/ 32517 w 29"/>
                  <a:gd name="T53" fmla="*/ 29519 h 37"/>
                  <a:gd name="T54" fmla="*/ 45162 w 29"/>
                  <a:gd name="T55" fmla="*/ 23984 h 37"/>
                  <a:gd name="T56" fmla="*/ 48775 w 29"/>
                  <a:gd name="T57" fmla="*/ 12914 h 37"/>
                  <a:gd name="T58" fmla="*/ 46969 w 29"/>
                  <a:gd name="T59" fmla="*/ 5535 h 37"/>
                  <a:gd name="T60" fmla="*/ 41549 w 29"/>
                  <a:gd name="T61" fmla="*/ 1845 h 37"/>
                  <a:gd name="T62" fmla="*/ 30710 w 29"/>
                  <a:gd name="T63" fmla="*/ 0 h 37"/>
                  <a:gd name="T64" fmla="*/ 25291 w 29"/>
                  <a:gd name="T65" fmla="*/ 0 h 37"/>
                  <a:gd name="T66" fmla="*/ 12645 w 29"/>
                  <a:gd name="T67" fmla="*/ 0 h 37"/>
                  <a:gd name="T68" fmla="*/ 0 w 29"/>
                  <a:gd name="T69" fmla="*/ 0 h 37"/>
                  <a:gd name="T70" fmla="*/ 0 w 29"/>
                  <a:gd name="T71" fmla="*/ 0 h 37"/>
                  <a:gd name="T72" fmla="*/ 0 w 29"/>
                  <a:gd name="T73" fmla="*/ 3690 h 37"/>
                  <a:gd name="T74" fmla="*/ 0 w 29"/>
                  <a:gd name="T75" fmla="*/ 3690 h 37"/>
                  <a:gd name="T76" fmla="*/ 3613 w 29"/>
                  <a:gd name="T77" fmla="*/ 3690 h 37"/>
                  <a:gd name="T78" fmla="*/ 16258 w 29"/>
                  <a:gd name="T79" fmla="*/ 20294 h 37"/>
                  <a:gd name="T80" fmla="*/ 16258 w 29"/>
                  <a:gd name="T81" fmla="*/ 20294 h 37"/>
                  <a:gd name="T82" fmla="*/ 18065 w 29"/>
                  <a:gd name="T83" fmla="*/ 5535 h 37"/>
                  <a:gd name="T84" fmla="*/ 25291 w 29"/>
                  <a:gd name="T85" fmla="*/ 3690 h 37"/>
                  <a:gd name="T86" fmla="*/ 32517 w 29"/>
                  <a:gd name="T87" fmla="*/ 5535 h 37"/>
                  <a:gd name="T88" fmla="*/ 37936 w 29"/>
                  <a:gd name="T89" fmla="*/ 9225 h 37"/>
                  <a:gd name="T90" fmla="*/ 39743 w 29"/>
                  <a:gd name="T91" fmla="*/ 14759 h 37"/>
                  <a:gd name="T92" fmla="*/ 36130 w 29"/>
                  <a:gd name="T93" fmla="*/ 25829 h 37"/>
                  <a:gd name="T94" fmla="*/ 21678 w 29"/>
                  <a:gd name="T95" fmla="*/ 29519 h 37"/>
                  <a:gd name="T96" fmla="*/ 16258 w 29"/>
                  <a:gd name="T97" fmla="*/ 27674 h 37"/>
                  <a:gd name="T98" fmla="*/ 16258 w 29"/>
                  <a:gd name="T99" fmla="*/ 20294 h 37"/>
                  <a:gd name="T100" fmla="*/ 16258 w 29"/>
                  <a:gd name="T101" fmla="*/ 47968 h 37"/>
                  <a:gd name="T102" fmla="*/ 16258 w 29"/>
                  <a:gd name="T103" fmla="*/ 47968 h 37"/>
                  <a:gd name="T104" fmla="*/ 16258 w 29"/>
                  <a:gd name="T105" fmla="*/ 33209 h 37"/>
                  <a:gd name="T106" fmla="*/ 21678 w 29"/>
                  <a:gd name="T107" fmla="*/ 31364 h 37"/>
                  <a:gd name="T108" fmla="*/ 37936 w 29"/>
                  <a:gd name="T109" fmla="*/ 36898 h 37"/>
                  <a:gd name="T110" fmla="*/ 41549 w 29"/>
                  <a:gd name="T111" fmla="*/ 47968 h 37"/>
                  <a:gd name="T112" fmla="*/ 39743 w 29"/>
                  <a:gd name="T113" fmla="*/ 55348 h 37"/>
                  <a:gd name="T114" fmla="*/ 34323 w 29"/>
                  <a:gd name="T115" fmla="*/ 62727 h 37"/>
                  <a:gd name="T116" fmla="*/ 23484 w 29"/>
                  <a:gd name="T117" fmla="*/ 64572 h 37"/>
                  <a:gd name="T118" fmla="*/ 16258 w 29"/>
                  <a:gd name="T119" fmla="*/ 62727 h 37"/>
                  <a:gd name="T120" fmla="*/ 16258 w 29"/>
                  <a:gd name="T121" fmla="*/ 47968 h 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 h="37">
                    <a:moveTo>
                      <a:pt x="2" y="2"/>
                    </a:moveTo>
                    <a:lnTo>
                      <a:pt x="2" y="2"/>
                    </a:lnTo>
                    <a:cubicBezTo>
                      <a:pt x="3" y="2"/>
                      <a:pt x="3" y="2"/>
                      <a:pt x="3" y="2"/>
                    </a:cubicBezTo>
                    <a:cubicBezTo>
                      <a:pt x="4" y="2"/>
                      <a:pt x="4" y="2"/>
                      <a:pt x="4" y="3"/>
                    </a:cubicBezTo>
                    <a:cubicBezTo>
                      <a:pt x="4" y="3"/>
                      <a:pt x="4" y="3"/>
                      <a:pt x="4" y="3"/>
                    </a:cubicBezTo>
                    <a:cubicBezTo>
                      <a:pt x="4" y="4"/>
                      <a:pt x="4" y="4"/>
                      <a:pt x="4" y="5"/>
                    </a:cubicBezTo>
                    <a:cubicBezTo>
                      <a:pt x="4" y="6"/>
                      <a:pt x="4" y="7"/>
                      <a:pt x="4" y="8"/>
                    </a:cubicBezTo>
                    <a:lnTo>
                      <a:pt x="4" y="14"/>
                    </a:lnTo>
                    <a:lnTo>
                      <a:pt x="4" y="24"/>
                    </a:lnTo>
                    <a:cubicBezTo>
                      <a:pt x="4" y="25"/>
                      <a:pt x="4" y="27"/>
                      <a:pt x="4" y="30"/>
                    </a:cubicBezTo>
                    <a:cubicBezTo>
                      <a:pt x="4" y="33"/>
                      <a:pt x="4" y="35"/>
                      <a:pt x="4" y="35"/>
                    </a:cubicBezTo>
                    <a:cubicBezTo>
                      <a:pt x="4" y="35"/>
                      <a:pt x="3" y="35"/>
                      <a:pt x="2" y="36"/>
                    </a:cubicBezTo>
                    <a:lnTo>
                      <a:pt x="2" y="37"/>
                    </a:lnTo>
                    <a:cubicBezTo>
                      <a:pt x="4" y="37"/>
                      <a:pt x="5" y="37"/>
                      <a:pt x="6" y="37"/>
                    </a:cubicBezTo>
                    <a:cubicBezTo>
                      <a:pt x="7" y="37"/>
                      <a:pt x="8" y="37"/>
                      <a:pt x="10" y="37"/>
                    </a:cubicBezTo>
                    <a:cubicBezTo>
                      <a:pt x="12" y="37"/>
                      <a:pt x="13" y="37"/>
                      <a:pt x="14" y="37"/>
                    </a:cubicBezTo>
                    <a:cubicBezTo>
                      <a:pt x="16" y="37"/>
                      <a:pt x="18" y="37"/>
                      <a:pt x="19" y="36"/>
                    </a:cubicBezTo>
                    <a:cubicBezTo>
                      <a:pt x="20" y="36"/>
                      <a:pt x="22" y="36"/>
                      <a:pt x="23" y="35"/>
                    </a:cubicBezTo>
                    <a:cubicBezTo>
                      <a:pt x="24" y="34"/>
                      <a:pt x="25" y="33"/>
                      <a:pt x="26" y="32"/>
                    </a:cubicBezTo>
                    <a:cubicBezTo>
                      <a:pt x="27" y="31"/>
                      <a:pt x="28" y="29"/>
                      <a:pt x="28" y="28"/>
                    </a:cubicBezTo>
                    <a:cubicBezTo>
                      <a:pt x="29" y="27"/>
                      <a:pt x="29" y="26"/>
                      <a:pt x="29" y="25"/>
                    </a:cubicBezTo>
                    <a:cubicBezTo>
                      <a:pt x="29" y="23"/>
                      <a:pt x="29" y="22"/>
                      <a:pt x="28" y="21"/>
                    </a:cubicBezTo>
                    <a:cubicBezTo>
                      <a:pt x="28" y="20"/>
                      <a:pt x="27" y="19"/>
                      <a:pt x="26" y="19"/>
                    </a:cubicBezTo>
                    <a:cubicBezTo>
                      <a:pt x="25" y="18"/>
                      <a:pt x="24" y="17"/>
                      <a:pt x="23" y="17"/>
                    </a:cubicBezTo>
                    <a:cubicBezTo>
                      <a:pt x="22" y="17"/>
                      <a:pt x="20" y="16"/>
                      <a:pt x="18" y="16"/>
                    </a:cubicBezTo>
                    <a:cubicBezTo>
                      <a:pt x="21" y="15"/>
                      <a:pt x="24" y="14"/>
                      <a:pt x="25" y="13"/>
                    </a:cubicBezTo>
                    <a:cubicBezTo>
                      <a:pt x="26" y="11"/>
                      <a:pt x="27" y="9"/>
                      <a:pt x="27" y="7"/>
                    </a:cubicBezTo>
                    <a:cubicBezTo>
                      <a:pt x="27" y="6"/>
                      <a:pt x="27" y="5"/>
                      <a:pt x="26" y="3"/>
                    </a:cubicBezTo>
                    <a:cubicBezTo>
                      <a:pt x="25" y="2"/>
                      <a:pt x="24" y="1"/>
                      <a:pt x="23" y="1"/>
                    </a:cubicBezTo>
                    <a:cubicBezTo>
                      <a:pt x="21" y="0"/>
                      <a:pt x="19" y="0"/>
                      <a:pt x="17" y="0"/>
                    </a:cubicBezTo>
                    <a:cubicBezTo>
                      <a:pt x="16" y="0"/>
                      <a:pt x="15" y="0"/>
                      <a:pt x="14" y="0"/>
                    </a:cubicBezTo>
                    <a:cubicBezTo>
                      <a:pt x="10" y="0"/>
                      <a:pt x="8" y="0"/>
                      <a:pt x="7" y="0"/>
                    </a:cubicBezTo>
                    <a:cubicBezTo>
                      <a:pt x="5" y="0"/>
                      <a:pt x="3" y="0"/>
                      <a:pt x="0" y="0"/>
                    </a:cubicBezTo>
                    <a:lnTo>
                      <a:pt x="0" y="2"/>
                    </a:lnTo>
                    <a:lnTo>
                      <a:pt x="2" y="2"/>
                    </a:lnTo>
                    <a:close/>
                    <a:moveTo>
                      <a:pt x="9" y="11"/>
                    </a:moveTo>
                    <a:lnTo>
                      <a:pt x="9" y="11"/>
                    </a:lnTo>
                    <a:cubicBezTo>
                      <a:pt x="9" y="7"/>
                      <a:pt x="9" y="4"/>
                      <a:pt x="10" y="3"/>
                    </a:cubicBezTo>
                    <a:cubicBezTo>
                      <a:pt x="11" y="2"/>
                      <a:pt x="12" y="2"/>
                      <a:pt x="14" y="2"/>
                    </a:cubicBezTo>
                    <a:cubicBezTo>
                      <a:pt x="16" y="2"/>
                      <a:pt x="17" y="3"/>
                      <a:pt x="18" y="3"/>
                    </a:cubicBezTo>
                    <a:cubicBezTo>
                      <a:pt x="20" y="4"/>
                      <a:pt x="20" y="4"/>
                      <a:pt x="21" y="5"/>
                    </a:cubicBezTo>
                    <a:cubicBezTo>
                      <a:pt x="22" y="6"/>
                      <a:pt x="22" y="7"/>
                      <a:pt x="22" y="8"/>
                    </a:cubicBezTo>
                    <a:cubicBezTo>
                      <a:pt x="22" y="11"/>
                      <a:pt x="21" y="12"/>
                      <a:pt x="20" y="14"/>
                    </a:cubicBezTo>
                    <a:cubicBezTo>
                      <a:pt x="18" y="15"/>
                      <a:pt x="16" y="16"/>
                      <a:pt x="12" y="16"/>
                    </a:cubicBezTo>
                    <a:cubicBezTo>
                      <a:pt x="11" y="16"/>
                      <a:pt x="10" y="16"/>
                      <a:pt x="9" y="15"/>
                    </a:cubicBezTo>
                    <a:lnTo>
                      <a:pt x="9" y="11"/>
                    </a:lnTo>
                    <a:close/>
                    <a:moveTo>
                      <a:pt x="9" y="26"/>
                    </a:moveTo>
                    <a:lnTo>
                      <a:pt x="9" y="26"/>
                    </a:lnTo>
                    <a:lnTo>
                      <a:pt x="9" y="18"/>
                    </a:lnTo>
                    <a:cubicBezTo>
                      <a:pt x="10" y="18"/>
                      <a:pt x="11" y="17"/>
                      <a:pt x="12" y="17"/>
                    </a:cubicBezTo>
                    <a:cubicBezTo>
                      <a:pt x="17" y="17"/>
                      <a:pt x="20" y="18"/>
                      <a:pt x="21" y="20"/>
                    </a:cubicBezTo>
                    <a:cubicBezTo>
                      <a:pt x="23" y="21"/>
                      <a:pt x="23" y="23"/>
                      <a:pt x="23" y="26"/>
                    </a:cubicBezTo>
                    <a:cubicBezTo>
                      <a:pt x="23" y="27"/>
                      <a:pt x="23" y="29"/>
                      <a:pt x="22" y="30"/>
                    </a:cubicBezTo>
                    <a:cubicBezTo>
                      <a:pt x="22" y="32"/>
                      <a:pt x="21" y="33"/>
                      <a:pt x="19" y="34"/>
                    </a:cubicBezTo>
                    <a:cubicBezTo>
                      <a:pt x="18" y="34"/>
                      <a:pt x="16" y="35"/>
                      <a:pt x="13" y="35"/>
                    </a:cubicBezTo>
                    <a:cubicBezTo>
                      <a:pt x="12" y="35"/>
                      <a:pt x="11" y="35"/>
                      <a:pt x="9" y="34"/>
                    </a:cubicBezTo>
                    <a:lnTo>
                      <a:pt x="9" y="26"/>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6" name="Freeform 65">
                <a:extLst>
                  <a:ext uri="{FF2B5EF4-FFF2-40B4-BE49-F238E27FC236}">
                    <a16:creationId xmlns:a16="http://schemas.microsoft.com/office/drawing/2014/main" id="{63C87BE5-280B-4DBC-9EE8-75F09AE47309}"/>
                  </a:ext>
                </a:extLst>
              </p:cNvPr>
              <p:cNvSpPr>
                <a:spLocks/>
              </p:cNvSpPr>
              <p:nvPr/>
            </p:nvSpPr>
            <p:spPr bwMode="auto">
              <a:xfrm>
                <a:off x="908413"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7353 w 19"/>
                  <a:gd name="T17" fmla="*/ 12890 h 25"/>
                  <a:gd name="T18" fmla="*/ 9191 w 19"/>
                  <a:gd name="T19" fmla="*/ 16573 h 25"/>
                  <a:gd name="T20" fmla="*/ 9191 w 19"/>
                  <a:gd name="T21" fmla="*/ 27622 h 25"/>
                  <a:gd name="T22" fmla="*/ 7353 w 19"/>
                  <a:gd name="T23" fmla="*/ 34988 h 25"/>
                  <a:gd name="T24" fmla="*/ 7353 w 19"/>
                  <a:gd name="T25" fmla="*/ 40513 h 25"/>
                  <a:gd name="T26" fmla="*/ 7353 w 19"/>
                  <a:gd name="T27" fmla="*/ 42354 h 25"/>
                  <a:gd name="T28" fmla="*/ 5514 w 19"/>
                  <a:gd name="T29" fmla="*/ 42354 h 25"/>
                  <a:gd name="T30" fmla="*/ 1838 w 19"/>
                  <a:gd name="T31" fmla="*/ 42354 h 25"/>
                  <a:gd name="T32" fmla="*/ 0 w 19"/>
                  <a:gd name="T33" fmla="*/ 44196 h 25"/>
                  <a:gd name="T34" fmla="*/ 0 w 19"/>
                  <a:gd name="T35" fmla="*/ 46037 h 25"/>
                  <a:gd name="T36" fmla="*/ 1838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3087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1" y="23"/>
                    </a:cubicBezTo>
                    <a:lnTo>
                      <a:pt x="0" y="24"/>
                    </a:lnTo>
                    <a:lnTo>
                      <a:pt x="0" y="25"/>
                    </a:lnTo>
                    <a:lnTo>
                      <a:pt x="1"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lnTo>
                      <a:pt x="18" y="1"/>
                    </a:ln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7" name="Freeform 66">
                <a:extLst>
                  <a:ext uri="{FF2B5EF4-FFF2-40B4-BE49-F238E27FC236}">
                    <a16:creationId xmlns:a16="http://schemas.microsoft.com/office/drawing/2014/main" id="{567CA7A7-93B8-4211-A5CC-FEC833593E20}"/>
                  </a:ext>
                </a:extLst>
              </p:cNvPr>
              <p:cNvSpPr>
                <a:spLocks noEditPoints="1"/>
              </p:cNvSpPr>
              <p:nvPr/>
            </p:nvSpPr>
            <p:spPr bwMode="auto">
              <a:xfrm>
                <a:off x="948101" y="6220867"/>
                <a:ext cx="41275" cy="46037"/>
              </a:xfrm>
              <a:custGeom>
                <a:avLst/>
                <a:gdLst>
                  <a:gd name="T0" fmla="*/ 7178 w 23"/>
                  <a:gd name="T1" fmla="*/ 12890 h 25"/>
                  <a:gd name="T2" fmla="*/ 7178 w 23"/>
                  <a:gd name="T3" fmla="*/ 12890 h 25"/>
                  <a:gd name="T4" fmla="*/ 8973 w 23"/>
                  <a:gd name="T5" fmla="*/ 7366 h 25"/>
                  <a:gd name="T6" fmla="*/ 10767 w 23"/>
                  <a:gd name="T7" fmla="*/ 5524 h 25"/>
                  <a:gd name="T8" fmla="*/ 16151 w 23"/>
                  <a:gd name="T9" fmla="*/ 5524 h 25"/>
                  <a:gd name="T10" fmla="*/ 25124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2562 w 23"/>
                  <a:gd name="T23" fmla="*/ 46037 h 25"/>
                  <a:gd name="T24" fmla="*/ 17946 w 23"/>
                  <a:gd name="T25" fmla="*/ 46037 h 25"/>
                  <a:gd name="T26" fmla="*/ 26918 w 23"/>
                  <a:gd name="T27" fmla="*/ 36830 h 25"/>
                  <a:gd name="T28" fmla="*/ 26918 w 23"/>
                  <a:gd name="T29" fmla="*/ 46037 h 25"/>
                  <a:gd name="T30" fmla="*/ 28713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5891 w 23"/>
                  <a:gd name="T49" fmla="*/ 38671 h 25"/>
                  <a:gd name="T50" fmla="*/ 35891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7178 w 23"/>
                  <a:gd name="T69" fmla="*/ 12890 h 25"/>
                  <a:gd name="T70" fmla="*/ 26918 w 23"/>
                  <a:gd name="T71" fmla="*/ 33147 h 25"/>
                  <a:gd name="T72" fmla="*/ 26918 w 23"/>
                  <a:gd name="T73" fmla="*/ 33147 h 25"/>
                  <a:gd name="T74" fmla="*/ 16151 w 23"/>
                  <a:gd name="T75" fmla="*/ 40513 h 25"/>
                  <a:gd name="T76" fmla="*/ 8973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4" y="7"/>
                    </a:moveTo>
                    <a:lnTo>
                      <a:pt x="4"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1"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lnTo>
                      <a:pt x="4" y="7"/>
                    </a:lnTo>
                    <a:close/>
                    <a:moveTo>
                      <a:pt x="15" y="18"/>
                    </a:moveTo>
                    <a:lnTo>
                      <a:pt x="15" y="18"/>
                    </a:lnTo>
                    <a:cubicBezTo>
                      <a:pt x="13" y="21"/>
                      <a:pt x="11" y="22"/>
                      <a:pt x="9" y="22"/>
                    </a:cubicBezTo>
                    <a:cubicBezTo>
                      <a:pt x="6" y="22"/>
                      <a:pt x="5" y="21"/>
                      <a:pt x="5" y="18"/>
                    </a:cubicBezTo>
                    <a:cubicBezTo>
                      <a:pt x="5" y="16"/>
                      <a:pt x="5" y="15"/>
                      <a:pt x="6" y="14"/>
                    </a:cubicBezTo>
                    <a:cubicBezTo>
                      <a:pt x="7" y="13"/>
                      <a:pt x="11"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8" name="Freeform 67">
                <a:extLst>
                  <a:ext uri="{FF2B5EF4-FFF2-40B4-BE49-F238E27FC236}">
                    <a16:creationId xmlns:a16="http://schemas.microsoft.com/office/drawing/2014/main" id="{08BEFEE1-5DF8-4407-B538-0C81EE7E4CE4}"/>
                  </a:ext>
                </a:extLst>
              </p:cNvPr>
              <p:cNvSpPr>
                <a:spLocks/>
              </p:cNvSpPr>
              <p:nvPr/>
            </p:nvSpPr>
            <p:spPr bwMode="auto">
              <a:xfrm>
                <a:off x="994138"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3598 w 30"/>
                  <a:gd name="T11" fmla="*/ 7366 h 25"/>
                  <a:gd name="T12" fmla="*/ 7197 w 30"/>
                  <a:gd name="T13" fmla="*/ 7366 h 25"/>
                  <a:gd name="T14" fmla="*/ 7197 w 30"/>
                  <a:gd name="T15" fmla="*/ 7366 h 25"/>
                  <a:gd name="T16" fmla="*/ 7197 w 30"/>
                  <a:gd name="T17" fmla="*/ 12890 h 25"/>
                  <a:gd name="T18" fmla="*/ 7197 w 30"/>
                  <a:gd name="T19" fmla="*/ 16573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6193 w 30"/>
                  <a:gd name="T63" fmla="*/ 11049 h 25"/>
                  <a:gd name="T64" fmla="*/ 19791 w 30"/>
                  <a:gd name="T65" fmla="*/ 9207 h 25"/>
                  <a:gd name="T66" fmla="*/ 23389 w 30"/>
                  <a:gd name="T67" fmla="*/ 7366 h 25"/>
                  <a:gd name="T68" fmla="*/ 28787 w 30"/>
                  <a:gd name="T69" fmla="*/ 5524 h 25"/>
                  <a:gd name="T70" fmla="*/ 34184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6778 w 30"/>
                  <a:gd name="T95" fmla="*/ 42354 h 25"/>
                  <a:gd name="T96" fmla="*/ 46778 w 30"/>
                  <a:gd name="T97" fmla="*/ 36830 h 25"/>
                  <a:gd name="T98" fmla="*/ 46778 w 30"/>
                  <a:gd name="T99" fmla="*/ 25781 h 25"/>
                  <a:gd name="T100" fmla="*/ 46778 w 30"/>
                  <a:gd name="T101" fmla="*/ 16573 h 25"/>
                  <a:gd name="T102" fmla="*/ 44979 w 30"/>
                  <a:gd name="T103" fmla="*/ 9207 h 25"/>
                  <a:gd name="T104" fmla="*/ 43180 w 30"/>
                  <a:gd name="T105" fmla="*/ 5524 h 25"/>
                  <a:gd name="T106" fmla="*/ 37783 w 30"/>
                  <a:gd name="T107" fmla="*/ 1841 h 25"/>
                  <a:gd name="T108" fmla="*/ 32385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1"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9" y="6"/>
                    </a:cubicBezTo>
                    <a:cubicBezTo>
                      <a:pt x="10" y="6"/>
                      <a:pt x="10" y="5"/>
                      <a:pt x="11" y="5"/>
                    </a:cubicBezTo>
                    <a:cubicBezTo>
                      <a:pt x="12" y="4"/>
                      <a:pt x="13" y="4"/>
                      <a:pt x="13" y="4"/>
                    </a:cubicBezTo>
                    <a:cubicBezTo>
                      <a:pt x="14" y="3"/>
                      <a:pt x="15" y="3"/>
                      <a:pt x="16" y="3"/>
                    </a:cubicBezTo>
                    <a:cubicBezTo>
                      <a:pt x="17" y="3"/>
                      <a:pt x="18" y="4"/>
                      <a:pt x="19" y="4"/>
                    </a:cubicBezTo>
                    <a:cubicBezTo>
                      <a:pt x="19" y="4"/>
                      <a:pt x="20" y="5"/>
                      <a:pt x="20" y="6"/>
                    </a:cubicBezTo>
                    <a:cubicBezTo>
                      <a:pt x="21" y="6"/>
                      <a:pt x="21" y="7"/>
                      <a:pt x="21" y="8"/>
                    </a:cubicBezTo>
                    <a:cubicBezTo>
                      <a:pt x="21" y="9"/>
                      <a:pt x="21" y="11"/>
                      <a:pt x="21" y="13"/>
                    </a:cubicBezTo>
                    <a:lnTo>
                      <a:pt x="21" y="16"/>
                    </a:lnTo>
                    <a:cubicBezTo>
                      <a:pt x="21" y="20"/>
                      <a:pt x="21" y="22"/>
                      <a:pt x="21" y="25"/>
                    </a:cubicBezTo>
                    <a:cubicBezTo>
                      <a:pt x="24" y="25"/>
                      <a:pt x="25" y="25"/>
                      <a:pt x="25" y="25"/>
                    </a:cubicBezTo>
                    <a:cubicBezTo>
                      <a:pt x="26" y="25"/>
                      <a:pt x="27" y="25"/>
                      <a:pt x="30" y="25"/>
                    </a:cubicBezTo>
                    <a:lnTo>
                      <a:pt x="30" y="24"/>
                    </a:lnTo>
                    <a:lnTo>
                      <a:pt x="30" y="23"/>
                    </a:lnTo>
                    <a:cubicBezTo>
                      <a:pt x="28" y="23"/>
                      <a:pt x="27" y="23"/>
                      <a:pt x="26" y="23"/>
                    </a:cubicBezTo>
                    <a:cubicBezTo>
                      <a:pt x="26" y="23"/>
                      <a:pt x="26" y="22"/>
                      <a:pt x="26" y="20"/>
                    </a:cubicBezTo>
                    <a:cubicBezTo>
                      <a:pt x="26" y="16"/>
                      <a:pt x="26" y="14"/>
                      <a:pt x="26" y="14"/>
                    </a:cubicBezTo>
                    <a:lnTo>
                      <a:pt x="26" y="9"/>
                    </a:lnTo>
                    <a:cubicBezTo>
                      <a:pt x="26" y="8"/>
                      <a:pt x="26" y="6"/>
                      <a:pt x="25" y="5"/>
                    </a:cubicBezTo>
                    <a:cubicBezTo>
                      <a:pt x="25" y="4"/>
                      <a:pt x="25" y="4"/>
                      <a:pt x="24" y="3"/>
                    </a:cubicBezTo>
                    <a:cubicBezTo>
                      <a:pt x="24" y="2"/>
                      <a:pt x="23" y="1"/>
                      <a:pt x="21" y="1"/>
                    </a:cubicBezTo>
                    <a:cubicBezTo>
                      <a:pt x="20" y="0"/>
                      <a:pt x="19" y="0"/>
                      <a:pt x="18" y="0"/>
                    </a:cubicBezTo>
                    <a:cubicBezTo>
                      <a:pt x="17" y="0"/>
                      <a:pt x="16" y="0"/>
                      <a:pt x="15" y="0"/>
                    </a:cubicBezTo>
                    <a:cubicBezTo>
                      <a:pt x="15" y="1"/>
                      <a:pt x="14" y="1"/>
                      <a:pt x="14" y="1"/>
                    </a:cubicBezTo>
                    <a:cubicBezTo>
                      <a:pt x="13" y="1"/>
                      <a:pt x="13" y="1"/>
                      <a:pt x="13" y="2"/>
                    </a:cubicBezTo>
                    <a:cubicBezTo>
                      <a:pt x="11" y="3"/>
                      <a:pt x="10" y="4"/>
                      <a:pt x="9" y="5"/>
                    </a:cubicBez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49" name="Freeform 68">
                <a:extLst>
                  <a:ext uri="{FF2B5EF4-FFF2-40B4-BE49-F238E27FC236}">
                    <a16:creationId xmlns:a16="http://schemas.microsoft.com/office/drawing/2014/main" id="{E1273978-12C5-428B-870F-A594603C74EF}"/>
                  </a:ext>
                </a:extLst>
              </p:cNvPr>
              <p:cNvSpPr>
                <a:spLocks noEditPoints="1"/>
              </p:cNvSpPr>
              <p:nvPr/>
            </p:nvSpPr>
            <p:spPr bwMode="auto">
              <a:xfrm>
                <a:off x="1052876" y="6195467"/>
                <a:ext cx="50800" cy="71437"/>
              </a:xfrm>
              <a:custGeom>
                <a:avLst/>
                <a:gdLst>
                  <a:gd name="T0" fmla="*/ 27214 w 28"/>
                  <a:gd name="T1" fmla="*/ 7327 h 39"/>
                  <a:gd name="T2" fmla="*/ 27214 w 28"/>
                  <a:gd name="T3" fmla="*/ 7327 h 39"/>
                  <a:gd name="T4" fmla="*/ 32657 w 28"/>
                  <a:gd name="T5" fmla="*/ 7327 h 39"/>
                  <a:gd name="T6" fmla="*/ 34471 w 28"/>
                  <a:gd name="T7" fmla="*/ 7327 h 39"/>
                  <a:gd name="T8" fmla="*/ 34471 w 28"/>
                  <a:gd name="T9" fmla="*/ 10990 h 39"/>
                  <a:gd name="T10" fmla="*/ 34471 w 28"/>
                  <a:gd name="T11" fmla="*/ 18317 h 39"/>
                  <a:gd name="T12" fmla="*/ 34471 w 28"/>
                  <a:gd name="T13" fmla="*/ 29307 h 39"/>
                  <a:gd name="T14" fmla="*/ 23586 w 28"/>
                  <a:gd name="T15" fmla="*/ 25644 h 39"/>
                  <a:gd name="T16" fmla="*/ 14514 w 28"/>
                  <a:gd name="T17" fmla="*/ 27476 h 39"/>
                  <a:gd name="T18" fmla="*/ 7257 w 28"/>
                  <a:gd name="T19" fmla="*/ 32971 h 39"/>
                  <a:gd name="T20" fmla="*/ 1814 w 28"/>
                  <a:gd name="T21" fmla="*/ 40298 h 39"/>
                  <a:gd name="T22" fmla="*/ 0 w 28"/>
                  <a:gd name="T23" fmla="*/ 51288 h 39"/>
                  <a:gd name="T24" fmla="*/ 1814 w 28"/>
                  <a:gd name="T25" fmla="*/ 60447 h 39"/>
                  <a:gd name="T26" fmla="*/ 7257 w 28"/>
                  <a:gd name="T27" fmla="*/ 69605 h 39"/>
                  <a:gd name="T28" fmla="*/ 18143 w 28"/>
                  <a:gd name="T29" fmla="*/ 71437 h 39"/>
                  <a:gd name="T30" fmla="*/ 25400 w 28"/>
                  <a:gd name="T31" fmla="*/ 71437 h 39"/>
                  <a:gd name="T32" fmla="*/ 30843 w 28"/>
                  <a:gd name="T33" fmla="*/ 67774 h 39"/>
                  <a:gd name="T34" fmla="*/ 34471 w 28"/>
                  <a:gd name="T35" fmla="*/ 62278 h 39"/>
                  <a:gd name="T36" fmla="*/ 34471 w 28"/>
                  <a:gd name="T37" fmla="*/ 64110 h 39"/>
                  <a:gd name="T38" fmla="*/ 34471 w 28"/>
                  <a:gd name="T39" fmla="*/ 71437 h 39"/>
                  <a:gd name="T40" fmla="*/ 36286 w 28"/>
                  <a:gd name="T41" fmla="*/ 71437 h 39"/>
                  <a:gd name="T42" fmla="*/ 43543 w 28"/>
                  <a:gd name="T43" fmla="*/ 71437 h 39"/>
                  <a:gd name="T44" fmla="*/ 50800 w 28"/>
                  <a:gd name="T45" fmla="*/ 71437 h 39"/>
                  <a:gd name="T46" fmla="*/ 50800 w 28"/>
                  <a:gd name="T47" fmla="*/ 71437 h 39"/>
                  <a:gd name="T48" fmla="*/ 50800 w 28"/>
                  <a:gd name="T49" fmla="*/ 69605 h 39"/>
                  <a:gd name="T50" fmla="*/ 50800 w 28"/>
                  <a:gd name="T51" fmla="*/ 69605 h 39"/>
                  <a:gd name="T52" fmla="*/ 45357 w 28"/>
                  <a:gd name="T53" fmla="*/ 67774 h 39"/>
                  <a:gd name="T54" fmla="*/ 43543 w 28"/>
                  <a:gd name="T55" fmla="*/ 67774 h 39"/>
                  <a:gd name="T56" fmla="*/ 43543 w 28"/>
                  <a:gd name="T57" fmla="*/ 62278 h 39"/>
                  <a:gd name="T58" fmla="*/ 43543 w 28"/>
                  <a:gd name="T59" fmla="*/ 54952 h 39"/>
                  <a:gd name="T60" fmla="*/ 43543 w 28"/>
                  <a:gd name="T61" fmla="*/ 23812 h 39"/>
                  <a:gd name="T62" fmla="*/ 43543 w 28"/>
                  <a:gd name="T63" fmla="*/ 1832 h 39"/>
                  <a:gd name="T64" fmla="*/ 43543 w 28"/>
                  <a:gd name="T65" fmla="*/ 0 h 39"/>
                  <a:gd name="T66" fmla="*/ 27214 w 28"/>
                  <a:gd name="T67" fmla="*/ 3663 h 39"/>
                  <a:gd name="T68" fmla="*/ 27214 w 28"/>
                  <a:gd name="T69" fmla="*/ 5495 h 39"/>
                  <a:gd name="T70" fmla="*/ 27214 w 28"/>
                  <a:gd name="T71" fmla="*/ 7327 h 39"/>
                  <a:gd name="T72" fmla="*/ 27214 w 28"/>
                  <a:gd name="T73" fmla="*/ 7327 h 39"/>
                  <a:gd name="T74" fmla="*/ 34471 w 28"/>
                  <a:gd name="T75" fmla="*/ 45793 h 39"/>
                  <a:gd name="T76" fmla="*/ 34471 w 28"/>
                  <a:gd name="T77" fmla="*/ 45793 h 39"/>
                  <a:gd name="T78" fmla="*/ 34471 w 28"/>
                  <a:gd name="T79" fmla="*/ 54952 h 39"/>
                  <a:gd name="T80" fmla="*/ 32657 w 28"/>
                  <a:gd name="T81" fmla="*/ 60447 h 39"/>
                  <a:gd name="T82" fmla="*/ 29029 w 28"/>
                  <a:gd name="T83" fmla="*/ 64110 h 39"/>
                  <a:gd name="T84" fmla="*/ 21771 w 28"/>
                  <a:gd name="T85" fmla="*/ 65942 h 39"/>
                  <a:gd name="T86" fmla="*/ 12700 w 28"/>
                  <a:gd name="T87" fmla="*/ 60447 h 39"/>
                  <a:gd name="T88" fmla="*/ 7257 w 28"/>
                  <a:gd name="T89" fmla="*/ 47625 h 39"/>
                  <a:gd name="T90" fmla="*/ 9071 w 28"/>
                  <a:gd name="T91" fmla="*/ 38466 h 39"/>
                  <a:gd name="T92" fmla="*/ 14514 w 28"/>
                  <a:gd name="T93" fmla="*/ 32971 h 39"/>
                  <a:gd name="T94" fmla="*/ 21771 w 28"/>
                  <a:gd name="T95" fmla="*/ 29307 h 39"/>
                  <a:gd name="T96" fmla="*/ 29029 w 28"/>
                  <a:gd name="T97" fmla="*/ 31139 h 39"/>
                  <a:gd name="T98" fmla="*/ 34471 w 28"/>
                  <a:gd name="T99" fmla="*/ 36634 h 39"/>
                  <a:gd name="T100" fmla="*/ 34471 w 28"/>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 h="39">
                    <a:moveTo>
                      <a:pt x="15" y="4"/>
                    </a:moveTo>
                    <a:lnTo>
                      <a:pt x="15" y="4"/>
                    </a:lnTo>
                    <a:cubicBezTo>
                      <a:pt x="17" y="4"/>
                      <a:pt x="18" y="4"/>
                      <a:pt x="18" y="4"/>
                    </a:cubicBezTo>
                    <a:cubicBezTo>
                      <a:pt x="19" y="4"/>
                      <a:pt x="19" y="4"/>
                      <a:pt x="19" y="4"/>
                    </a:cubicBezTo>
                    <a:cubicBezTo>
                      <a:pt x="19" y="4"/>
                      <a:pt x="19" y="5"/>
                      <a:pt x="19" y="6"/>
                    </a:cubicBezTo>
                    <a:cubicBezTo>
                      <a:pt x="19" y="7"/>
                      <a:pt x="19" y="8"/>
                      <a:pt x="19" y="10"/>
                    </a:cubicBezTo>
                    <a:lnTo>
                      <a:pt x="19" y="16"/>
                    </a:lnTo>
                    <a:cubicBezTo>
                      <a:pt x="17" y="15"/>
                      <a:pt x="15" y="14"/>
                      <a:pt x="13" y="14"/>
                    </a:cubicBezTo>
                    <a:cubicBezTo>
                      <a:pt x="12" y="14"/>
                      <a:pt x="10" y="15"/>
                      <a:pt x="8" y="15"/>
                    </a:cubicBezTo>
                    <a:cubicBezTo>
                      <a:pt x="7" y="16"/>
                      <a:pt x="5" y="17"/>
                      <a:pt x="4" y="18"/>
                    </a:cubicBezTo>
                    <a:cubicBezTo>
                      <a:pt x="3" y="19"/>
                      <a:pt x="2" y="20"/>
                      <a:pt x="1" y="22"/>
                    </a:cubicBezTo>
                    <a:cubicBezTo>
                      <a:pt x="0" y="24"/>
                      <a:pt x="0" y="26"/>
                      <a:pt x="0" y="28"/>
                    </a:cubicBezTo>
                    <a:cubicBezTo>
                      <a:pt x="0" y="29"/>
                      <a:pt x="0" y="31"/>
                      <a:pt x="1" y="33"/>
                    </a:cubicBezTo>
                    <a:cubicBezTo>
                      <a:pt x="2" y="35"/>
                      <a:pt x="3" y="36"/>
                      <a:pt x="4" y="38"/>
                    </a:cubicBezTo>
                    <a:cubicBezTo>
                      <a:pt x="6" y="39"/>
                      <a:pt x="8" y="39"/>
                      <a:pt x="10" y="39"/>
                    </a:cubicBezTo>
                    <a:cubicBezTo>
                      <a:pt x="12" y="39"/>
                      <a:pt x="13" y="39"/>
                      <a:pt x="14" y="39"/>
                    </a:cubicBezTo>
                    <a:cubicBezTo>
                      <a:pt x="14" y="39"/>
                      <a:pt x="15" y="38"/>
                      <a:pt x="17" y="37"/>
                    </a:cubicBezTo>
                    <a:cubicBezTo>
                      <a:pt x="18" y="36"/>
                      <a:pt x="18" y="35"/>
                      <a:pt x="19" y="34"/>
                    </a:cubicBezTo>
                    <a:cubicBezTo>
                      <a:pt x="19" y="35"/>
                      <a:pt x="19" y="35"/>
                      <a:pt x="19" y="35"/>
                    </a:cubicBezTo>
                    <a:cubicBezTo>
                      <a:pt x="19" y="36"/>
                      <a:pt x="19" y="37"/>
                      <a:pt x="19" y="39"/>
                    </a:cubicBezTo>
                    <a:lnTo>
                      <a:pt x="20" y="39"/>
                    </a:lnTo>
                    <a:cubicBezTo>
                      <a:pt x="21" y="39"/>
                      <a:pt x="23" y="39"/>
                      <a:pt x="24" y="39"/>
                    </a:cubicBezTo>
                    <a:cubicBezTo>
                      <a:pt x="25" y="39"/>
                      <a:pt x="26" y="39"/>
                      <a:pt x="28" y="39"/>
                    </a:cubicBezTo>
                    <a:lnTo>
                      <a:pt x="28" y="38"/>
                    </a:lnTo>
                    <a:cubicBezTo>
                      <a:pt x="26" y="37"/>
                      <a:pt x="25" y="37"/>
                      <a:pt x="25" y="37"/>
                    </a:cubicBezTo>
                    <a:cubicBezTo>
                      <a:pt x="25" y="37"/>
                      <a:pt x="24" y="37"/>
                      <a:pt x="24" y="37"/>
                    </a:cubicBezTo>
                    <a:cubicBezTo>
                      <a:pt x="24" y="36"/>
                      <a:pt x="24" y="36"/>
                      <a:pt x="24" y="34"/>
                    </a:cubicBezTo>
                    <a:cubicBezTo>
                      <a:pt x="24" y="33"/>
                      <a:pt x="24" y="31"/>
                      <a:pt x="24" y="30"/>
                    </a:cubicBezTo>
                    <a:lnTo>
                      <a:pt x="24" y="13"/>
                    </a:lnTo>
                    <a:cubicBezTo>
                      <a:pt x="24" y="7"/>
                      <a:pt x="24" y="3"/>
                      <a:pt x="24" y="1"/>
                    </a:cubicBezTo>
                    <a:lnTo>
                      <a:pt x="24" y="0"/>
                    </a:lnTo>
                    <a:cubicBezTo>
                      <a:pt x="21" y="1"/>
                      <a:pt x="19" y="2"/>
                      <a:pt x="15" y="2"/>
                    </a:cubicBezTo>
                    <a:lnTo>
                      <a:pt x="15" y="3"/>
                    </a:lnTo>
                    <a:lnTo>
                      <a:pt x="15" y="4"/>
                    </a:lnTo>
                    <a:close/>
                    <a:moveTo>
                      <a:pt x="19" y="25"/>
                    </a:moveTo>
                    <a:lnTo>
                      <a:pt x="19" y="25"/>
                    </a:lnTo>
                    <a:cubicBezTo>
                      <a:pt x="19" y="27"/>
                      <a:pt x="19" y="29"/>
                      <a:pt x="19" y="30"/>
                    </a:cubicBezTo>
                    <a:cubicBezTo>
                      <a:pt x="19" y="31"/>
                      <a:pt x="19" y="32"/>
                      <a:pt x="18" y="33"/>
                    </a:cubicBezTo>
                    <a:cubicBezTo>
                      <a:pt x="18" y="34"/>
                      <a:pt x="17" y="35"/>
                      <a:pt x="16" y="35"/>
                    </a:cubicBezTo>
                    <a:cubicBezTo>
                      <a:pt x="15" y="36"/>
                      <a:pt x="14" y="36"/>
                      <a:pt x="12" y="36"/>
                    </a:cubicBezTo>
                    <a:cubicBezTo>
                      <a:pt x="10" y="36"/>
                      <a:pt x="8" y="35"/>
                      <a:pt x="7" y="33"/>
                    </a:cubicBezTo>
                    <a:cubicBezTo>
                      <a:pt x="5" y="32"/>
                      <a:pt x="4" y="29"/>
                      <a:pt x="4" y="26"/>
                    </a:cubicBezTo>
                    <a:cubicBezTo>
                      <a:pt x="4" y="24"/>
                      <a:pt x="5" y="23"/>
                      <a:pt x="5" y="21"/>
                    </a:cubicBezTo>
                    <a:cubicBezTo>
                      <a:pt x="6" y="20"/>
                      <a:pt x="7" y="18"/>
                      <a:pt x="8" y="18"/>
                    </a:cubicBezTo>
                    <a:cubicBezTo>
                      <a:pt x="9" y="17"/>
                      <a:pt x="11" y="16"/>
                      <a:pt x="12" y="16"/>
                    </a:cubicBezTo>
                    <a:cubicBezTo>
                      <a:pt x="13" y="16"/>
                      <a:pt x="15" y="17"/>
                      <a:pt x="16" y="17"/>
                    </a:cubicBezTo>
                    <a:cubicBezTo>
                      <a:pt x="17" y="18"/>
                      <a:pt x="18" y="19"/>
                      <a:pt x="19" y="20"/>
                    </a:cubicBezTo>
                    <a:lnTo>
                      <a:pt x="19"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50" name="Freeform 69">
                <a:extLst>
                  <a:ext uri="{FF2B5EF4-FFF2-40B4-BE49-F238E27FC236}">
                    <a16:creationId xmlns:a16="http://schemas.microsoft.com/office/drawing/2014/main" id="{21C822BA-61BA-40E5-8D51-5FF61EF477A3}"/>
                  </a:ext>
                </a:extLst>
              </p:cNvPr>
              <p:cNvSpPr>
                <a:spLocks/>
              </p:cNvSpPr>
              <p:nvPr/>
            </p:nvSpPr>
            <p:spPr bwMode="auto">
              <a:xfrm>
                <a:off x="1110026" y="6206579"/>
                <a:ext cx="28575" cy="60325"/>
              </a:xfrm>
              <a:custGeom>
                <a:avLst/>
                <a:gdLst>
                  <a:gd name="T0" fmla="*/ 1786 w 16"/>
                  <a:gd name="T1" fmla="*/ 23764 h 33"/>
                  <a:gd name="T2" fmla="*/ 1786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3217 w 16"/>
                  <a:gd name="T17" fmla="*/ 60325 h 33"/>
                  <a:gd name="T18" fmla="*/ 28575 w 16"/>
                  <a:gd name="T19" fmla="*/ 54841 h 33"/>
                  <a:gd name="T20" fmla="*/ 26789 w 16"/>
                  <a:gd name="T21" fmla="*/ 53013 h 33"/>
                  <a:gd name="T22" fmla="*/ 21431 w 16"/>
                  <a:gd name="T23" fmla="*/ 54841 h 33"/>
                  <a:gd name="T24" fmla="*/ 17859 w 16"/>
                  <a:gd name="T25" fmla="*/ 54841 h 33"/>
                  <a:gd name="T26" fmla="*/ 16073 w 16"/>
                  <a:gd name="T27" fmla="*/ 51185 h 33"/>
                  <a:gd name="T28" fmla="*/ 16073 w 16"/>
                  <a:gd name="T29" fmla="*/ 42045 h 33"/>
                  <a:gd name="T30" fmla="*/ 16073 w 16"/>
                  <a:gd name="T31" fmla="*/ 21936 h 33"/>
                  <a:gd name="T32" fmla="*/ 21431 w 16"/>
                  <a:gd name="T33" fmla="*/ 21936 h 33"/>
                  <a:gd name="T34" fmla="*/ 26789 w 16"/>
                  <a:gd name="T35" fmla="*/ 21936 h 33"/>
                  <a:gd name="T36" fmla="*/ 28575 w 16"/>
                  <a:gd name="T37" fmla="*/ 21936 h 33"/>
                  <a:gd name="T38" fmla="*/ 28575 w 16"/>
                  <a:gd name="T39" fmla="*/ 18280 h 33"/>
                  <a:gd name="T40" fmla="*/ 28575 w 16"/>
                  <a:gd name="T41" fmla="*/ 18280 h 33"/>
                  <a:gd name="T42" fmla="*/ 21431 w 16"/>
                  <a:gd name="T43" fmla="*/ 18280 h 33"/>
                  <a:gd name="T44" fmla="*/ 16073 w 16"/>
                  <a:gd name="T45" fmla="*/ 18280 h 33"/>
                  <a:gd name="T46" fmla="*/ 16073 w 16"/>
                  <a:gd name="T47" fmla="*/ 1828 h 33"/>
                  <a:gd name="T48" fmla="*/ 16073 w 16"/>
                  <a:gd name="T49" fmla="*/ 0 h 33"/>
                  <a:gd name="T50" fmla="*/ 7144 w 16"/>
                  <a:gd name="T51" fmla="*/ 3656 h 33"/>
                  <a:gd name="T52" fmla="*/ 8930 w 16"/>
                  <a:gd name="T53" fmla="*/ 18280 h 33"/>
                  <a:gd name="T54" fmla="*/ 1786 w 16"/>
                  <a:gd name="T55" fmla="*/ 21936 h 33"/>
                  <a:gd name="T56" fmla="*/ 0 w 16"/>
                  <a:gd name="T57" fmla="*/ 21936 h 33"/>
                  <a:gd name="T58" fmla="*/ 0 w 16"/>
                  <a:gd name="T59" fmla="*/ 21936 h 33"/>
                  <a:gd name="T60" fmla="*/ 1786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1" y="13"/>
                    </a:moveTo>
                    <a:lnTo>
                      <a:pt x="1" y="13"/>
                    </a:lnTo>
                    <a:cubicBezTo>
                      <a:pt x="2" y="13"/>
                      <a:pt x="3" y="13"/>
                      <a:pt x="3" y="13"/>
                    </a:cubicBezTo>
                    <a:lnTo>
                      <a:pt x="4" y="13"/>
                    </a:lnTo>
                    <a:lnTo>
                      <a:pt x="4" y="23"/>
                    </a:lnTo>
                    <a:cubicBezTo>
                      <a:pt x="4" y="24"/>
                      <a:pt x="4" y="24"/>
                      <a:pt x="4" y="24"/>
                    </a:cubicBezTo>
                    <a:cubicBezTo>
                      <a:pt x="4" y="25"/>
                      <a:pt x="4" y="26"/>
                      <a:pt x="4" y="28"/>
                    </a:cubicBezTo>
                    <a:cubicBezTo>
                      <a:pt x="4" y="32"/>
                      <a:pt x="6" y="33"/>
                      <a:pt x="10" y="33"/>
                    </a:cubicBezTo>
                    <a:cubicBezTo>
                      <a:pt x="11" y="33"/>
                      <a:pt x="12" y="33"/>
                      <a:pt x="13" y="33"/>
                    </a:cubicBezTo>
                    <a:cubicBezTo>
                      <a:pt x="14" y="31"/>
                      <a:pt x="15" y="30"/>
                      <a:pt x="16" y="30"/>
                    </a:cubicBezTo>
                    <a:lnTo>
                      <a:pt x="15" y="29"/>
                    </a:lnTo>
                    <a:cubicBezTo>
                      <a:pt x="14" y="30"/>
                      <a:pt x="13" y="30"/>
                      <a:pt x="12" y="30"/>
                    </a:cubicBezTo>
                    <a:cubicBezTo>
                      <a:pt x="11" y="30"/>
                      <a:pt x="10" y="30"/>
                      <a:pt x="10" y="30"/>
                    </a:cubicBezTo>
                    <a:cubicBezTo>
                      <a:pt x="9" y="29"/>
                      <a:pt x="9" y="28"/>
                      <a:pt x="9" y="28"/>
                    </a:cubicBezTo>
                    <a:cubicBezTo>
                      <a:pt x="9" y="27"/>
                      <a:pt x="9" y="25"/>
                      <a:pt x="9" y="23"/>
                    </a:cubicBezTo>
                    <a:lnTo>
                      <a:pt x="9" y="12"/>
                    </a:lnTo>
                    <a:cubicBezTo>
                      <a:pt x="10" y="12"/>
                      <a:pt x="12" y="12"/>
                      <a:pt x="12" y="12"/>
                    </a:cubicBezTo>
                    <a:cubicBezTo>
                      <a:pt x="14" y="12"/>
                      <a:pt x="15" y="12"/>
                      <a:pt x="15" y="12"/>
                    </a:cubicBezTo>
                    <a:lnTo>
                      <a:pt x="16" y="12"/>
                    </a:lnTo>
                    <a:lnTo>
                      <a:pt x="16" y="10"/>
                    </a:lnTo>
                    <a:cubicBezTo>
                      <a:pt x="15" y="10"/>
                      <a:pt x="14" y="10"/>
                      <a:pt x="12" y="10"/>
                    </a:cubicBezTo>
                    <a:cubicBezTo>
                      <a:pt x="11" y="10"/>
                      <a:pt x="10" y="10"/>
                      <a:pt x="9" y="10"/>
                    </a:cubicBezTo>
                    <a:cubicBezTo>
                      <a:pt x="9" y="5"/>
                      <a:pt x="9" y="2"/>
                      <a:pt x="9" y="1"/>
                    </a:cubicBezTo>
                    <a:lnTo>
                      <a:pt x="9" y="0"/>
                    </a:lnTo>
                    <a:cubicBezTo>
                      <a:pt x="8" y="1"/>
                      <a:pt x="6" y="1"/>
                      <a:pt x="4" y="2"/>
                    </a:cubicBezTo>
                    <a:cubicBezTo>
                      <a:pt x="4" y="3"/>
                      <a:pt x="5" y="5"/>
                      <a:pt x="5" y="10"/>
                    </a:cubicBezTo>
                    <a:cubicBezTo>
                      <a:pt x="4" y="10"/>
                      <a:pt x="2" y="11"/>
                      <a:pt x="1" y="12"/>
                    </a:cubicBezTo>
                    <a:lnTo>
                      <a:pt x="0" y="12"/>
                    </a:lnTo>
                    <a:lnTo>
                      <a:pt x="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51" name="Freeform 70">
                <a:extLst>
                  <a:ext uri="{FF2B5EF4-FFF2-40B4-BE49-F238E27FC236}">
                    <a16:creationId xmlns:a16="http://schemas.microsoft.com/office/drawing/2014/main" id="{9A4EC287-29C1-4408-A964-F90A8C46C2F4}"/>
                  </a:ext>
                </a:extLst>
              </p:cNvPr>
              <p:cNvSpPr>
                <a:spLocks/>
              </p:cNvSpPr>
              <p:nvPr/>
            </p:nvSpPr>
            <p:spPr bwMode="auto">
              <a:xfrm>
                <a:off x="1592626" y="6151017"/>
                <a:ext cx="1136650" cy="171450"/>
              </a:xfrm>
              <a:custGeom>
                <a:avLst/>
                <a:gdLst>
                  <a:gd name="T0" fmla="*/ 0 w 628"/>
                  <a:gd name="T1" fmla="*/ 171450 h 94"/>
                  <a:gd name="T2" fmla="*/ 0 w 628"/>
                  <a:gd name="T3" fmla="*/ 171450 h 94"/>
                  <a:gd name="T4" fmla="*/ 1136650 w 628"/>
                  <a:gd name="T5" fmla="*/ 171450 h 94"/>
                  <a:gd name="T6" fmla="*/ 1136650 w 628"/>
                  <a:gd name="T7" fmla="*/ 0 h 94"/>
                  <a:gd name="T8" fmla="*/ 0 w 628"/>
                  <a:gd name="T9" fmla="*/ 0 h 94"/>
                  <a:gd name="T10" fmla="*/ 0 w 628"/>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8" h="94">
                    <a:moveTo>
                      <a:pt x="0" y="94"/>
                    </a:moveTo>
                    <a:lnTo>
                      <a:pt x="0" y="94"/>
                    </a:lnTo>
                    <a:lnTo>
                      <a:pt x="628" y="94"/>
                    </a:lnTo>
                    <a:lnTo>
                      <a:pt x="628"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52" name="Freeform 71">
                <a:extLst>
                  <a:ext uri="{FF2B5EF4-FFF2-40B4-BE49-F238E27FC236}">
                    <a16:creationId xmlns:a16="http://schemas.microsoft.com/office/drawing/2014/main" id="{E677AB71-5BA6-4C5A-A100-ADD43F7FDED3}"/>
                  </a:ext>
                </a:extLst>
              </p:cNvPr>
              <p:cNvSpPr>
                <a:spLocks/>
              </p:cNvSpPr>
              <p:nvPr/>
            </p:nvSpPr>
            <p:spPr bwMode="auto">
              <a:xfrm>
                <a:off x="1592626" y="6151017"/>
                <a:ext cx="1136650" cy="171450"/>
              </a:xfrm>
              <a:custGeom>
                <a:avLst/>
                <a:gdLst>
                  <a:gd name="T0" fmla="*/ 0 w 628"/>
                  <a:gd name="T1" fmla="*/ 171450 h 94"/>
                  <a:gd name="T2" fmla="*/ 0 w 628"/>
                  <a:gd name="T3" fmla="*/ 171450 h 94"/>
                  <a:gd name="T4" fmla="*/ 1136650 w 628"/>
                  <a:gd name="T5" fmla="*/ 171450 h 94"/>
                  <a:gd name="T6" fmla="*/ 1136650 w 628"/>
                  <a:gd name="T7" fmla="*/ 0 h 94"/>
                  <a:gd name="T8" fmla="*/ 0 w 628"/>
                  <a:gd name="T9" fmla="*/ 0 h 94"/>
                  <a:gd name="T10" fmla="*/ 0 w 628"/>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8" h="94">
                    <a:moveTo>
                      <a:pt x="0" y="94"/>
                    </a:moveTo>
                    <a:lnTo>
                      <a:pt x="0" y="94"/>
                    </a:lnTo>
                    <a:lnTo>
                      <a:pt x="628" y="94"/>
                    </a:lnTo>
                    <a:lnTo>
                      <a:pt x="628"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53" name="Freeform 72">
                <a:extLst>
                  <a:ext uri="{FF2B5EF4-FFF2-40B4-BE49-F238E27FC236}">
                    <a16:creationId xmlns:a16="http://schemas.microsoft.com/office/drawing/2014/main" id="{56D2932A-E005-408D-8138-AB731E7120F7}"/>
                  </a:ext>
                </a:extLst>
              </p:cNvPr>
              <p:cNvSpPr>
                <a:spLocks noEditPoints="1"/>
              </p:cNvSpPr>
              <p:nvPr/>
            </p:nvSpPr>
            <p:spPr bwMode="auto">
              <a:xfrm>
                <a:off x="1665651" y="6151017"/>
                <a:ext cx="1003300" cy="173037"/>
              </a:xfrm>
              <a:custGeom>
                <a:avLst/>
                <a:gdLst>
                  <a:gd name="T0" fmla="*/ 1003300 w 555"/>
                  <a:gd name="T1" fmla="*/ 1821 h 95"/>
                  <a:gd name="T2" fmla="*/ 1003300 w 555"/>
                  <a:gd name="T3" fmla="*/ 1821 h 95"/>
                  <a:gd name="T4" fmla="*/ 1003300 w 555"/>
                  <a:gd name="T5" fmla="*/ 171216 h 95"/>
                  <a:gd name="T6" fmla="*/ 822525 w 555"/>
                  <a:gd name="T7" fmla="*/ 3643 h 95"/>
                  <a:gd name="T8" fmla="*/ 822525 w 555"/>
                  <a:gd name="T9" fmla="*/ 3643 h 95"/>
                  <a:gd name="T10" fmla="*/ 824333 w 555"/>
                  <a:gd name="T11" fmla="*/ 171216 h 95"/>
                  <a:gd name="T12" fmla="*/ 755639 w 555"/>
                  <a:gd name="T13" fmla="*/ 1821 h 95"/>
                  <a:gd name="T14" fmla="*/ 755639 w 555"/>
                  <a:gd name="T15" fmla="*/ 1821 h 95"/>
                  <a:gd name="T16" fmla="*/ 757446 w 555"/>
                  <a:gd name="T17" fmla="*/ 169394 h 95"/>
                  <a:gd name="T18" fmla="*/ 477245 w 555"/>
                  <a:gd name="T19" fmla="*/ 9107 h 95"/>
                  <a:gd name="T20" fmla="*/ 477245 w 555"/>
                  <a:gd name="T21" fmla="*/ 9107 h 95"/>
                  <a:gd name="T22" fmla="*/ 479053 w 555"/>
                  <a:gd name="T23" fmla="*/ 173037 h 95"/>
                  <a:gd name="T24" fmla="*/ 404935 w 555"/>
                  <a:gd name="T25" fmla="*/ 1821 h 95"/>
                  <a:gd name="T26" fmla="*/ 404935 w 555"/>
                  <a:gd name="T27" fmla="*/ 1821 h 95"/>
                  <a:gd name="T28" fmla="*/ 406743 w 555"/>
                  <a:gd name="T29" fmla="*/ 173037 h 95"/>
                  <a:gd name="T30" fmla="*/ 0 w 555"/>
                  <a:gd name="T31" fmla="*/ 0 h 95"/>
                  <a:gd name="T32" fmla="*/ 0 w 555"/>
                  <a:gd name="T33" fmla="*/ 0 h 95"/>
                  <a:gd name="T34" fmla="*/ 1808 w 555"/>
                  <a:gd name="T35" fmla="*/ 171216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55" h="95">
                    <a:moveTo>
                      <a:pt x="555" y="1"/>
                    </a:moveTo>
                    <a:lnTo>
                      <a:pt x="555" y="1"/>
                    </a:lnTo>
                    <a:lnTo>
                      <a:pt x="555" y="94"/>
                    </a:lnTo>
                    <a:moveTo>
                      <a:pt x="455" y="2"/>
                    </a:moveTo>
                    <a:lnTo>
                      <a:pt x="455" y="2"/>
                    </a:lnTo>
                    <a:lnTo>
                      <a:pt x="456" y="94"/>
                    </a:lnTo>
                    <a:moveTo>
                      <a:pt x="418" y="1"/>
                    </a:moveTo>
                    <a:lnTo>
                      <a:pt x="418" y="1"/>
                    </a:lnTo>
                    <a:lnTo>
                      <a:pt x="419" y="93"/>
                    </a:lnTo>
                    <a:moveTo>
                      <a:pt x="264" y="5"/>
                    </a:moveTo>
                    <a:lnTo>
                      <a:pt x="264" y="5"/>
                    </a:lnTo>
                    <a:lnTo>
                      <a:pt x="265" y="95"/>
                    </a:lnTo>
                    <a:moveTo>
                      <a:pt x="224" y="1"/>
                    </a:moveTo>
                    <a:lnTo>
                      <a:pt x="224" y="1"/>
                    </a:lnTo>
                    <a:lnTo>
                      <a:pt x="225" y="95"/>
                    </a:lnTo>
                    <a:moveTo>
                      <a:pt x="0" y="0"/>
                    </a:moveTo>
                    <a:lnTo>
                      <a:pt x="0" y="0"/>
                    </a:lnTo>
                    <a:lnTo>
                      <a:pt x="1"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54" name="Freeform 73">
                <a:extLst>
                  <a:ext uri="{FF2B5EF4-FFF2-40B4-BE49-F238E27FC236}">
                    <a16:creationId xmlns:a16="http://schemas.microsoft.com/office/drawing/2014/main" id="{4B7C3ACC-E6AC-4BDC-8319-2CAD3F091E1B}"/>
                  </a:ext>
                </a:extLst>
              </p:cNvPr>
              <p:cNvSpPr>
                <a:spLocks/>
              </p:cNvSpPr>
              <p:nvPr/>
            </p:nvSpPr>
            <p:spPr bwMode="auto">
              <a:xfrm>
                <a:off x="2818176" y="6151017"/>
                <a:ext cx="1201738" cy="171450"/>
              </a:xfrm>
              <a:custGeom>
                <a:avLst/>
                <a:gdLst>
                  <a:gd name="T0" fmla="*/ 0 w 664"/>
                  <a:gd name="T1" fmla="*/ 171450 h 94"/>
                  <a:gd name="T2" fmla="*/ 0 w 664"/>
                  <a:gd name="T3" fmla="*/ 171450 h 94"/>
                  <a:gd name="T4" fmla="*/ 1201738 w 664"/>
                  <a:gd name="T5" fmla="*/ 171450 h 94"/>
                  <a:gd name="T6" fmla="*/ 1201738 w 664"/>
                  <a:gd name="T7" fmla="*/ 0 h 94"/>
                  <a:gd name="T8" fmla="*/ 0 w 664"/>
                  <a:gd name="T9" fmla="*/ 0 h 94"/>
                  <a:gd name="T10" fmla="*/ 0 w 66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94">
                    <a:moveTo>
                      <a:pt x="0" y="94"/>
                    </a:moveTo>
                    <a:lnTo>
                      <a:pt x="0" y="94"/>
                    </a:lnTo>
                    <a:lnTo>
                      <a:pt x="664" y="94"/>
                    </a:lnTo>
                    <a:lnTo>
                      <a:pt x="66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55" name="Freeform 74">
                <a:extLst>
                  <a:ext uri="{FF2B5EF4-FFF2-40B4-BE49-F238E27FC236}">
                    <a16:creationId xmlns:a16="http://schemas.microsoft.com/office/drawing/2014/main" id="{3D59C02B-D0C4-4812-B356-6E8A8B48EA05}"/>
                  </a:ext>
                </a:extLst>
              </p:cNvPr>
              <p:cNvSpPr>
                <a:spLocks/>
              </p:cNvSpPr>
              <p:nvPr/>
            </p:nvSpPr>
            <p:spPr bwMode="auto">
              <a:xfrm>
                <a:off x="2818176" y="6151017"/>
                <a:ext cx="1201738" cy="171450"/>
              </a:xfrm>
              <a:custGeom>
                <a:avLst/>
                <a:gdLst>
                  <a:gd name="T0" fmla="*/ 0 w 664"/>
                  <a:gd name="T1" fmla="*/ 171450 h 94"/>
                  <a:gd name="T2" fmla="*/ 0 w 664"/>
                  <a:gd name="T3" fmla="*/ 171450 h 94"/>
                  <a:gd name="T4" fmla="*/ 1201738 w 664"/>
                  <a:gd name="T5" fmla="*/ 171450 h 94"/>
                  <a:gd name="T6" fmla="*/ 1201738 w 664"/>
                  <a:gd name="T7" fmla="*/ 0 h 94"/>
                  <a:gd name="T8" fmla="*/ 0 w 664"/>
                  <a:gd name="T9" fmla="*/ 0 h 94"/>
                  <a:gd name="T10" fmla="*/ 0 w 66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94">
                    <a:moveTo>
                      <a:pt x="0" y="94"/>
                    </a:moveTo>
                    <a:lnTo>
                      <a:pt x="0" y="94"/>
                    </a:lnTo>
                    <a:lnTo>
                      <a:pt x="664" y="94"/>
                    </a:lnTo>
                    <a:lnTo>
                      <a:pt x="66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56" name="Freeform 75">
                <a:extLst>
                  <a:ext uri="{FF2B5EF4-FFF2-40B4-BE49-F238E27FC236}">
                    <a16:creationId xmlns:a16="http://schemas.microsoft.com/office/drawing/2014/main" id="{75A70338-BF24-4A4B-8D20-702F4906844B}"/>
                  </a:ext>
                </a:extLst>
              </p:cNvPr>
              <p:cNvSpPr>
                <a:spLocks noEditPoints="1"/>
              </p:cNvSpPr>
              <p:nvPr/>
            </p:nvSpPr>
            <p:spPr bwMode="auto">
              <a:xfrm>
                <a:off x="2884851" y="6151017"/>
                <a:ext cx="1071563" cy="171450"/>
              </a:xfrm>
              <a:custGeom>
                <a:avLst/>
                <a:gdLst>
                  <a:gd name="T0" fmla="*/ 1071563 w 592"/>
                  <a:gd name="T1" fmla="*/ 1824 h 94"/>
                  <a:gd name="T2" fmla="*/ 1071563 w 592"/>
                  <a:gd name="T3" fmla="*/ 1824 h 94"/>
                  <a:gd name="T4" fmla="*/ 1071563 w 592"/>
                  <a:gd name="T5" fmla="*/ 171450 h 94"/>
                  <a:gd name="T6" fmla="*/ 894176 w 592"/>
                  <a:gd name="T7" fmla="*/ 3648 h 94"/>
                  <a:gd name="T8" fmla="*/ 894176 w 592"/>
                  <a:gd name="T9" fmla="*/ 3648 h 94"/>
                  <a:gd name="T10" fmla="*/ 894176 w 592"/>
                  <a:gd name="T11" fmla="*/ 171450 h 94"/>
                  <a:gd name="T12" fmla="*/ 827203 w 592"/>
                  <a:gd name="T13" fmla="*/ 1824 h 94"/>
                  <a:gd name="T14" fmla="*/ 827203 w 592"/>
                  <a:gd name="T15" fmla="*/ 1824 h 94"/>
                  <a:gd name="T16" fmla="*/ 827203 w 592"/>
                  <a:gd name="T17" fmla="*/ 169626 h 94"/>
                  <a:gd name="T18" fmla="*/ 488720 w 592"/>
                  <a:gd name="T19" fmla="*/ 7296 h 94"/>
                  <a:gd name="T20" fmla="*/ 488720 w 592"/>
                  <a:gd name="T21" fmla="*/ 7296 h 94"/>
                  <a:gd name="T22" fmla="*/ 488720 w 592"/>
                  <a:gd name="T23" fmla="*/ 169626 h 94"/>
                  <a:gd name="T24" fmla="*/ 421747 w 592"/>
                  <a:gd name="T25" fmla="*/ 0 h 94"/>
                  <a:gd name="T26" fmla="*/ 421747 w 592"/>
                  <a:gd name="T27" fmla="*/ 0 h 94"/>
                  <a:gd name="T28" fmla="*/ 421747 w 592"/>
                  <a:gd name="T29" fmla="*/ 169626 h 94"/>
                  <a:gd name="T30" fmla="*/ 0 w 592"/>
                  <a:gd name="T31" fmla="*/ 0 h 94"/>
                  <a:gd name="T32" fmla="*/ 0 w 592"/>
                  <a:gd name="T33" fmla="*/ 0 h 94"/>
                  <a:gd name="T34" fmla="*/ 0 w 592"/>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92" h="94">
                    <a:moveTo>
                      <a:pt x="592" y="1"/>
                    </a:moveTo>
                    <a:lnTo>
                      <a:pt x="592" y="1"/>
                    </a:lnTo>
                    <a:lnTo>
                      <a:pt x="592" y="94"/>
                    </a:lnTo>
                    <a:moveTo>
                      <a:pt x="494" y="2"/>
                    </a:moveTo>
                    <a:lnTo>
                      <a:pt x="494" y="2"/>
                    </a:lnTo>
                    <a:lnTo>
                      <a:pt x="494" y="94"/>
                    </a:lnTo>
                    <a:moveTo>
                      <a:pt x="457" y="1"/>
                    </a:moveTo>
                    <a:lnTo>
                      <a:pt x="457" y="1"/>
                    </a:lnTo>
                    <a:lnTo>
                      <a:pt x="457" y="93"/>
                    </a:lnTo>
                    <a:moveTo>
                      <a:pt x="270" y="4"/>
                    </a:moveTo>
                    <a:lnTo>
                      <a:pt x="270" y="4"/>
                    </a:lnTo>
                    <a:lnTo>
                      <a:pt x="270" y="93"/>
                    </a:lnTo>
                    <a:moveTo>
                      <a:pt x="233" y="0"/>
                    </a:moveTo>
                    <a:lnTo>
                      <a:pt x="233" y="0"/>
                    </a:lnTo>
                    <a:lnTo>
                      <a:pt x="233"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57" name="Freeform 76">
                <a:extLst>
                  <a:ext uri="{FF2B5EF4-FFF2-40B4-BE49-F238E27FC236}">
                    <a16:creationId xmlns:a16="http://schemas.microsoft.com/office/drawing/2014/main" id="{339553FB-B491-4CA7-BF3C-6326E0F85D92}"/>
                  </a:ext>
                </a:extLst>
              </p:cNvPr>
              <p:cNvSpPr>
                <a:spLocks/>
              </p:cNvSpPr>
              <p:nvPr/>
            </p:nvSpPr>
            <p:spPr bwMode="auto">
              <a:xfrm>
                <a:off x="2929301" y="6198642"/>
                <a:ext cx="50800" cy="68262"/>
              </a:xfrm>
              <a:custGeom>
                <a:avLst/>
                <a:gdLst>
                  <a:gd name="T0" fmla="*/ 0 w 28"/>
                  <a:gd name="T1" fmla="*/ 3690 h 37"/>
                  <a:gd name="T2" fmla="*/ 3629 w 28"/>
                  <a:gd name="T3" fmla="*/ 3690 h 37"/>
                  <a:gd name="T4" fmla="*/ 7257 w 28"/>
                  <a:gd name="T5" fmla="*/ 5535 h 37"/>
                  <a:gd name="T6" fmla="*/ 9071 w 28"/>
                  <a:gd name="T7" fmla="*/ 9225 h 37"/>
                  <a:gd name="T8" fmla="*/ 9071 w 28"/>
                  <a:gd name="T9" fmla="*/ 25829 h 37"/>
                  <a:gd name="T10" fmla="*/ 9071 w 28"/>
                  <a:gd name="T11" fmla="*/ 55348 h 37"/>
                  <a:gd name="T12" fmla="*/ 3629 w 28"/>
                  <a:gd name="T13" fmla="*/ 66417 h 37"/>
                  <a:gd name="T14" fmla="*/ 3629 w 28"/>
                  <a:gd name="T15" fmla="*/ 68262 h 37"/>
                  <a:gd name="T16" fmla="*/ 14514 w 28"/>
                  <a:gd name="T17" fmla="*/ 68262 h 37"/>
                  <a:gd name="T18" fmla="*/ 50800 w 28"/>
                  <a:gd name="T19" fmla="*/ 68262 h 37"/>
                  <a:gd name="T20" fmla="*/ 50800 w 28"/>
                  <a:gd name="T21" fmla="*/ 59037 h 37"/>
                  <a:gd name="T22" fmla="*/ 50800 w 28"/>
                  <a:gd name="T23" fmla="*/ 51658 h 37"/>
                  <a:gd name="T24" fmla="*/ 48986 w 28"/>
                  <a:gd name="T25" fmla="*/ 51658 h 37"/>
                  <a:gd name="T26" fmla="*/ 45357 w 28"/>
                  <a:gd name="T27" fmla="*/ 62727 h 37"/>
                  <a:gd name="T28" fmla="*/ 27214 w 28"/>
                  <a:gd name="T29" fmla="*/ 64572 h 37"/>
                  <a:gd name="T30" fmla="*/ 18143 w 28"/>
                  <a:gd name="T31" fmla="*/ 49813 h 37"/>
                  <a:gd name="T32" fmla="*/ 25400 w 28"/>
                  <a:gd name="T33" fmla="*/ 35053 h 37"/>
                  <a:gd name="T34" fmla="*/ 38100 w 28"/>
                  <a:gd name="T35" fmla="*/ 36898 h 37"/>
                  <a:gd name="T36" fmla="*/ 38100 w 28"/>
                  <a:gd name="T37" fmla="*/ 40588 h 37"/>
                  <a:gd name="T38" fmla="*/ 39914 w 28"/>
                  <a:gd name="T39" fmla="*/ 44278 h 37"/>
                  <a:gd name="T40" fmla="*/ 41729 w 28"/>
                  <a:gd name="T41" fmla="*/ 44278 h 37"/>
                  <a:gd name="T42" fmla="*/ 41729 w 28"/>
                  <a:gd name="T43" fmla="*/ 23984 h 37"/>
                  <a:gd name="T44" fmla="*/ 39914 w 28"/>
                  <a:gd name="T45" fmla="*/ 22139 h 37"/>
                  <a:gd name="T46" fmla="*/ 38100 w 28"/>
                  <a:gd name="T47" fmla="*/ 25829 h 37"/>
                  <a:gd name="T48" fmla="*/ 38100 w 28"/>
                  <a:gd name="T49" fmla="*/ 29519 h 37"/>
                  <a:gd name="T50" fmla="*/ 27214 w 28"/>
                  <a:gd name="T51" fmla="*/ 31364 h 37"/>
                  <a:gd name="T52" fmla="*/ 18143 w 28"/>
                  <a:gd name="T53" fmla="*/ 22139 h 37"/>
                  <a:gd name="T54" fmla="*/ 18143 w 28"/>
                  <a:gd name="T55" fmla="*/ 5535 h 37"/>
                  <a:gd name="T56" fmla="*/ 36286 w 28"/>
                  <a:gd name="T57" fmla="*/ 5535 h 37"/>
                  <a:gd name="T58" fmla="*/ 43543 w 28"/>
                  <a:gd name="T59" fmla="*/ 14759 h 37"/>
                  <a:gd name="T60" fmla="*/ 45357 w 28"/>
                  <a:gd name="T61" fmla="*/ 14759 h 37"/>
                  <a:gd name="T62" fmla="*/ 47171 w 28"/>
                  <a:gd name="T63" fmla="*/ 14759 h 37"/>
                  <a:gd name="T64" fmla="*/ 48986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3" y="2"/>
                      <a:pt x="3" y="2"/>
                      <a:pt x="4" y="2"/>
                    </a:cubicBezTo>
                    <a:cubicBezTo>
                      <a:pt x="4" y="2"/>
                      <a:pt x="4" y="2"/>
                      <a:pt x="4" y="3"/>
                    </a:cubicBezTo>
                    <a:cubicBezTo>
                      <a:pt x="4" y="3"/>
                      <a:pt x="4" y="3"/>
                      <a:pt x="5" y="3"/>
                    </a:cubicBezTo>
                    <a:cubicBezTo>
                      <a:pt x="5" y="4"/>
                      <a:pt x="5" y="4"/>
                      <a:pt x="5" y="5"/>
                    </a:cubicBezTo>
                    <a:cubicBezTo>
                      <a:pt x="5" y="6"/>
                      <a:pt x="5" y="7"/>
                      <a:pt x="5" y="8"/>
                    </a:cubicBezTo>
                    <a:lnTo>
                      <a:pt x="5" y="14"/>
                    </a:lnTo>
                    <a:lnTo>
                      <a:pt x="5" y="24"/>
                    </a:lnTo>
                    <a:cubicBezTo>
                      <a:pt x="5" y="25"/>
                      <a:pt x="5" y="27"/>
                      <a:pt x="5" y="30"/>
                    </a:cubicBezTo>
                    <a:cubicBezTo>
                      <a:pt x="5" y="33"/>
                      <a:pt x="4" y="35"/>
                      <a:pt x="4" y="35"/>
                    </a:cubicBezTo>
                    <a:cubicBezTo>
                      <a:pt x="4" y="35"/>
                      <a:pt x="3" y="35"/>
                      <a:pt x="2" y="36"/>
                    </a:cubicBezTo>
                    <a:lnTo>
                      <a:pt x="2" y="37"/>
                    </a:lnTo>
                    <a:cubicBezTo>
                      <a:pt x="4" y="37"/>
                      <a:pt x="6" y="37"/>
                      <a:pt x="8" y="37"/>
                    </a:cubicBezTo>
                    <a:lnTo>
                      <a:pt x="15" y="37"/>
                    </a:lnTo>
                    <a:cubicBezTo>
                      <a:pt x="20" y="37"/>
                      <a:pt x="24" y="37"/>
                      <a:pt x="28" y="37"/>
                    </a:cubicBezTo>
                    <a:cubicBezTo>
                      <a:pt x="28" y="35"/>
                      <a:pt x="28" y="34"/>
                      <a:pt x="28" y="32"/>
                    </a:cubicBezTo>
                    <a:cubicBezTo>
                      <a:pt x="28" y="30"/>
                      <a:pt x="28" y="29"/>
                      <a:pt x="28" y="28"/>
                    </a:cubicBezTo>
                    <a:lnTo>
                      <a:pt x="27" y="28"/>
                    </a:lnTo>
                    <a:cubicBezTo>
                      <a:pt x="27" y="29"/>
                      <a:pt x="27" y="29"/>
                      <a:pt x="26" y="31"/>
                    </a:cubicBezTo>
                    <a:cubicBezTo>
                      <a:pt x="26" y="32"/>
                      <a:pt x="26" y="33"/>
                      <a:pt x="25" y="34"/>
                    </a:cubicBezTo>
                    <a:cubicBezTo>
                      <a:pt x="24" y="34"/>
                      <a:pt x="23" y="34"/>
                      <a:pt x="22" y="34"/>
                    </a:cubicBezTo>
                    <a:cubicBezTo>
                      <a:pt x="21" y="35"/>
                      <a:pt x="19" y="35"/>
                      <a:pt x="15" y="35"/>
                    </a:cubicBezTo>
                    <a:lnTo>
                      <a:pt x="10" y="35"/>
                    </a:lnTo>
                    <a:cubicBezTo>
                      <a:pt x="10" y="33"/>
                      <a:pt x="10" y="30"/>
                      <a:pt x="10" y="27"/>
                    </a:cubicBezTo>
                    <a:cubicBezTo>
                      <a:pt x="10" y="23"/>
                      <a:pt x="10" y="21"/>
                      <a:pt x="10" y="19"/>
                    </a:cubicBezTo>
                    <a:cubicBezTo>
                      <a:pt x="12" y="19"/>
                      <a:pt x="13" y="19"/>
                      <a:pt x="14" y="19"/>
                    </a:cubicBezTo>
                    <a:cubicBezTo>
                      <a:pt x="16" y="19"/>
                      <a:pt x="18" y="19"/>
                      <a:pt x="19" y="19"/>
                    </a:cubicBezTo>
                    <a:cubicBezTo>
                      <a:pt x="20" y="19"/>
                      <a:pt x="20" y="20"/>
                      <a:pt x="21" y="20"/>
                    </a:cubicBezTo>
                    <a:cubicBezTo>
                      <a:pt x="21" y="20"/>
                      <a:pt x="21" y="20"/>
                      <a:pt x="21" y="20"/>
                    </a:cubicBezTo>
                    <a:cubicBezTo>
                      <a:pt x="21" y="21"/>
                      <a:pt x="21" y="21"/>
                      <a:pt x="21" y="22"/>
                    </a:cubicBezTo>
                    <a:lnTo>
                      <a:pt x="22" y="24"/>
                    </a:lnTo>
                    <a:lnTo>
                      <a:pt x="23" y="24"/>
                    </a:lnTo>
                    <a:lnTo>
                      <a:pt x="23" y="18"/>
                    </a:lnTo>
                    <a:cubicBezTo>
                      <a:pt x="23" y="16"/>
                      <a:pt x="23" y="14"/>
                      <a:pt x="23" y="13"/>
                    </a:cubicBezTo>
                    <a:lnTo>
                      <a:pt x="23" y="12"/>
                    </a:lnTo>
                    <a:lnTo>
                      <a:pt x="22" y="12"/>
                    </a:lnTo>
                    <a:lnTo>
                      <a:pt x="22" y="13"/>
                    </a:lnTo>
                    <a:lnTo>
                      <a:pt x="21" y="14"/>
                    </a:lnTo>
                    <a:cubicBezTo>
                      <a:pt x="21" y="15"/>
                      <a:pt x="21" y="16"/>
                      <a:pt x="21" y="16"/>
                    </a:cubicBezTo>
                    <a:cubicBezTo>
                      <a:pt x="21" y="16"/>
                      <a:pt x="21" y="16"/>
                      <a:pt x="21" y="16"/>
                    </a:cubicBezTo>
                    <a:cubicBezTo>
                      <a:pt x="21" y="17"/>
                      <a:pt x="20" y="17"/>
                      <a:pt x="19" y="17"/>
                    </a:cubicBezTo>
                    <a:cubicBezTo>
                      <a:pt x="18" y="17"/>
                      <a:pt x="16" y="17"/>
                      <a:pt x="15" y="17"/>
                    </a:cubicBezTo>
                    <a:cubicBezTo>
                      <a:pt x="13" y="17"/>
                      <a:pt x="12" y="17"/>
                      <a:pt x="10" y="17"/>
                    </a:cubicBezTo>
                    <a:lnTo>
                      <a:pt x="10" y="12"/>
                    </a:lnTo>
                    <a:lnTo>
                      <a:pt x="10" y="7"/>
                    </a:lnTo>
                    <a:lnTo>
                      <a:pt x="10" y="3"/>
                    </a:lnTo>
                    <a:cubicBezTo>
                      <a:pt x="12" y="2"/>
                      <a:pt x="14" y="2"/>
                      <a:pt x="15" y="2"/>
                    </a:cubicBezTo>
                    <a:cubicBezTo>
                      <a:pt x="16" y="2"/>
                      <a:pt x="18" y="2"/>
                      <a:pt x="20" y="3"/>
                    </a:cubicBezTo>
                    <a:cubicBezTo>
                      <a:pt x="21" y="3"/>
                      <a:pt x="23" y="3"/>
                      <a:pt x="24" y="4"/>
                    </a:cubicBezTo>
                    <a:cubicBezTo>
                      <a:pt x="24" y="5"/>
                      <a:pt x="24" y="6"/>
                      <a:pt x="24" y="8"/>
                    </a:cubicBezTo>
                    <a:cubicBezTo>
                      <a:pt x="24" y="8"/>
                      <a:pt x="24" y="8"/>
                      <a:pt x="24" y="8"/>
                    </a:cubicBezTo>
                    <a:lnTo>
                      <a:pt x="25" y="8"/>
                    </a:lnTo>
                    <a:lnTo>
                      <a:pt x="26" y="8"/>
                    </a:lnTo>
                    <a:cubicBezTo>
                      <a:pt x="26" y="5"/>
                      <a:pt x="27" y="2"/>
                      <a:pt x="27" y="0"/>
                    </a:cubicBezTo>
                    <a:cubicBezTo>
                      <a:pt x="22" y="0"/>
                      <a:pt x="17" y="0"/>
                      <a:pt x="12" y="0"/>
                    </a:cubicBezTo>
                    <a:cubicBezTo>
                      <a:pt x="10" y="0"/>
                      <a:pt x="6"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58" name="Freeform 77">
                <a:extLst>
                  <a:ext uri="{FF2B5EF4-FFF2-40B4-BE49-F238E27FC236}">
                    <a16:creationId xmlns:a16="http://schemas.microsoft.com/office/drawing/2014/main" id="{40F513CF-ECD8-494F-ADF3-3707E7522A44}"/>
                  </a:ext>
                </a:extLst>
              </p:cNvPr>
              <p:cNvSpPr>
                <a:spLocks noEditPoints="1"/>
              </p:cNvSpPr>
              <p:nvPr/>
            </p:nvSpPr>
            <p:spPr bwMode="auto">
              <a:xfrm>
                <a:off x="2988038"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59" name="Freeform 78">
                <a:extLst>
                  <a:ext uri="{FF2B5EF4-FFF2-40B4-BE49-F238E27FC236}">
                    <a16:creationId xmlns:a16="http://schemas.microsoft.com/office/drawing/2014/main" id="{A7F966CB-3737-4EC5-926B-C6764C7EB376}"/>
                  </a:ext>
                </a:extLst>
              </p:cNvPr>
              <p:cNvSpPr>
                <a:spLocks/>
              </p:cNvSpPr>
              <p:nvPr/>
            </p:nvSpPr>
            <p:spPr bwMode="auto">
              <a:xfrm>
                <a:off x="3015026"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3598 w 30"/>
                  <a:gd name="T11" fmla="*/ 7366 h 25"/>
                  <a:gd name="T12" fmla="*/ 7197 w 30"/>
                  <a:gd name="T13" fmla="*/ 7366 h 25"/>
                  <a:gd name="T14" fmla="*/ 7197 w 30"/>
                  <a:gd name="T15" fmla="*/ 7366 h 25"/>
                  <a:gd name="T16" fmla="*/ 7197 w 30"/>
                  <a:gd name="T17" fmla="*/ 12890 h 25"/>
                  <a:gd name="T18" fmla="*/ 7197 w 30"/>
                  <a:gd name="T19" fmla="*/ 16573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6193 w 30"/>
                  <a:gd name="T63" fmla="*/ 11049 h 25"/>
                  <a:gd name="T64" fmla="*/ 19791 w 30"/>
                  <a:gd name="T65" fmla="*/ 9207 h 25"/>
                  <a:gd name="T66" fmla="*/ 23389 w 30"/>
                  <a:gd name="T67" fmla="*/ 7366 h 25"/>
                  <a:gd name="T68" fmla="*/ 28787 w 30"/>
                  <a:gd name="T69" fmla="*/ 5524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6778 w 30"/>
                  <a:gd name="T95" fmla="*/ 42354 h 25"/>
                  <a:gd name="T96" fmla="*/ 46778 w 30"/>
                  <a:gd name="T97" fmla="*/ 36830 h 25"/>
                  <a:gd name="T98" fmla="*/ 46778 w 30"/>
                  <a:gd name="T99" fmla="*/ 25781 h 25"/>
                  <a:gd name="T100" fmla="*/ 46778 w 30"/>
                  <a:gd name="T101" fmla="*/ 16573 h 25"/>
                  <a:gd name="T102" fmla="*/ 44979 w 30"/>
                  <a:gd name="T103" fmla="*/ 9207 h 25"/>
                  <a:gd name="T104" fmla="*/ 43180 w 30"/>
                  <a:gd name="T105" fmla="*/ 5524 h 25"/>
                  <a:gd name="T106" fmla="*/ 37783 w 30"/>
                  <a:gd name="T107" fmla="*/ 1841 h 25"/>
                  <a:gd name="T108" fmla="*/ 30586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0"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9" y="6"/>
                    </a:cubicBezTo>
                    <a:cubicBezTo>
                      <a:pt x="10" y="6"/>
                      <a:pt x="10" y="5"/>
                      <a:pt x="11" y="5"/>
                    </a:cubicBezTo>
                    <a:cubicBezTo>
                      <a:pt x="12" y="4"/>
                      <a:pt x="13" y="4"/>
                      <a:pt x="13" y="4"/>
                    </a:cubicBezTo>
                    <a:cubicBezTo>
                      <a:pt x="14" y="3"/>
                      <a:pt x="15" y="3"/>
                      <a:pt x="16" y="3"/>
                    </a:cubicBezTo>
                    <a:cubicBezTo>
                      <a:pt x="17" y="3"/>
                      <a:pt x="18" y="4"/>
                      <a:pt x="18" y="4"/>
                    </a:cubicBezTo>
                    <a:cubicBezTo>
                      <a:pt x="19" y="4"/>
                      <a:pt x="20" y="5"/>
                      <a:pt x="20" y="6"/>
                    </a:cubicBezTo>
                    <a:cubicBezTo>
                      <a:pt x="21" y="6"/>
                      <a:pt x="21" y="7"/>
                      <a:pt x="21" y="8"/>
                    </a:cubicBezTo>
                    <a:cubicBezTo>
                      <a:pt x="21" y="9"/>
                      <a:pt x="21" y="11"/>
                      <a:pt x="21" y="13"/>
                    </a:cubicBezTo>
                    <a:lnTo>
                      <a:pt x="21" y="16"/>
                    </a:lnTo>
                    <a:cubicBezTo>
                      <a:pt x="21" y="20"/>
                      <a:pt x="21" y="22"/>
                      <a:pt x="21" y="25"/>
                    </a:cubicBezTo>
                    <a:cubicBezTo>
                      <a:pt x="23" y="25"/>
                      <a:pt x="25" y="25"/>
                      <a:pt x="25" y="25"/>
                    </a:cubicBezTo>
                    <a:cubicBezTo>
                      <a:pt x="26" y="25"/>
                      <a:pt x="27" y="25"/>
                      <a:pt x="30" y="25"/>
                    </a:cubicBezTo>
                    <a:lnTo>
                      <a:pt x="30" y="24"/>
                    </a:lnTo>
                    <a:lnTo>
                      <a:pt x="30" y="23"/>
                    </a:lnTo>
                    <a:cubicBezTo>
                      <a:pt x="28" y="23"/>
                      <a:pt x="27" y="23"/>
                      <a:pt x="26" y="23"/>
                    </a:cubicBezTo>
                    <a:cubicBezTo>
                      <a:pt x="26" y="23"/>
                      <a:pt x="26" y="22"/>
                      <a:pt x="26" y="20"/>
                    </a:cubicBezTo>
                    <a:cubicBezTo>
                      <a:pt x="26" y="16"/>
                      <a:pt x="26" y="14"/>
                      <a:pt x="26" y="14"/>
                    </a:cubicBezTo>
                    <a:lnTo>
                      <a:pt x="26" y="9"/>
                    </a:lnTo>
                    <a:cubicBezTo>
                      <a:pt x="26" y="8"/>
                      <a:pt x="26" y="6"/>
                      <a:pt x="25" y="5"/>
                    </a:cubicBezTo>
                    <a:cubicBezTo>
                      <a:pt x="25" y="4"/>
                      <a:pt x="25" y="4"/>
                      <a:pt x="24" y="3"/>
                    </a:cubicBezTo>
                    <a:cubicBezTo>
                      <a:pt x="23" y="2"/>
                      <a:pt x="22" y="1"/>
                      <a:pt x="21" y="1"/>
                    </a:cubicBezTo>
                    <a:cubicBezTo>
                      <a:pt x="20" y="0"/>
                      <a:pt x="19" y="0"/>
                      <a:pt x="17" y="0"/>
                    </a:cubicBezTo>
                    <a:cubicBezTo>
                      <a:pt x="17" y="0"/>
                      <a:pt x="16" y="0"/>
                      <a:pt x="15" y="0"/>
                    </a:cubicBezTo>
                    <a:cubicBezTo>
                      <a:pt x="14" y="1"/>
                      <a:pt x="14" y="1"/>
                      <a:pt x="14" y="1"/>
                    </a:cubicBezTo>
                    <a:cubicBezTo>
                      <a:pt x="13" y="1"/>
                      <a:pt x="13" y="1"/>
                      <a:pt x="13" y="2"/>
                    </a:cubicBezTo>
                    <a:cubicBezTo>
                      <a:pt x="11" y="3"/>
                      <a:pt x="10" y="4"/>
                      <a:pt x="9" y="5"/>
                    </a:cubicBez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0" name="Freeform 79">
                <a:extLst>
                  <a:ext uri="{FF2B5EF4-FFF2-40B4-BE49-F238E27FC236}">
                    <a16:creationId xmlns:a16="http://schemas.microsoft.com/office/drawing/2014/main" id="{14A0A6AC-7740-4E43-9E24-D9F9C7E5209A}"/>
                  </a:ext>
                </a:extLst>
              </p:cNvPr>
              <p:cNvSpPr>
                <a:spLocks/>
              </p:cNvSpPr>
              <p:nvPr/>
            </p:nvSpPr>
            <p:spPr bwMode="auto">
              <a:xfrm>
                <a:off x="3072176" y="6220867"/>
                <a:ext cx="34925" cy="47625"/>
              </a:xfrm>
              <a:custGeom>
                <a:avLst/>
                <a:gdLst>
                  <a:gd name="T0" fmla="*/ 1838 w 19"/>
                  <a:gd name="T1" fmla="*/ 31139 h 26"/>
                  <a:gd name="T2" fmla="*/ 1838 w 19"/>
                  <a:gd name="T3" fmla="*/ 31139 h 26"/>
                  <a:gd name="T4" fmla="*/ 1838 w 19"/>
                  <a:gd name="T5" fmla="*/ 38466 h 26"/>
                  <a:gd name="T6" fmla="*/ 1838 w 19"/>
                  <a:gd name="T7" fmla="*/ 40298 h 26"/>
                  <a:gd name="T8" fmla="*/ 0 w 19"/>
                  <a:gd name="T9" fmla="*/ 43962 h 26"/>
                  <a:gd name="T10" fmla="*/ 1838 w 19"/>
                  <a:gd name="T11" fmla="*/ 45793 h 26"/>
                  <a:gd name="T12" fmla="*/ 9191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9191 w 19"/>
                  <a:gd name="T33" fmla="*/ 10990 h 26"/>
                  <a:gd name="T34" fmla="*/ 9191 w 19"/>
                  <a:gd name="T35" fmla="*/ 7327 h 26"/>
                  <a:gd name="T36" fmla="*/ 12867 w 19"/>
                  <a:gd name="T37" fmla="*/ 3663 h 26"/>
                  <a:gd name="T38" fmla="*/ 18382 w 19"/>
                  <a:gd name="T39" fmla="*/ 3663 h 26"/>
                  <a:gd name="T40" fmla="*/ 23896 w 19"/>
                  <a:gd name="T41" fmla="*/ 3663 h 26"/>
                  <a:gd name="T42" fmla="*/ 27572 w 19"/>
                  <a:gd name="T43" fmla="*/ 5495 h 26"/>
                  <a:gd name="T44" fmla="*/ 29411 w 19"/>
                  <a:gd name="T45" fmla="*/ 9159 h 26"/>
                  <a:gd name="T46" fmla="*/ 29411 w 19"/>
                  <a:gd name="T47" fmla="*/ 12822 h 26"/>
                  <a:gd name="T48" fmla="*/ 29411 w 19"/>
                  <a:gd name="T49" fmla="*/ 12822 h 26"/>
                  <a:gd name="T50" fmla="*/ 31249 w 19"/>
                  <a:gd name="T51" fmla="*/ 12822 h 26"/>
                  <a:gd name="T52" fmla="*/ 31249 w 19"/>
                  <a:gd name="T53" fmla="*/ 12822 h 26"/>
                  <a:gd name="T54" fmla="*/ 33087 w 19"/>
                  <a:gd name="T55" fmla="*/ 3663 h 26"/>
                  <a:gd name="T56" fmla="*/ 31249 w 19"/>
                  <a:gd name="T57" fmla="*/ 1832 h 26"/>
                  <a:gd name="T58" fmla="*/ 25734 w 19"/>
                  <a:gd name="T59" fmla="*/ 0 h 26"/>
                  <a:gd name="T60" fmla="*/ 20220 w 19"/>
                  <a:gd name="T61" fmla="*/ 0 h 26"/>
                  <a:gd name="T62" fmla="*/ 7353 w 19"/>
                  <a:gd name="T63" fmla="*/ 3663 h 26"/>
                  <a:gd name="T64" fmla="*/ 1838 w 19"/>
                  <a:gd name="T65" fmla="*/ 14654 h 26"/>
                  <a:gd name="T66" fmla="*/ 1838 w 19"/>
                  <a:gd name="T67" fmla="*/ 18317 h 26"/>
                  <a:gd name="T68" fmla="*/ 5514 w 19"/>
                  <a:gd name="T69" fmla="*/ 21981 h 26"/>
                  <a:gd name="T70" fmla="*/ 9191 w 19"/>
                  <a:gd name="T71" fmla="*/ 23813 h 26"/>
                  <a:gd name="T72" fmla="*/ 16543 w 19"/>
                  <a:gd name="T73" fmla="*/ 25644 h 26"/>
                  <a:gd name="T74" fmla="*/ 23896 w 19"/>
                  <a:gd name="T75" fmla="*/ 29308 h 26"/>
                  <a:gd name="T76" fmla="*/ 27572 w 19"/>
                  <a:gd name="T77" fmla="*/ 31139 h 26"/>
                  <a:gd name="T78" fmla="*/ 27572 w 19"/>
                  <a:gd name="T79" fmla="*/ 34803 h 26"/>
                  <a:gd name="T80" fmla="*/ 25734 w 19"/>
                  <a:gd name="T81" fmla="*/ 40298 h 26"/>
                  <a:gd name="T82" fmla="*/ 16543 w 19"/>
                  <a:gd name="T83" fmla="*/ 43962 h 26"/>
                  <a:gd name="T84" fmla="*/ 11029 w 19"/>
                  <a:gd name="T85" fmla="*/ 42130 h 26"/>
                  <a:gd name="T86" fmla="*/ 5514 w 19"/>
                  <a:gd name="T87" fmla="*/ 38466 h 26"/>
                  <a:gd name="T88" fmla="*/ 5514 w 19"/>
                  <a:gd name="T89" fmla="*/ 31139 h 26"/>
                  <a:gd name="T90" fmla="*/ 3676 w 19"/>
                  <a:gd name="T91" fmla="*/ 31139 h 26"/>
                  <a:gd name="T92" fmla="*/ 1838 w 19"/>
                  <a:gd name="T93" fmla="*/ 31139 h 26"/>
                  <a:gd name="T94" fmla="*/ 1838 w 19"/>
                  <a:gd name="T95" fmla="*/ 31139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7"/>
                    </a:moveTo>
                    <a:lnTo>
                      <a:pt x="1" y="17"/>
                    </a:lnTo>
                    <a:cubicBezTo>
                      <a:pt x="1" y="19"/>
                      <a:pt x="1" y="20"/>
                      <a:pt x="1" y="21"/>
                    </a:cubicBezTo>
                    <a:cubicBezTo>
                      <a:pt x="1" y="21"/>
                      <a:pt x="1" y="22"/>
                      <a:pt x="1" y="22"/>
                    </a:cubicBezTo>
                    <a:lnTo>
                      <a:pt x="0" y="24"/>
                    </a:lnTo>
                    <a:lnTo>
                      <a:pt x="1" y="25"/>
                    </a:lnTo>
                    <a:cubicBezTo>
                      <a:pt x="2" y="25"/>
                      <a:pt x="3" y="25"/>
                      <a:pt x="5" y="25"/>
                    </a:cubicBezTo>
                    <a:cubicBezTo>
                      <a:pt x="6" y="26"/>
                      <a:pt x="8" y="26"/>
                      <a:pt x="9" y="26"/>
                    </a:cubicBezTo>
                    <a:cubicBezTo>
                      <a:pt x="12" y="26"/>
                      <a:pt x="14" y="25"/>
                      <a:pt x="16" y="23"/>
                    </a:cubicBezTo>
                    <a:cubicBezTo>
                      <a:pt x="18" y="21"/>
                      <a:pt x="19" y="19"/>
                      <a:pt x="19" y="17"/>
                    </a:cubicBezTo>
                    <a:cubicBezTo>
                      <a:pt x="19" y="16"/>
                      <a:pt x="19" y="15"/>
                      <a:pt x="18" y="14"/>
                    </a:cubicBezTo>
                    <a:cubicBezTo>
                      <a:pt x="18" y="13"/>
                      <a:pt x="17" y="12"/>
                      <a:pt x="16" y="12"/>
                    </a:cubicBezTo>
                    <a:cubicBezTo>
                      <a:pt x="15" y="11"/>
                      <a:pt x="13" y="11"/>
                      <a:pt x="11" y="10"/>
                    </a:cubicBezTo>
                    <a:lnTo>
                      <a:pt x="8" y="10"/>
                    </a:lnTo>
                    <a:cubicBezTo>
                      <a:pt x="7" y="9"/>
                      <a:pt x="7" y="9"/>
                      <a:pt x="6" y="9"/>
                    </a:cubicBezTo>
                    <a:cubicBezTo>
                      <a:pt x="6" y="9"/>
                      <a:pt x="5" y="8"/>
                      <a:pt x="5" y="8"/>
                    </a:cubicBezTo>
                    <a:cubicBezTo>
                      <a:pt x="5" y="7"/>
                      <a:pt x="5" y="7"/>
                      <a:pt x="5" y="6"/>
                    </a:cubicBezTo>
                    <a:cubicBezTo>
                      <a:pt x="5" y="5"/>
                      <a:pt x="5" y="4"/>
                      <a:pt x="5" y="4"/>
                    </a:cubicBezTo>
                    <a:cubicBezTo>
                      <a:pt x="6" y="3"/>
                      <a:pt x="6" y="3"/>
                      <a:pt x="7" y="2"/>
                    </a:cubicBezTo>
                    <a:cubicBezTo>
                      <a:pt x="8" y="2"/>
                      <a:pt x="9" y="2"/>
                      <a:pt x="10" y="2"/>
                    </a:cubicBezTo>
                    <a:cubicBezTo>
                      <a:pt x="11" y="2"/>
                      <a:pt x="12" y="2"/>
                      <a:pt x="13" y="2"/>
                    </a:cubicBezTo>
                    <a:cubicBezTo>
                      <a:pt x="14" y="3"/>
                      <a:pt x="14" y="3"/>
                      <a:pt x="15" y="3"/>
                    </a:cubicBezTo>
                    <a:cubicBezTo>
                      <a:pt x="15" y="4"/>
                      <a:pt x="16" y="4"/>
                      <a:pt x="16" y="5"/>
                    </a:cubicBezTo>
                    <a:cubicBezTo>
                      <a:pt x="16" y="5"/>
                      <a:pt x="16" y="6"/>
                      <a:pt x="16" y="7"/>
                    </a:cubicBezTo>
                    <a:lnTo>
                      <a:pt x="17" y="7"/>
                    </a:lnTo>
                    <a:cubicBezTo>
                      <a:pt x="17" y="4"/>
                      <a:pt x="18" y="2"/>
                      <a:pt x="18" y="2"/>
                    </a:cubicBezTo>
                    <a:lnTo>
                      <a:pt x="17" y="1"/>
                    </a:lnTo>
                    <a:cubicBezTo>
                      <a:pt x="17" y="1"/>
                      <a:pt x="16" y="1"/>
                      <a:pt x="14" y="0"/>
                    </a:cubicBezTo>
                    <a:cubicBezTo>
                      <a:pt x="13" y="0"/>
                      <a:pt x="12" y="0"/>
                      <a:pt x="11" y="0"/>
                    </a:cubicBezTo>
                    <a:cubicBezTo>
                      <a:pt x="8" y="0"/>
                      <a:pt x="6" y="1"/>
                      <a:pt x="4" y="2"/>
                    </a:cubicBezTo>
                    <a:cubicBezTo>
                      <a:pt x="2" y="3"/>
                      <a:pt x="1" y="5"/>
                      <a:pt x="1" y="8"/>
                    </a:cubicBezTo>
                    <a:cubicBezTo>
                      <a:pt x="1" y="9"/>
                      <a:pt x="1" y="9"/>
                      <a:pt x="1" y="10"/>
                    </a:cubicBezTo>
                    <a:cubicBezTo>
                      <a:pt x="2" y="11"/>
                      <a:pt x="2" y="12"/>
                      <a:pt x="3" y="12"/>
                    </a:cubicBezTo>
                    <a:cubicBezTo>
                      <a:pt x="4" y="13"/>
                      <a:pt x="4" y="13"/>
                      <a:pt x="5" y="13"/>
                    </a:cubicBezTo>
                    <a:cubicBezTo>
                      <a:pt x="6" y="14"/>
                      <a:pt x="7" y="14"/>
                      <a:pt x="9" y="14"/>
                    </a:cubicBezTo>
                    <a:cubicBezTo>
                      <a:pt x="11" y="15"/>
                      <a:pt x="12" y="15"/>
                      <a:pt x="13" y="16"/>
                    </a:cubicBezTo>
                    <a:cubicBezTo>
                      <a:pt x="14" y="16"/>
                      <a:pt x="14" y="16"/>
                      <a:pt x="15" y="17"/>
                    </a:cubicBezTo>
                    <a:cubicBezTo>
                      <a:pt x="15" y="18"/>
                      <a:pt x="15" y="18"/>
                      <a:pt x="15" y="19"/>
                    </a:cubicBezTo>
                    <a:cubicBezTo>
                      <a:pt x="15" y="20"/>
                      <a:pt x="15" y="21"/>
                      <a:pt x="14" y="22"/>
                    </a:cubicBezTo>
                    <a:cubicBezTo>
                      <a:pt x="13" y="23"/>
                      <a:pt x="11" y="24"/>
                      <a:pt x="9" y="24"/>
                    </a:cubicBezTo>
                    <a:cubicBezTo>
                      <a:pt x="8" y="24"/>
                      <a:pt x="7" y="24"/>
                      <a:pt x="6" y="23"/>
                    </a:cubicBezTo>
                    <a:cubicBezTo>
                      <a:pt x="4" y="23"/>
                      <a:pt x="3" y="22"/>
                      <a:pt x="3" y="21"/>
                    </a:cubicBezTo>
                    <a:cubicBezTo>
                      <a:pt x="3" y="20"/>
                      <a:pt x="3" y="19"/>
                      <a:pt x="3" y="17"/>
                    </a:cubicBezTo>
                    <a:lnTo>
                      <a:pt x="2" y="17"/>
                    </a:lnTo>
                    <a:lnTo>
                      <a:pt x="1" y="1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1" name="Freeform 80">
                <a:extLst>
                  <a:ext uri="{FF2B5EF4-FFF2-40B4-BE49-F238E27FC236}">
                    <a16:creationId xmlns:a16="http://schemas.microsoft.com/office/drawing/2014/main" id="{F6EAADA0-A5AA-4E65-8366-670CA29357D8}"/>
                  </a:ext>
                </a:extLst>
              </p:cNvPr>
              <p:cNvSpPr>
                <a:spLocks/>
              </p:cNvSpPr>
              <p:nvPr/>
            </p:nvSpPr>
            <p:spPr bwMode="auto">
              <a:xfrm>
                <a:off x="3113451" y="6206579"/>
                <a:ext cx="28575" cy="60325"/>
              </a:xfrm>
              <a:custGeom>
                <a:avLst/>
                <a:gdLst>
                  <a:gd name="T0" fmla="*/ 1786 w 16"/>
                  <a:gd name="T1" fmla="*/ 23764 h 33"/>
                  <a:gd name="T2" fmla="*/ 1786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3217 w 16"/>
                  <a:gd name="T17" fmla="*/ 60325 h 33"/>
                  <a:gd name="T18" fmla="*/ 28575 w 16"/>
                  <a:gd name="T19" fmla="*/ 54841 h 33"/>
                  <a:gd name="T20" fmla="*/ 26789 w 16"/>
                  <a:gd name="T21" fmla="*/ 53013 h 33"/>
                  <a:gd name="T22" fmla="*/ 21431 w 16"/>
                  <a:gd name="T23" fmla="*/ 54841 h 33"/>
                  <a:gd name="T24" fmla="*/ 17859 w 16"/>
                  <a:gd name="T25" fmla="*/ 54841 h 33"/>
                  <a:gd name="T26" fmla="*/ 16073 w 16"/>
                  <a:gd name="T27" fmla="*/ 51185 h 33"/>
                  <a:gd name="T28" fmla="*/ 16073 w 16"/>
                  <a:gd name="T29" fmla="*/ 42045 h 33"/>
                  <a:gd name="T30" fmla="*/ 16073 w 16"/>
                  <a:gd name="T31" fmla="*/ 21936 h 33"/>
                  <a:gd name="T32" fmla="*/ 21431 w 16"/>
                  <a:gd name="T33" fmla="*/ 21936 h 33"/>
                  <a:gd name="T34" fmla="*/ 26789 w 16"/>
                  <a:gd name="T35" fmla="*/ 21936 h 33"/>
                  <a:gd name="T36" fmla="*/ 28575 w 16"/>
                  <a:gd name="T37" fmla="*/ 21936 h 33"/>
                  <a:gd name="T38" fmla="*/ 28575 w 16"/>
                  <a:gd name="T39" fmla="*/ 18280 h 33"/>
                  <a:gd name="T40" fmla="*/ 28575 w 16"/>
                  <a:gd name="T41" fmla="*/ 18280 h 33"/>
                  <a:gd name="T42" fmla="*/ 21431 w 16"/>
                  <a:gd name="T43" fmla="*/ 18280 h 33"/>
                  <a:gd name="T44" fmla="*/ 16073 w 16"/>
                  <a:gd name="T45" fmla="*/ 18280 h 33"/>
                  <a:gd name="T46" fmla="*/ 16073 w 16"/>
                  <a:gd name="T47" fmla="*/ 1828 h 33"/>
                  <a:gd name="T48" fmla="*/ 16073 w 16"/>
                  <a:gd name="T49" fmla="*/ 0 h 33"/>
                  <a:gd name="T50" fmla="*/ 7144 w 16"/>
                  <a:gd name="T51" fmla="*/ 3656 h 33"/>
                  <a:gd name="T52" fmla="*/ 8930 w 16"/>
                  <a:gd name="T53" fmla="*/ 18280 h 33"/>
                  <a:gd name="T54" fmla="*/ 1786 w 16"/>
                  <a:gd name="T55" fmla="*/ 21936 h 33"/>
                  <a:gd name="T56" fmla="*/ 0 w 16"/>
                  <a:gd name="T57" fmla="*/ 21936 h 33"/>
                  <a:gd name="T58" fmla="*/ 0 w 16"/>
                  <a:gd name="T59" fmla="*/ 21936 h 33"/>
                  <a:gd name="T60" fmla="*/ 1786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1" y="13"/>
                    </a:moveTo>
                    <a:lnTo>
                      <a:pt x="1" y="13"/>
                    </a:lnTo>
                    <a:cubicBezTo>
                      <a:pt x="2" y="13"/>
                      <a:pt x="3" y="13"/>
                      <a:pt x="3" y="13"/>
                    </a:cubicBezTo>
                    <a:lnTo>
                      <a:pt x="4" y="13"/>
                    </a:lnTo>
                    <a:lnTo>
                      <a:pt x="4" y="23"/>
                    </a:lnTo>
                    <a:cubicBezTo>
                      <a:pt x="4" y="24"/>
                      <a:pt x="4" y="24"/>
                      <a:pt x="4" y="24"/>
                    </a:cubicBezTo>
                    <a:cubicBezTo>
                      <a:pt x="4" y="25"/>
                      <a:pt x="4" y="26"/>
                      <a:pt x="4" y="28"/>
                    </a:cubicBezTo>
                    <a:cubicBezTo>
                      <a:pt x="4" y="32"/>
                      <a:pt x="6" y="33"/>
                      <a:pt x="10" y="33"/>
                    </a:cubicBezTo>
                    <a:cubicBezTo>
                      <a:pt x="11" y="33"/>
                      <a:pt x="12" y="33"/>
                      <a:pt x="13" y="33"/>
                    </a:cubicBezTo>
                    <a:cubicBezTo>
                      <a:pt x="14" y="31"/>
                      <a:pt x="15" y="30"/>
                      <a:pt x="16" y="30"/>
                    </a:cubicBezTo>
                    <a:lnTo>
                      <a:pt x="15" y="29"/>
                    </a:lnTo>
                    <a:cubicBezTo>
                      <a:pt x="14" y="30"/>
                      <a:pt x="13" y="30"/>
                      <a:pt x="12" y="30"/>
                    </a:cubicBezTo>
                    <a:cubicBezTo>
                      <a:pt x="11" y="30"/>
                      <a:pt x="10" y="30"/>
                      <a:pt x="10" y="30"/>
                    </a:cubicBezTo>
                    <a:cubicBezTo>
                      <a:pt x="9" y="29"/>
                      <a:pt x="9" y="28"/>
                      <a:pt x="9" y="28"/>
                    </a:cubicBezTo>
                    <a:cubicBezTo>
                      <a:pt x="9" y="27"/>
                      <a:pt x="9" y="25"/>
                      <a:pt x="9" y="23"/>
                    </a:cubicBezTo>
                    <a:lnTo>
                      <a:pt x="9" y="12"/>
                    </a:lnTo>
                    <a:cubicBezTo>
                      <a:pt x="10" y="12"/>
                      <a:pt x="12" y="12"/>
                      <a:pt x="12" y="12"/>
                    </a:cubicBezTo>
                    <a:cubicBezTo>
                      <a:pt x="14" y="12"/>
                      <a:pt x="15" y="12"/>
                      <a:pt x="15" y="12"/>
                    </a:cubicBezTo>
                    <a:lnTo>
                      <a:pt x="16" y="12"/>
                    </a:lnTo>
                    <a:lnTo>
                      <a:pt x="16" y="10"/>
                    </a:lnTo>
                    <a:cubicBezTo>
                      <a:pt x="15" y="10"/>
                      <a:pt x="14" y="10"/>
                      <a:pt x="12" y="10"/>
                    </a:cubicBezTo>
                    <a:cubicBezTo>
                      <a:pt x="11" y="10"/>
                      <a:pt x="10" y="10"/>
                      <a:pt x="9" y="10"/>
                    </a:cubicBezTo>
                    <a:cubicBezTo>
                      <a:pt x="9" y="5"/>
                      <a:pt x="9" y="2"/>
                      <a:pt x="9" y="1"/>
                    </a:cubicBezTo>
                    <a:lnTo>
                      <a:pt x="9" y="0"/>
                    </a:lnTo>
                    <a:cubicBezTo>
                      <a:pt x="8" y="1"/>
                      <a:pt x="6" y="1"/>
                      <a:pt x="4" y="2"/>
                    </a:cubicBezTo>
                    <a:cubicBezTo>
                      <a:pt x="4" y="3"/>
                      <a:pt x="5" y="5"/>
                      <a:pt x="5" y="10"/>
                    </a:cubicBezTo>
                    <a:cubicBezTo>
                      <a:pt x="4" y="10"/>
                      <a:pt x="2" y="11"/>
                      <a:pt x="1" y="12"/>
                    </a:cubicBezTo>
                    <a:lnTo>
                      <a:pt x="0" y="12"/>
                    </a:lnTo>
                    <a:lnTo>
                      <a:pt x="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2" name="Freeform 81">
                <a:extLst>
                  <a:ext uri="{FF2B5EF4-FFF2-40B4-BE49-F238E27FC236}">
                    <a16:creationId xmlns:a16="http://schemas.microsoft.com/office/drawing/2014/main" id="{ADF9EFFF-784F-4AF0-B58F-73D101995F34}"/>
                  </a:ext>
                </a:extLst>
              </p:cNvPr>
              <p:cNvSpPr>
                <a:spLocks noEditPoints="1"/>
              </p:cNvSpPr>
              <p:nvPr/>
            </p:nvSpPr>
            <p:spPr bwMode="auto">
              <a:xfrm>
                <a:off x="3145201" y="6220867"/>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6635 h 26"/>
                  <a:gd name="T10" fmla="*/ 9020 w 22"/>
                  <a:gd name="T11" fmla="*/ 21981 h 26"/>
                  <a:gd name="T12" fmla="*/ 23452 w 22"/>
                  <a:gd name="T13" fmla="*/ 21981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1832 h 26"/>
                  <a:gd name="T26" fmla="*/ 23452 w 22"/>
                  <a:gd name="T27" fmla="*/ 0 h 26"/>
                  <a:gd name="T28" fmla="*/ 14432 w 22"/>
                  <a:gd name="T29" fmla="*/ 1832 h 26"/>
                  <a:gd name="T30" fmla="*/ 9020 w 22"/>
                  <a:gd name="T31" fmla="*/ 5495 h 26"/>
                  <a:gd name="T32" fmla="*/ 3608 w 22"/>
                  <a:gd name="T33" fmla="*/ 9159 h 26"/>
                  <a:gd name="T34" fmla="*/ 1804 w 22"/>
                  <a:gd name="T35" fmla="*/ 14654 h 26"/>
                  <a:gd name="T36" fmla="*/ 0 w 22"/>
                  <a:gd name="T37" fmla="*/ 23813 h 26"/>
                  <a:gd name="T38" fmla="*/ 3608 w 22"/>
                  <a:gd name="T39" fmla="*/ 36635 h 26"/>
                  <a:gd name="T40" fmla="*/ 10824 w 22"/>
                  <a:gd name="T41" fmla="*/ 43962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19844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18317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6" y="23"/>
                      <a:pt x="15" y="23"/>
                      <a:pt x="14" y="23"/>
                    </a:cubicBezTo>
                    <a:cubicBezTo>
                      <a:pt x="12" y="23"/>
                      <a:pt x="9" y="22"/>
                      <a:pt x="8" y="20"/>
                    </a:cubicBezTo>
                    <a:cubicBezTo>
                      <a:pt x="6" y="19"/>
                      <a:pt x="5" y="16"/>
                      <a:pt x="5" y="12"/>
                    </a:cubicBezTo>
                    <a:lnTo>
                      <a:pt x="13" y="12"/>
                    </a:lnTo>
                    <a:cubicBezTo>
                      <a:pt x="14" y="12"/>
                      <a:pt x="15" y="12"/>
                      <a:pt x="17" y="12"/>
                    </a:cubicBezTo>
                    <a:cubicBezTo>
                      <a:pt x="19" y="12"/>
                      <a:pt x="21" y="12"/>
                      <a:pt x="22" y="12"/>
                    </a:cubicBezTo>
                    <a:cubicBezTo>
                      <a:pt x="22" y="11"/>
                      <a:pt x="22" y="11"/>
                      <a:pt x="22" y="10"/>
                    </a:cubicBezTo>
                    <a:cubicBezTo>
                      <a:pt x="22" y="8"/>
                      <a:pt x="22" y="7"/>
                      <a:pt x="21" y="5"/>
                    </a:cubicBezTo>
                    <a:cubicBezTo>
                      <a:pt x="21" y="4"/>
                      <a:pt x="20" y="2"/>
                      <a:pt x="18" y="1"/>
                    </a:cubicBezTo>
                    <a:cubicBezTo>
                      <a:pt x="16" y="0"/>
                      <a:pt x="15" y="0"/>
                      <a:pt x="13" y="0"/>
                    </a:cubicBezTo>
                    <a:cubicBezTo>
                      <a:pt x="11" y="0"/>
                      <a:pt x="10" y="0"/>
                      <a:pt x="8" y="1"/>
                    </a:cubicBezTo>
                    <a:cubicBezTo>
                      <a:pt x="7" y="1"/>
                      <a:pt x="6" y="2"/>
                      <a:pt x="5" y="3"/>
                    </a:cubicBezTo>
                    <a:cubicBezTo>
                      <a:pt x="3" y="4"/>
                      <a:pt x="3" y="4"/>
                      <a:pt x="2" y="5"/>
                    </a:cubicBezTo>
                    <a:cubicBezTo>
                      <a:pt x="2" y="6"/>
                      <a:pt x="1" y="7"/>
                      <a:pt x="1" y="8"/>
                    </a:cubicBezTo>
                    <a:cubicBezTo>
                      <a:pt x="0" y="10"/>
                      <a:pt x="0" y="11"/>
                      <a:pt x="0" y="13"/>
                    </a:cubicBezTo>
                    <a:cubicBezTo>
                      <a:pt x="0" y="16"/>
                      <a:pt x="1" y="18"/>
                      <a:pt x="2" y="20"/>
                    </a:cubicBezTo>
                    <a:cubicBezTo>
                      <a:pt x="3" y="22"/>
                      <a:pt x="4" y="24"/>
                      <a:pt x="6" y="24"/>
                    </a:cubicBezTo>
                    <a:cubicBezTo>
                      <a:pt x="8" y="25"/>
                      <a:pt x="10" y="26"/>
                      <a:pt x="12" y="26"/>
                    </a:cubicBezTo>
                    <a:cubicBezTo>
                      <a:pt x="13" y="26"/>
                      <a:pt x="15" y="25"/>
                      <a:pt x="16" y="25"/>
                    </a:cubicBezTo>
                    <a:cubicBezTo>
                      <a:pt x="17" y="25"/>
                      <a:pt x="19" y="24"/>
                      <a:pt x="21" y="23"/>
                    </a:cubicBezTo>
                    <a:lnTo>
                      <a:pt x="22" y="21"/>
                    </a:lnTo>
                    <a:lnTo>
                      <a:pt x="21" y="21"/>
                    </a:lnTo>
                    <a:close/>
                    <a:moveTo>
                      <a:pt x="7" y="4"/>
                    </a:moveTo>
                    <a:lnTo>
                      <a:pt x="7" y="4"/>
                    </a:lnTo>
                    <a:cubicBezTo>
                      <a:pt x="8" y="2"/>
                      <a:pt x="9" y="2"/>
                      <a:pt x="11"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6" y="11"/>
                      <a:pt x="5" y="10"/>
                      <a:pt x="5" y="10"/>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3" name="Freeform 82">
                <a:extLst>
                  <a:ext uri="{FF2B5EF4-FFF2-40B4-BE49-F238E27FC236}">
                    <a16:creationId xmlns:a16="http://schemas.microsoft.com/office/drawing/2014/main" id="{A58B4FB7-620C-4E04-98C0-8E8821E19B06}"/>
                  </a:ext>
                </a:extLst>
              </p:cNvPr>
              <p:cNvSpPr>
                <a:spLocks noEditPoints="1"/>
              </p:cNvSpPr>
              <p:nvPr/>
            </p:nvSpPr>
            <p:spPr bwMode="auto">
              <a:xfrm>
                <a:off x="3191238" y="6200229"/>
                <a:ext cx="22225" cy="66675"/>
              </a:xfrm>
              <a:custGeom>
                <a:avLst/>
                <a:gdLst>
                  <a:gd name="T0" fmla="*/ 8548 w 13"/>
                  <a:gd name="T1" fmla="*/ 0 h 36"/>
                  <a:gd name="T2" fmla="*/ 8548 w 13"/>
                  <a:gd name="T3" fmla="*/ 0 h 36"/>
                  <a:gd name="T4" fmla="*/ 6838 w 13"/>
                  <a:gd name="T5" fmla="*/ 5556 h 36"/>
                  <a:gd name="T6" fmla="*/ 8548 w 13"/>
                  <a:gd name="T7" fmla="*/ 9260 h 36"/>
                  <a:gd name="T8" fmla="*/ 11967 w 13"/>
                  <a:gd name="T9" fmla="*/ 9260 h 36"/>
                  <a:gd name="T10" fmla="*/ 15387 w 13"/>
                  <a:gd name="T11" fmla="*/ 9260 h 36"/>
                  <a:gd name="T12" fmla="*/ 17096 w 13"/>
                  <a:gd name="T13" fmla="*/ 5556 h 36"/>
                  <a:gd name="T14" fmla="*/ 15387 w 13"/>
                  <a:gd name="T15" fmla="*/ 0 h 36"/>
                  <a:gd name="T16" fmla="*/ 11967 w 13"/>
                  <a:gd name="T17" fmla="*/ 0 h 36"/>
                  <a:gd name="T18" fmla="*/ 8548 w 13"/>
                  <a:gd name="T19" fmla="*/ 0 h 36"/>
                  <a:gd name="T20" fmla="*/ 1710 w 13"/>
                  <a:gd name="T21" fmla="*/ 24077 h 36"/>
                  <a:gd name="T22" fmla="*/ 1710 w 13"/>
                  <a:gd name="T23" fmla="*/ 24077 h 36"/>
                  <a:gd name="T24" fmla="*/ 0 w 13"/>
                  <a:gd name="T25" fmla="*/ 24077 h 36"/>
                  <a:gd name="T26" fmla="*/ 0 w 13"/>
                  <a:gd name="T27" fmla="*/ 25929 h 36"/>
                  <a:gd name="T28" fmla="*/ 1710 w 13"/>
                  <a:gd name="T29" fmla="*/ 27781 h 36"/>
                  <a:gd name="T30" fmla="*/ 5129 w 13"/>
                  <a:gd name="T31" fmla="*/ 27781 h 36"/>
                  <a:gd name="T32" fmla="*/ 6838 w 13"/>
                  <a:gd name="T33" fmla="*/ 27781 h 36"/>
                  <a:gd name="T34" fmla="*/ 6838 w 13"/>
                  <a:gd name="T35" fmla="*/ 27781 h 36"/>
                  <a:gd name="T36" fmla="*/ 8548 w 13"/>
                  <a:gd name="T37" fmla="*/ 33338 h 36"/>
                  <a:gd name="T38" fmla="*/ 8548 w 13"/>
                  <a:gd name="T39" fmla="*/ 37042 h 36"/>
                  <a:gd name="T40" fmla="*/ 8548 w 13"/>
                  <a:gd name="T41" fmla="*/ 48154 h 36"/>
                  <a:gd name="T42" fmla="*/ 8548 w 13"/>
                  <a:gd name="T43" fmla="*/ 55563 h 36"/>
                  <a:gd name="T44" fmla="*/ 6838 w 13"/>
                  <a:gd name="T45" fmla="*/ 61119 h 36"/>
                  <a:gd name="T46" fmla="*/ 6838 w 13"/>
                  <a:gd name="T47" fmla="*/ 62971 h 36"/>
                  <a:gd name="T48" fmla="*/ 6838 w 13"/>
                  <a:gd name="T49" fmla="*/ 62971 h 36"/>
                  <a:gd name="T50" fmla="*/ 1710 w 13"/>
                  <a:gd name="T51" fmla="*/ 62971 h 36"/>
                  <a:gd name="T52" fmla="*/ 0 w 13"/>
                  <a:gd name="T53" fmla="*/ 64823 h 36"/>
                  <a:gd name="T54" fmla="*/ 0 w 13"/>
                  <a:gd name="T55" fmla="*/ 66675 h 36"/>
                  <a:gd name="T56" fmla="*/ 171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2971 h 36"/>
                  <a:gd name="T68" fmla="*/ 17096 w 13"/>
                  <a:gd name="T69" fmla="*/ 62971 h 36"/>
                  <a:gd name="T70" fmla="*/ 17096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0373 h 36"/>
                  <a:gd name="T82" fmla="*/ 15387 w 13"/>
                  <a:gd name="T83" fmla="*/ 20373 h 36"/>
                  <a:gd name="T84" fmla="*/ 171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5" y="0"/>
                    </a:moveTo>
                    <a:lnTo>
                      <a:pt x="5" y="0"/>
                    </a:lnTo>
                    <a:cubicBezTo>
                      <a:pt x="4" y="1"/>
                      <a:pt x="4" y="2"/>
                      <a:pt x="4" y="3"/>
                    </a:cubicBezTo>
                    <a:cubicBezTo>
                      <a:pt x="4" y="3"/>
                      <a:pt x="4" y="4"/>
                      <a:pt x="5" y="5"/>
                    </a:cubicBezTo>
                    <a:cubicBezTo>
                      <a:pt x="5" y="5"/>
                      <a:pt x="6" y="5"/>
                      <a:pt x="7" y="5"/>
                    </a:cubicBezTo>
                    <a:cubicBezTo>
                      <a:pt x="8" y="5"/>
                      <a:pt x="8" y="5"/>
                      <a:pt x="9" y="5"/>
                    </a:cubicBezTo>
                    <a:cubicBezTo>
                      <a:pt x="9" y="4"/>
                      <a:pt x="10" y="3"/>
                      <a:pt x="10" y="3"/>
                    </a:cubicBezTo>
                    <a:cubicBezTo>
                      <a:pt x="10" y="2"/>
                      <a:pt x="9" y="1"/>
                      <a:pt x="9" y="0"/>
                    </a:cubicBezTo>
                    <a:cubicBezTo>
                      <a:pt x="8" y="0"/>
                      <a:pt x="8" y="0"/>
                      <a:pt x="7" y="0"/>
                    </a:cubicBezTo>
                    <a:cubicBezTo>
                      <a:pt x="6" y="0"/>
                      <a:pt x="5" y="0"/>
                      <a:pt x="5" y="0"/>
                    </a:cubicBezTo>
                    <a:close/>
                    <a:moveTo>
                      <a:pt x="1" y="13"/>
                    </a:moveTo>
                    <a:lnTo>
                      <a:pt x="1" y="13"/>
                    </a:lnTo>
                    <a:lnTo>
                      <a:pt x="0" y="13"/>
                    </a:lnTo>
                    <a:lnTo>
                      <a:pt x="0" y="14"/>
                    </a:lnTo>
                    <a:lnTo>
                      <a:pt x="1" y="15"/>
                    </a:lnTo>
                    <a:lnTo>
                      <a:pt x="3" y="15"/>
                    </a:lnTo>
                    <a:cubicBezTo>
                      <a:pt x="3" y="15"/>
                      <a:pt x="4" y="15"/>
                      <a:pt x="4" y="15"/>
                    </a:cubicBezTo>
                    <a:cubicBezTo>
                      <a:pt x="4" y="15"/>
                      <a:pt x="4" y="15"/>
                      <a:pt x="4" y="15"/>
                    </a:cubicBezTo>
                    <a:cubicBezTo>
                      <a:pt x="5" y="16"/>
                      <a:pt x="5" y="16"/>
                      <a:pt x="5" y="18"/>
                    </a:cubicBezTo>
                    <a:cubicBezTo>
                      <a:pt x="5" y="19"/>
                      <a:pt x="5" y="20"/>
                      <a:pt x="5" y="20"/>
                    </a:cubicBezTo>
                    <a:lnTo>
                      <a:pt x="5" y="26"/>
                    </a:lnTo>
                    <a:cubicBezTo>
                      <a:pt x="5" y="27"/>
                      <a:pt x="5" y="28"/>
                      <a:pt x="5" y="30"/>
                    </a:cubicBezTo>
                    <a:cubicBezTo>
                      <a:pt x="5" y="32"/>
                      <a:pt x="5" y="33"/>
                      <a:pt x="4" y="33"/>
                    </a:cubicBezTo>
                    <a:cubicBezTo>
                      <a:pt x="4" y="34"/>
                      <a:pt x="4" y="34"/>
                      <a:pt x="4" y="34"/>
                    </a:cubicBezTo>
                    <a:cubicBezTo>
                      <a:pt x="4" y="34"/>
                      <a:pt x="4" y="34"/>
                      <a:pt x="4" y="34"/>
                    </a:cubicBezTo>
                    <a:cubicBezTo>
                      <a:pt x="3" y="34"/>
                      <a:pt x="2" y="34"/>
                      <a:pt x="1" y="34"/>
                    </a:cubicBezTo>
                    <a:lnTo>
                      <a:pt x="0" y="35"/>
                    </a:lnTo>
                    <a:lnTo>
                      <a:pt x="0" y="36"/>
                    </a:lnTo>
                    <a:lnTo>
                      <a:pt x="1" y="36"/>
                    </a:lnTo>
                    <a:cubicBezTo>
                      <a:pt x="3" y="36"/>
                      <a:pt x="5" y="36"/>
                      <a:pt x="7" y="36"/>
                    </a:cubicBezTo>
                    <a:cubicBezTo>
                      <a:pt x="9" y="36"/>
                      <a:pt x="11" y="36"/>
                      <a:pt x="13" y="36"/>
                    </a:cubicBezTo>
                    <a:lnTo>
                      <a:pt x="13" y="35"/>
                    </a:lnTo>
                    <a:lnTo>
                      <a:pt x="13" y="34"/>
                    </a:lnTo>
                    <a:cubicBezTo>
                      <a:pt x="11" y="34"/>
                      <a:pt x="11" y="34"/>
                      <a:pt x="10" y="34"/>
                    </a:cubicBezTo>
                    <a:cubicBezTo>
                      <a:pt x="10" y="34"/>
                      <a:pt x="10" y="34"/>
                      <a:pt x="10" y="34"/>
                    </a:cubicBezTo>
                    <a:cubicBezTo>
                      <a:pt x="10" y="34"/>
                      <a:pt x="10" y="34"/>
                      <a:pt x="9" y="33"/>
                    </a:cubicBezTo>
                    <a:cubicBezTo>
                      <a:pt x="9" y="33"/>
                      <a:pt x="9" y="32"/>
                      <a:pt x="9" y="30"/>
                    </a:cubicBezTo>
                    <a:cubicBezTo>
                      <a:pt x="9" y="28"/>
                      <a:pt x="9" y="26"/>
                      <a:pt x="9" y="26"/>
                    </a:cubicBezTo>
                    <a:lnTo>
                      <a:pt x="9" y="20"/>
                    </a:lnTo>
                    <a:cubicBezTo>
                      <a:pt x="9" y="17"/>
                      <a:pt x="9" y="14"/>
                      <a:pt x="9" y="11"/>
                    </a:cubicBezTo>
                    <a:cubicBezTo>
                      <a:pt x="7" y="12"/>
                      <a:pt x="4" y="13"/>
                      <a:pt x="1"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4" name="Freeform 83">
                <a:extLst>
                  <a:ext uri="{FF2B5EF4-FFF2-40B4-BE49-F238E27FC236}">
                    <a16:creationId xmlns:a16="http://schemas.microsoft.com/office/drawing/2014/main" id="{2B52700C-59EC-4BE2-B6D2-2BAB29203C54}"/>
                  </a:ext>
                </a:extLst>
              </p:cNvPr>
              <p:cNvSpPr>
                <a:spLocks/>
              </p:cNvSpPr>
              <p:nvPr/>
            </p:nvSpPr>
            <p:spPr bwMode="auto">
              <a:xfrm>
                <a:off x="3218226"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5398 w 30"/>
                  <a:gd name="T11" fmla="*/ 7366 h 25"/>
                  <a:gd name="T12" fmla="*/ 7197 w 30"/>
                  <a:gd name="T13" fmla="*/ 7366 h 25"/>
                  <a:gd name="T14" fmla="*/ 7197 w 30"/>
                  <a:gd name="T15" fmla="*/ 7366 h 25"/>
                  <a:gd name="T16" fmla="*/ 7197 w 30"/>
                  <a:gd name="T17" fmla="*/ 12890 h 25"/>
                  <a:gd name="T18" fmla="*/ 8996 w 30"/>
                  <a:gd name="T19" fmla="*/ 16573 h 25"/>
                  <a:gd name="T20" fmla="*/ 8996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2594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7992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7992 w 30"/>
                  <a:gd name="T63" fmla="*/ 11049 h 25"/>
                  <a:gd name="T64" fmla="*/ 19791 w 30"/>
                  <a:gd name="T65" fmla="*/ 9207 h 25"/>
                  <a:gd name="T66" fmla="*/ 25188 w 30"/>
                  <a:gd name="T67" fmla="*/ 7366 h 25"/>
                  <a:gd name="T68" fmla="*/ 28787 w 30"/>
                  <a:gd name="T69" fmla="*/ 5524 h 25"/>
                  <a:gd name="T70" fmla="*/ 34184 w 30"/>
                  <a:gd name="T71" fmla="*/ 7366 h 25"/>
                  <a:gd name="T72" fmla="*/ 37783 w 30"/>
                  <a:gd name="T73" fmla="*/ 11049 h 25"/>
                  <a:gd name="T74" fmla="*/ 39582 w 30"/>
                  <a:gd name="T75" fmla="*/ 14732 h 25"/>
                  <a:gd name="T76" fmla="*/ 39582 w 30"/>
                  <a:gd name="T77" fmla="*/ 23939 h 25"/>
                  <a:gd name="T78" fmla="*/ 39582 w 30"/>
                  <a:gd name="T79" fmla="*/ 29464 h 25"/>
                  <a:gd name="T80" fmla="*/ 37783 w 30"/>
                  <a:gd name="T81" fmla="*/ 46037 h 25"/>
                  <a:gd name="T82" fmla="*/ 39582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8578 w 30"/>
                  <a:gd name="T95" fmla="*/ 42354 h 25"/>
                  <a:gd name="T96" fmla="*/ 46778 w 30"/>
                  <a:gd name="T97" fmla="*/ 36830 h 25"/>
                  <a:gd name="T98" fmla="*/ 46778 w 30"/>
                  <a:gd name="T99" fmla="*/ 25781 h 25"/>
                  <a:gd name="T100" fmla="*/ 46778 w 30"/>
                  <a:gd name="T101" fmla="*/ 16573 h 25"/>
                  <a:gd name="T102" fmla="*/ 46778 w 30"/>
                  <a:gd name="T103" fmla="*/ 9207 h 25"/>
                  <a:gd name="T104" fmla="*/ 43180 w 30"/>
                  <a:gd name="T105" fmla="*/ 5524 h 25"/>
                  <a:gd name="T106" fmla="*/ 39582 w 30"/>
                  <a:gd name="T107" fmla="*/ 1841 h 25"/>
                  <a:gd name="T108" fmla="*/ 32385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61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0" y="23"/>
                    </a:cubicBezTo>
                    <a:lnTo>
                      <a:pt x="0" y="24"/>
                    </a:lnTo>
                    <a:lnTo>
                      <a:pt x="0" y="25"/>
                    </a:lnTo>
                    <a:cubicBezTo>
                      <a:pt x="3" y="25"/>
                      <a:pt x="5" y="25"/>
                      <a:pt x="7" y="25"/>
                    </a:cubicBezTo>
                    <a:cubicBezTo>
                      <a:pt x="9" y="25"/>
                      <a:pt x="11" y="25"/>
                      <a:pt x="13" y="25"/>
                    </a:cubicBezTo>
                    <a:lnTo>
                      <a:pt x="13" y="24"/>
                    </a:lnTo>
                    <a:lnTo>
                      <a:pt x="13" y="23"/>
                    </a:lnTo>
                    <a:cubicBezTo>
                      <a:pt x="11" y="23"/>
                      <a:pt x="10" y="23"/>
                      <a:pt x="10" y="23"/>
                    </a:cubicBezTo>
                    <a:cubicBezTo>
                      <a:pt x="10" y="23"/>
                      <a:pt x="10" y="23"/>
                      <a:pt x="10"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10" y="6"/>
                    </a:cubicBezTo>
                    <a:cubicBezTo>
                      <a:pt x="10" y="6"/>
                      <a:pt x="11" y="5"/>
                      <a:pt x="11" y="5"/>
                    </a:cubicBezTo>
                    <a:cubicBezTo>
                      <a:pt x="12" y="4"/>
                      <a:pt x="13" y="4"/>
                      <a:pt x="14" y="4"/>
                    </a:cubicBezTo>
                    <a:cubicBezTo>
                      <a:pt x="14" y="3"/>
                      <a:pt x="15" y="3"/>
                      <a:pt x="16" y="3"/>
                    </a:cubicBezTo>
                    <a:cubicBezTo>
                      <a:pt x="17" y="3"/>
                      <a:pt x="18" y="4"/>
                      <a:pt x="19" y="4"/>
                    </a:cubicBezTo>
                    <a:cubicBezTo>
                      <a:pt x="20" y="4"/>
                      <a:pt x="20" y="5"/>
                      <a:pt x="21" y="6"/>
                    </a:cubicBezTo>
                    <a:cubicBezTo>
                      <a:pt x="21" y="6"/>
                      <a:pt x="21" y="7"/>
                      <a:pt x="22" y="8"/>
                    </a:cubicBezTo>
                    <a:cubicBezTo>
                      <a:pt x="22" y="9"/>
                      <a:pt x="22" y="11"/>
                      <a:pt x="22" y="13"/>
                    </a:cubicBezTo>
                    <a:lnTo>
                      <a:pt x="22" y="16"/>
                    </a:lnTo>
                    <a:cubicBezTo>
                      <a:pt x="22" y="20"/>
                      <a:pt x="22" y="22"/>
                      <a:pt x="21" y="25"/>
                    </a:cubicBezTo>
                    <a:lnTo>
                      <a:pt x="22" y="25"/>
                    </a:lnTo>
                    <a:cubicBezTo>
                      <a:pt x="24" y="25"/>
                      <a:pt x="25" y="25"/>
                      <a:pt x="25" y="25"/>
                    </a:cubicBezTo>
                    <a:cubicBezTo>
                      <a:pt x="26" y="25"/>
                      <a:pt x="28" y="25"/>
                      <a:pt x="30" y="25"/>
                    </a:cubicBezTo>
                    <a:lnTo>
                      <a:pt x="30" y="24"/>
                    </a:lnTo>
                    <a:lnTo>
                      <a:pt x="30" y="23"/>
                    </a:lnTo>
                    <a:cubicBezTo>
                      <a:pt x="28" y="23"/>
                      <a:pt x="27" y="23"/>
                      <a:pt x="27" y="23"/>
                    </a:cubicBezTo>
                    <a:cubicBezTo>
                      <a:pt x="26" y="23"/>
                      <a:pt x="26" y="22"/>
                      <a:pt x="26" y="20"/>
                    </a:cubicBezTo>
                    <a:cubicBezTo>
                      <a:pt x="26" y="16"/>
                      <a:pt x="26" y="14"/>
                      <a:pt x="26" y="14"/>
                    </a:cubicBezTo>
                    <a:lnTo>
                      <a:pt x="26" y="9"/>
                    </a:lnTo>
                    <a:cubicBezTo>
                      <a:pt x="26" y="8"/>
                      <a:pt x="26" y="6"/>
                      <a:pt x="26" y="5"/>
                    </a:cubicBezTo>
                    <a:cubicBezTo>
                      <a:pt x="25" y="4"/>
                      <a:pt x="25" y="4"/>
                      <a:pt x="24" y="3"/>
                    </a:cubicBezTo>
                    <a:cubicBezTo>
                      <a:pt x="24" y="2"/>
                      <a:pt x="23" y="1"/>
                      <a:pt x="22" y="1"/>
                    </a:cubicBezTo>
                    <a:cubicBezTo>
                      <a:pt x="20" y="0"/>
                      <a:pt x="19" y="0"/>
                      <a:pt x="18" y="0"/>
                    </a:cubicBezTo>
                    <a:cubicBezTo>
                      <a:pt x="17" y="0"/>
                      <a:pt x="16" y="0"/>
                      <a:pt x="15" y="0"/>
                    </a:cubicBezTo>
                    <a:cubicBezTo>
                      <a:pt x="15" y="1"/>
                      <a:pt x="14" y="1"/>
                      <a:pt x="14" y="1"/>
                    </a:cubicBezTo>
                    <a:cubicBezTo>
                      <a:pt x="14" y="1"/>
                      <a:pt x="13" y="1"/>
                      <a:pt x="13" y="2"/>
                    </a:cubicBezTo>
                    <a:cubicBezTo>
                      <a:pt x="12" y="3"/>
                      <a:pt x="10" y="4"/>
                      <a:pt x="9" y="5"/>
                    </a:cubicBezTo>
                    <a:cubicBezTo>
                      <a:pt x="9" y="3"/>
                      <a:pt x="9" y="2"/>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5" name="Freeform 84">
                <a:extLst>
                  <a:ext uri="{FF2B5EF4-FFF2-40B4-BE49-F238E27FC236}">
                    <a16:creationId xmlns:a16="http://schemas.microsoft.com/office/drawing/2014/main" id="{784ED6A2-604D-4B46-8C54-63145BA9AEBC}"/>
                  </a:ext>
                </a:extLst>
              </p:cNvPr>
              <p:cNvSpPr>
                <a:spLocks/>
              </p:cNvSpPr>
              <p:nvPr/>
            </p:nvSpPr>
            <p:spPr bwMode="auto">
              <a:xfrm>
                <a:off x="3400788" y="6198642"/>
                <a:ext cx="50800" cy="68262"/>
              </a:xfrm>
              <a:custGeom>
                <a:avLst/>
                <a:gdLst>
                  <a:gd name="T0" fmla="*/ 0 w 28"/>
                  <a:gd name="T1" fmla="*/ 3690 h 37"/>
                  <a:gd name="T2" fmla="*/ 3629 w 28"/>
                  <a:gd name="T3" fmla="*/ 3690 h 37"/>
                  <a:gd name="T4" fmla="*/ 7257 w 28"/>
                  <a:gd name="T5" fmla="*/ 5535 h 37"/>
                  <a:gd name="T6" fmla="*/ 7257 w 28"/>
                  <a:gd name="T7" fmla="*/ 9225 h 37"/>
                  <a:gd name="T8" fmla="*/ 7257 w 28"/>
                  <a:gd name="T9" fmla="*/ 25829 h 37"/>
                  <a:gd name="T10" fmla="*/ 7257 w 28"/>
                  <a:gd name="T11" fmla="*/ 55348 h 37"/>
                  <a:gd name="T12" fmla="*/ 3629 w 28"/>
                  <a:gd name="T13" fmla="*/ 66417 h 37"/>
                  <a:gd name="T14" fmla="*/ 3629 w 28"/>
                  <a:gd name="T15" fmla="*/ 68262 h 37"/>
                  <a:gd name="T16" fmla="*/ 12700 w 28"/>
                  <a:gd name="T17" fmla="*/ 68262 h 37"/>
                  <a:gd name="T18" fmla="*/ 48986 w 28"/>
                  <a:gd name="T19" fmla="*/ 68262 h 37"/>
                  <a:gd name="T20" fmla="*/ 48986 w 28"/>
                  <a:gd name="T21" fmla="*/ 59037 h 37"/>
                  <a:gd name="T22" fmla="*/ 50800 w 28"/>
                  <a:gd name="T23" fmla="*/ 51658 h 37"/>
                  <a:gd name="T24" fmla="*/ 47171 w 28"/>
                  <a:gd name="T25" fmla="*/ 51658 h 37"/>
                  <a:gd name="T26" fmla="*/ 45357 w 28"/>
                  <a:gd name="T27" fmla="*/ 62727 h 37"/>
                  <a:gd name="T28" fmla="*/ 25400 w 28"/>
                  <a:gd name="T29" fmla="*/ 64572 h 37"/>
                  <a:gd name="T30" fmla="*/ 16329 w 28"/>
                  <a:gd name="T31" fmla="*/ 49813 h 37"/>
                  <a:gd name="T32" fmla="*/ 25400 w 28"/>
                  <a:gd name="T33" fmla="*/ 35053 h 37"/>
                  <a:gd name="T34" fmla="*/ 36286 w 28"/>
                  <a:gd name="T35" fmla="*/ 36898 h 37"/>
                  <a:gd name="T36" fmla="*/ 38100 w 28"/>
                  <a:gd name="T37" fmla="*/ 40588 h 37"/>
                  <a:gd name="T38" fmla="*/ 38100 w 28"/>
                  <a:gd name="T39" fmla="*/ 44278 h 37"/>
                  <a:gd name="T40" fmla="*/ 41729 w 28"/>
                  <a:gd name="T41" fmla="*/ 44278 h 37"/>
                  <a:gd name="T42" fmla="*/ 41729 w 28"/>
                  <a:gd name="T43" fmla="*/ 23984 h 37"/>
                  <a:gd name="T44" fmla="*/ 38100 w 28"/>
                  <a:gd name="T45" fmla="*/ 22139 h 37"/>
                  <a:gd name="T46" fmla="*/ 38100 w 28"/>
                  <a:gd name="T47" fmla="*/ 25829 h 37"/>
                  <a:gd name="T48" fmla="*/ 36286 w 28"/>
                  <a:gd name="T49" fmla="*/ 29519 h 37"/>
                  <a:gd name="T50" fmla="*/ 25400 w 28"/>
                  <a:gd name="T51" fmla="*/ 31364 h 37"/>
                  <a:gd name="T52" fmla="*/ 16329 w 28"/>
                  <a:gd name="T53" fmla="*/ 22139 h 37"/>
                  <a:gd name="T54" fmla="*/ 16329 w 28"/>
                  <a:gd name="T55" fmla="*/ 5535 h 37"/>
                  <a:gd name="T56" fmla="*/ 34471 w 28"/>
                  <a:gd name="T57" fmla="*/ 5535 h 37"/>
                  <a:gd name="T58" fmla="*/ 43543 w 28"/>
                  <a:gd name="T59" fmla="*/ 14759 h 37"/>
                  <a:gd name="T60" fmla="*/ 43543 w 28"/>
                  <a:gd name="T61" fmla="*/ 14759 h 37"/>
                  <a:gd name="T62" fmla="*/ 45357 w 28"/>
                  <a:gd name="T63" fmla="*/ 14759 h 37"/>
                  <a:gd name="T64" fmla="*/ 47171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2" y="2"/>
                      <a:pt x="3" y="2"/>
                      <a:pt x="3" y="2"/>
                    </a:cubicBezTo>
                    <a:cubicBezTo>
                      <a:pt x="3" y="2"/>
                      <a:pt x="4" y="2"/>
                      <a:pt x="4" y="3"/>
                    </a:cubicBezTo>
                    <a:cubicBezTo>
                      <a:pt x="4" y="3"/>
                      <a:pt x="4" y="3"/>
                      <a:pt x="4" y="3"/>
                    </a:cubicBezTo>
                    <a:cubicBezTo>
                      <a:pt x="4" y="4"/>
                      <a:pt x="4" y="4"/>
                      <a:pt x="4" y="5"/>
                    </a:cubicBezTo>
                    <a:cubicBezTo>
                      <a:pt x="4" y="6"/>
                      <a:pt x="4" y="7"/>
                      <a:pt x="4" y="8"/>
                    </a:cubicBezTo>
                    <a:lnTo>
                      <a:pt x="4" y="14"/>
                    </a:lnTo>
                    <a:lnTo>
                      <a:pt x="4" y="24"/>
                    </a:lnTo>
                    <a:cubicBezTo>
                      <a:pt x="4" y="25"/>
                      <a:pt x="4" y="27"/>
                      <a:pt x="4" y="30"/>
                    </a:cubicBezTo>
                    <a:cubicBezTo>
                      <a:pt x="4" y="33"/>
                      <a:pt x="4" y="35"/>
                      <a:pt x="4" y="35"/>
                    </a:cubicBezTo>
                    <a:cubicBezTo>
                      <a:pt x="4" y="35"/>
                      <a:pt x="3" y="35"/>
                      <a:pt x="2" y="36"/>
                    </a:cubicBezTo>
                    <a:lnTo>
                      <a:pt x="2" y="37"/>
                    </a:lnTo>
                    <a:cubicBezTo>
                      <a:pt x="4" y="37"/>
                      <a:pt x="5" y="37"/>
                      <a:pt x="7" y="37"/>
                    </a:cubicBezTo>
                    <a:lnTo>
                      <a:pt x="14" y="37"/>
                    </a:lnTo>
                    <a:cubicBezTo>
                      <a:pt x="19" y="37"/>
                      <a:pt x="24" y="37"/>
                      <a:pt x="27" y="37"/>
                    </a:cubicBezTo>
                    <a:cubicBezTo>
                      <a:pt x="27" y="35"/>
                      <a:pt x="27" y="34"/>
                      <a:pt x="27" y="32"/>
                    </a:cubicBezTo>
                    <a:cubicBezTo>
                      <a:pt x="28" y="30"/>
                      <a:pt x="28" y="29"/>
                      <a:pt x="28" y="28"/>
                    </a:cubicBezTo>
                    <a:lnTo>
                      <a:pt x="26" y="28"/>
                    </a:lnTo>
                    <a:cubicBezTo>
                      <a:pt x="26" y="29"/>
                      <a:pt x="26" y="29"/>
                      <a:pt x="26" y="31"/>
                    </a:cubicBezTo>
                    <a:cubicBezTo>
                      <a:pt x="25" y="32"/>
                      <a:pt x="25" y="33"/>
                      <a:pt x="25" y="34"/>
                    </a:cubicBezTo>
                    <a:cubicBezTo>
                      <a:pt x="24" y="34"/>
                      <a:pt x="23" y="34"/>
                      <a:pt x="22" y="34"/>
                    </a:cubicBezTo>
                    <a:cubicBezTo>
                      <a:pt x="21" y="35"/>
                      <a:pt x="18" y="35"/>
                      <a:pt x="14" y="35"/>
                    </a:cubicBezTo>
                    <a:lnTo>
                      <a:pt x="9" y="35"/>
                    </a:lnTo>
                    <a:cubicBezTo>
                      <a:pt x="9" y="33"/>
                      <a:pt x="9" y="30"/>
                      <a:pt x="9" y="27"/>
                    </a:cubicBezTo>
                    <a:cubicBezTo>
                      <a:pt x="9" y="23"/>
                      <a:pt x="9" y="21"/>
                      <a:pt x="9" y="19"/>
                    </a:cubicBezTo>
                    <a:cubicBezTo>
                      <a:pt x="11" y="19"/>
                      <a:pt x="13" y="19"/>
                      <a:pt x="14" y="19"/>
                    </a:cubicBezTo>
                    <a:cubicBezTo>
                      <a:pt x="16" y="19"/>
                      <a:pt x="17" y="19"/>
                      <a:pt x="18" y="19"/>
                    </a:cubicBezTo>
                    <a:cubicBezTo>
                      <a:pt x="19" y="19"/>
                      <a:pt x="20" y="20"/>
                      <a:pt x="20" y="20"/>
                    </a:cubicBezTo>
                    <a:cubicBezTo>
                      <a:pt x="20" y="20"/>
                      <a:pt x="20" y="20"/>
                      <a:pt x="20" y="20"/>
                    </a:cubicBezTo>
                    <a:cubicBezTo>
                      <a:pt x="21" y="21"/>
                      <a:pt x="21" y="21"/>
                      <a:pt x="21" y="22"/>
                    </a:cubicBezTo>
                    <a:lnTo>
                      <a:pt x="21" y="24"/>
                    </a:lnTo>
                    <a:lnTo>
                      <a:pt x="22" y="24"/>
                    </a:lnTo>
                    <a:lnTo>
                      <a:pt x="23" y="24"/>
                    </a:lnTo>
                    <a:lnTo>
                      <a:pt x="22" y="18"/>
                    </a:lnTo>
                    <a:cubicBezTo>
                      <a:pt x="22" y="16"/>
                      <a:pt x="23" y="14"/>
                      <a:pt x="23" y="13"/>
                    </a:cubicBezTo>
                    <a:lnTo>
                      <a:pt x="22" y="12"/>
                    </a:lnTo>
                    <a:lnTo>
                      <a:pt x="21" y="12"/>
                    </a:lnTo>
                    <a:lnTo>
                      <a:pt x="21" y="13"/>
                    </a:lnTo>
                    <a:lnTo>
                      <a:pt x="21" y="14"/>
                    </a:lnTo>
                    <a:cubicBezTo>
                      <a:pt x="21" y="15"/>
                      <a:pt x="21" y="16"/>
                      <a:pt x="21" y="16"/>
                    </a:cubicBezTo>
                    <a:cubicBezTo>
                      <a:pt x="21" y="16"/>
                      <a:pt x="20" y="16"/>
                      <a:pt x="20" y="16"/>
                    </a:cubicBezTo>
                    <a:cubicBezTo>
                      <a:pt x="20" y="17"/>
                      <a:pt x="19" y="17"/>
                      <a:pt x="18" y="17"/>
                    </a:cubicBezTo>
                    <a:cubicBezTo>
                      <a:pt x="17" y="17"/>
                      <a:pt x="16" y="17"/>
                      <a:pt x="14" y="17"/>
                    </a:cubicBezTo>
                    <a:cubicBezTo>
                      <a:pt x="13" y="17"/>
                      <a:pt x="11" y="17"/>
                      <a:pt x="9" y="17"/>
                    </a:cubicBezTo>
                    <a:lnTo>
                      <a:pt x="9" y="12"/>
                    </a:lnTo>
                    <a:lnTo>
                      <a:pt x="9" y="7"/>
                    </a:lnTo>
                    <a:lnTo>
                      <a:pt x="9" y="3"/>
                    </a:lnTo>
                    <a:cubicBezTo>
                      <a:pt x="12" y="2"/>
                      <a:pt x="13" y="2"/>
                      <a:pt x="15" y="2"/>
                    </a:cubicBezTo>
                    <a:cubicBezTo>
                      <a:pt x="16" y="2"/>
                      <a:pt x="17" y="2"/>
                      <a:pt x="19" y="3"/>
                    </a:cubicBezTo>
                    <a:cubicBezTo>
                      <a:pt x="21" y="3"/>
                      <a:pt x="22" y="3"/>
                      <a:pt x="24" y="4"/>
                    </a:cubicBezTo>
                    <a:cubicBezTo>
                      <a:pt x="24" y="5"/>
                      <a:pt x="24" y="6"/>
                      <a:pt x="24" y="8"/>
                    </a:cubicBezTo>
                    <a:cubicBezTo>
                      <a:pt x="24" y="8"/>
                      <a:pt x="24" y="8"/>
                      <a:pt x="24" y="8"/>
                    </a:cubicBezTo>
                    <a:lnTo>
                      <a:pt x="25" y="8"/>
                    </a:lnTo>
                    <a:cubicBezTo>
                      <a:pt x="26" y="5"/>
                      <a:pt x="26" y="2"/>
                      <a:pt x="26" y="0"/>
                    </a:cubicBezTo>
                    <a:cubicBezTo>
                      <a:pt x="22" y="0"/>
                      <a:pt x="17" y="0"/>
                      <a:pt x="11" y="0"/>
                    </a:cubicBezTo>
                    <a:cubicBezTo>
                      <a:pt x="10" y="0"/>
                      <a:pt x="6"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6" name="Freeform 85">
                <a:extLst>
                  <a:ext uri="{FF2B5EF4-FFF2-40B4-BE49-F238E27FC236}">
                    <a16:creationId xmlns:a16="http://schemas.microsoft.com/office/drawing/2014/main" id="{E8793CBA-C5D5-4B0A-B5AF-B7C4E1ACE1ED}"/>
                  </a:ext>
                </a:extLst>
              </p:cNvPr>
              <p:cNvSpPr>
                <a:spLocks/>
              </p:cNvSpPr>
              <p:nvPr/>
            </p:nvSpPr>
            <p:spPr bwMode="auto">
              <a:xfrm>
                <a:off x="3456351" y="6195467"/>
                <a:ext cx="25400" cy="71437"/>
              </a:xfrm>
              <a:custGeom>
                <a:avLst/>
                <a:gdLst>
                  <a:gd name="T0" fmla="*/ 1814 w 14"/>
                  <a:gd name="T1" fmla="*/ 3663 h 39"/>
                  <a:gd name="T2" fmla="*/ 1814 w 14"/>
                  <a:gd name="T3" fmla="*/ 3663 h 39"/>
                  <a:gd name="T4" fmla="*/ 0 w 14"/>
                  <a:gd name="T5" fmla="*/ 5495 h 39"/>
                  <a:gd name="T6" fmla="*/ 0 w 14"/>
                  <a:gd name="T7" fmla="*/ 7327 h 39"/>
                  <a:gd name="T8" fmla="*/ 1814 w 14"/>
                  <a:gd name="T9" fmla="*/ 7327 h 39"/>
                  <a:gd name="T10" fmla="*/ 7257 w 14"/>
                  <a:gd name="T11" fmla="*/ 7327 h 39"/>
                  <a:gd name="T12" fmla="*/ 7257 w 14"/>
                  <a:gd name="T13" fmla="*/ 7327 h 39"/>
                  <a:gd name="T14" fmla="*/ 9071 w 14"/>
                  <a:gd name="T15" fmla="*/ 10990 h 39"/>
                  <a:gd name="T16" fmla="*/ 9071 w 14"/>
                  <a:gd name="T17" fmla="*/ 18317 h 39"/>
                  <a:gd name="T18" fmla="*/ 9071 w 14"/>
                  <a:gd name="T19" fmla="*/ 27476 h 39"/>
                  <a:gd name="T20" fmla="*/ 9071 w 14"/>
                  <a:gd name="T21" fmla="*/ 53120 h 39"/>
                  <a:gd name="T22" fmla="*/ 9071 w 14"/>
                  <a:gd name="T23" fmla="*/ 60447 h 39"/>
                  <a:gd name="T24" fmla="*/ 9071 w 14"/>
                  <a:gd name="T25" fmla="*/ 65942 h 39"/>
                  <a:gd name="T26" fmla="*/ 7257 w 14"/>
                  <a:gd name="T27" fmla="*/ 67774 h 39"/>
                  <a:gd name="T28" fmla="*/ 7257 w 14"/>
                  <a:gd name="T29" fmla="*/ 67774 h 39"/>
                  <a:gd name="T30" fmla="*/ 1814 w 14"/>
                  <a:gd name="T31" fmla="*/ 67774 h 39"/>
                  <a:gd name="T32" fmla="*/ 1814 w 14"/>
                  <a:gd name="T33" fmla="*/ 69605 h 39"/>
                  <a:gd name="T34" fmla="*/ 1814 w 14"/>
                  <a:gd name="T35" fmla="*/ 71437 h 39"/>
                  <a:gd name="T36" fmla="*/ 1814 w 14"/>
                  <a:gd name="T37" fmla="*/ 71437 h 39"/>
                  <a:gd name="T38" fmla="*/ 12700 w 14"/>
                  <a:gd name="T39" fmla="*/ 71437 h 39"/>
                  <a:gd name="T40" fmla="*/ 23586 w 14"/>
                  <a:gd name="T41" fmla="*/ 71437 h 39"/>
                  <a:gd name="T42" fmla="*/ 25400 w 14"/>
                  <a:gd name="T43" fmla="*/ 71437 h 39"/>
                  <a:gd name="T44" fmla="*/ 25400 w 14"/>
                  <a:gd name="T45" fmla="*/ 69605 h 39"/>
                  <a:gd name="T46" fmla="*/ 23586 w 14"/>
                  <a:gd name="T47" fmla="*/ 67774 h 39"/>
                  <a:gd name="T48" fmla="*/ 18143 w 14"/>
                  <a:gd name="T49" fmla="*/ 67774 h 39"/>
                  <a:gd name="T50" fmla="*/ 18143 w 14"/>
                  <a:gd name="T51" fmla="*/ 67774 h 39"/>
                  <a:gd name="T52" fmla="*/ 18143 w 14"/>
                  <a:gd name="T53" fmla="*/ 65942 h 39"/>
                  <a:gd name="T54" fmla="*/ 16329 w 14"/>
                  <a:gd name="T55" fmla="*/ 60447 h 39"/>
                  <a:gd name="T56" fmla="*/ 16329 w 14"/>
                  <a:gd name="T57" fmla="*/ 53120 h 39"/>
                  <a:gd name="T58" fmla="*/ 16329 w 14"/>
                  <a:gd name="T59" fmla="*/ 23812 h 39"/>
                  <a:gd name="T60" fmla="*/ 18143 w 14"/>
                  <a:gd name="T61" fmla="*/ 1832 h 39"/>
                  <a:gd name="T62" fmla="*/ 16329 w 14"/>
                  <a:gd name="T63" fmla="*/ 0 h 39"/>
                  <a:gd name="T64" fmla="*/ 1814 w 14"/>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39">
                    <a:moveTo>
                      <a:pt x="1" y="2"/>
                    </a:moveTo>
                    <a:lnTo>
                      <a:pt x="1" y="2"/>
                    </a:lnTo>
                    <a:lnTo>
                      <a:pt x="0" y="3"/>
                    </a:lnTo>
                    <a:lnTo>
                      <a:pt x="0" y="4"/>
                    </a:lnTo>
                    <a:lnTo>
                      <a:pt x="1" y="4"/>
                    </a:lnTo>
                    <a:cubicBezTo>
                      <a:pt x="3" y="4"/>
                      <a:pt x="4" y="4"/>
                      <a:pt x="4" y="4"/>
                    </a:cubicBezTo>
                    <a:cubicBezTo>
                      <a:pt x="4" y="4"/>
                      <a:pt x="4" y="4"/>
                      <a:pt x="4" y="4"/>
                    </a:cubicBezTo>
                    <a:cubicBezTo>
                      <a:pt x="5" y="4"/>
                      <a:pt x="5" y="5"/>
                      <a:pt x="5" y="6"/>
                    </a:cubicBezTo>
                    <a:cubicBezTo>
                      <a:pt x="5" y="6"/>
                      <a:pt x="5" y="8"/>
                      <a:pt x="5" y="10"/>
                    </a:cubicBezTo>
                    <a:lnTo>
                      <a:pt x="5" y="15"/>
                    </a:lnTo>
                    <a:lnTo>
                      <a:pt x="5" y="29"/>
                    </a:lnTo>
                    <a:cubicBezTo>
                      <a:pt x="5" y="30"/>
                      <a:pt x="5" y="31"/>
                      <a:pt x="5" y="33"/>
                    </a:cubicBezTo>
                    <a:cubicBezTo>
                      <a:pt x="5" y="35"/>
                      <a:pt x="5" y="36"/>
                      <a:pt x="5" y="36"/>
                    </a:cubicBezTo>
                    <a:cubicBezTo>
                      <a:pt x="5" y="37"/>
                      <a:pt x="4" y="37"/>
                      <a:pt x="4" y="37"/>
                    </a:cubicBezTo>
                    <a:cubicBezTo>
                      <a:pt x="4" y="37"/>
                      <a:pt x="4" y="37"/>
                      <a:pt x="4" y="37"/>
                    </a:cubicBezTo>
                    <a:cubicBezTo>
                      <a:pt x="4" y="37"/>
                      <a:pt x="3" y="37"/>
                      <a:pt x="1" y="37"/>
                    </a:cubicBezTo>
                    <a:lnTo>
                      <a:pt x="1" y="38"/>
                    </a:lnTo>
                    <a:lnTo>
                      <a:pt x="1" y="39"/>
                    </a:lnTo>
                    <a:cubicBezTo>
                      <a:pt x="3" y="39"/>
                      <a:pt x="5" y="39"/>
                      <a:pt x="7" y="39"/>
                    </a:cubicBezTo>
                    <a:cubicBezTo>
                      <a:pt x="9" y="39"/>
                      <a:pt x="11" y="39"/>
                      <a:pt x="13" y="39"/>
                    </a:cubicBezTo>
                    <a:lnTo>
                      <a:pt x="14" y="39"/>
                    </a:lnTo>
                    <a:lnTo>
                      <a:pt x="14" y="38"/>
                    </a:lnTo>
                    <a:lnTo>
                      <a:pt x="13" y="37"/>
                    </a:lnTo>
                    <a:cubicBezTo>
                      <a:pt x="12" y="37"/>
                      <a:pt x="11" y="37"/>
                      <a:pt x="10" y="37"/>
                    </a:cubicBezTo>
                    <a:cubicBezTo>
                      <a:pt x="10" y="37"/>
                      <a:pt x="10" y="37"/>
                      <a:pt x="10" y="37"/>
                    </a:cubicBezTo>
                    <a:cubicBezTo>
                      <a:pt x="10" y="37"/>
                      <a:pt x="10" y="37"/>
                      <a:pt x="10" y="36"/>
                    </a:cubicBezTo>
                    <a:cubicBezTo>
                      <a:pt x="9" y="36"/>
                      <a:pt x="9" y="35"/>
                      <a:pt x="9" y="33"/>
                    </a:cubicBezTo>
                    <a:cubicBezTo>
                      <a:pt x="9" y="31"/>
                      <a:pt x="9" y="29"/>
                      <a:pt x="9" y="29"/>
                    </a:cubicBezTo>
                    <a:lnTo>
                      <a:pt x="9" y="13"/>
                    </a:lnTo>
                    <a:cubicBezTo>
                      <a:pt x="9" y="7"/>
                      <a:pt x="9" y="3"/>
                      <a:pt x="10"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7" name="Freeform 86">
                <a:extLst>
                  <a:ext uri="{FF2B5EF4-FFF2-40B4-BE49-F238E27FC236}">
                    <a16:creationId xmlns:a16="http://schemas.microsoft.com/office/drawing/2014/main" id="{09072C8E-31ED-419B-9CB5-5F8A918A9D93}"/>
                  </a:ext>
                </a:extLst>
              </p:cNvPr>
              <p:cNvSpPr>
                <a:spLocks/>
              </p:cNvSpPr>
              <p:nvPr/>
            </p:nvSpPr>
            <p:spPr bwMode="auto">
              <a:xfrm>
                <a:off x="3510326" y="6197054"/>
                <a:ext cx="46038" cy="71437"/>
              </a:xfrm>
              <a:custGeom>
                <a:avLst/>
                <a:gdLst>
                  <a:gd name="T0" fmla="*/ 0 w 25"/>
                  <a:gd name="T1" fmla="*/ 67774 h 39"/>
                  <a:gd name="T2" fmla="*/ 0 w 25"/>
                  <a:gd name="T3" fmla="*/ 67774 h 39"/>
                  <a:gd name="T4" fmla="*/ 0 w 25"/>
                  <a:gd name="T5" fmla="*/ 67774 h 39"/>
                  <a:gd name="T6" fmla="*/ 16574 w 25"/>
                  <a:gd name="T7" fmla="*/ 71437 h 39"/>
                  <a:gd name="T8" fmla="*/ 36830 w 25"/>
                  <a:gd name="T9" fmla="*/ 64110 h 39"/>
                  <a:gd name="T10" fmla="*/ 46038 w 25"/>
                  <a:gd name="T11" fmla="*/ 47625 h 39"/>
                  <a:gd name="T12" fmla="*/ 44196 w 25"/>
                  <a:gd name="T13" fmla="*/ 38466 h 39"/>
                  <a:gd name="T14" fmla="*/ 36830 w 25"/>
                  <a:gd name="T15" fmla="*/ 32971 h 39"/>
                  <a:gd name="T16" fmla="*/ 25781 w 25"/>
                  <a:gd name="T17" fmla="*/ 31139 h 39"/>
                  <a:gd name="T18" fmla="*/ 16574 w 25"/>
                  <a:gd name="T19" fmla="*/ 29307 h 39"/>
                  <a:gd name="T20" fmla="*/ 12891 w 25"/>
                  <a:gd name="T21" fmla="*/ 27476 h 39"/>
                  <a:gd name="T22" fmla="*/ 9208 w 25"/>
                  <a:gd name="T23" fmla="*/ 23812 h 39"/>
                  <a:gd name="T24" fmla="*/ 9208 w 25"/>
                  <a:gd name="T25" fmla="*/ 18317 h 39"/>
                  <a:gd name="T26" fmla="*/ 11049 w 25"/>
                  <a:gd name="T27" fmla="*/ 10990 h 39"/>
                  <a:gd name="T28" fmla="*/ 16574 w 25"/>
                  <a:gd name="T29" fmla="*/ 7327 h 39"/>
                  <a:gd name="T30" fmla="*/ 23940 w 25"/>
                  <a:gd name="T31" fmla="*/ 5495 h 39"/>
                  <a:gd name="T32" fmla="*/ 33147 w 25"/>
                  <a:gd name="T33" fmla="*/ 7327 h 39"/>
                  <a:gd name="T34" fmla="*/ 36830 w 25"/>
                  <a:gd name="T35" fmla="*/ 10990 h 39"/>
                  <a:gd name="T36" fmla="*/ 36830 w 25"/>
                  <a:gd name="T37" fmla="*/ 18317 h 39"/>
                  <a:gd name="T38" fmla="*/ 36830 w 25"/>
                  <a:gd name="T39" fmla="*/ 18317 h 39"/>
                  <a:gd name="T40" fmla="*/ 40513 w 25"/>
                  <a:gd name="T41" fmla="*/ 18317 h 39"/>
                  <a:gd name="T42" fmla="*/ 40513 w 25"/>
                  <a:gd name="T43" fmla="*/ 18317 h 39"/>
                  <a:gd name="T44" fmla="*/ 42355 w 25"/>
                  <a:gd name="T45" fmla="*/ 5495 h 39"/>
                  <a:gd name="T46" fmla="*/ 40513 w 25"/>
                  <a:gd name="T47" fmla="*/ 5495 h 39"/>
                  <a:gd name="T48" fmla="*/ 33147 w 25"/>
                  <a:gd name="T49" fmla="*/ 1832 h 39"/>
                  <a:gd name="T50" fmla="*/ 23940 w 25"/>
                  <a:gd name="T51" fmla="*/ 0 h 39"/>
                  <a:gd name="T52" fmla="*/ 7366 w 25"/>
                  <a:gd name="T53" fmla="*/ 7327 h 39"/>
                  <a:gd name="T54" fmla="*/ 0 w 25"/>
                  <a:gd name="T55" fmla="*/ 20149 h 39"/>
                  <a:gd name="T56" fmla="*/ 1842 w 25"/>
                  <a:gd name="T57" fmla="*/ 27476 h 39"/>
                  <a:gd name="T58" fmla="*/ 3683 w 25"/>
                  <a:gd name="T59" fmla="*/ 31139 h 39"/>
                  <a:gd name="T60" fmla="*/ 9208 w 25"/>
                  <a:gd name="T61" fmla="*/ 34803 h 39"/>
                  <a:gd name="T62" fmla="*/ 14732 w 25"/>
                  <a:gd name="T63" fmla="*/ 36634 h 39"/>
                  <a:gd name="T64" fmla="*/ 22098 w 25"/>
                  <a:gd name="T65" fmla="*/ 38466 h 39"/>
                  <a:gd name="T66" fmla="*/ 29464 w 25"/>
                  <a:gd name="T67" fmla="*/ 40298 h 39"/>
                  <a:gd name="T68" fmla="*/ 33147 w 25"/>
                  <a:gd name="T69" fmla="*/ 42130 h 39"/>
                  <a:gd name="T70" fmla="*/ 36830 w 25"/>
                  <a:gd name="T71" fmla="*/ 45793 h 39"/>
                  <a:gd name="T72" fmla="*/ 36830 w 25"/>
                  <a:gd name="T73" fmla="*/ 51288 h 39"/>
                  <a:gd name="T74" fmla="*/ 34989 w 25"/>
                  <a:gd name="T75" fmla="*/ 58615 h 39"/>
                  <a:gd name="T76" fmla="*/ 29464 w 25"/>
                  <a:gd name="T77" fmla="*/ 64110 h 39"/>
                  <a:gd name="T78" fmla="*/ 20257 w 25"/>
                  <a:gd name="T79" fmla="*/ 65942 h 39"/>
                  <a:gd name="T80" fmla="*/ 12891 w 25"/>
                  <a:gd name="T81" fmla="*/ 65942 h 39"/>
                  <a:gd name="T82" fmla="*/ 7366 w 25"/>
                  <a:gd name="T83" fmla="*/ 64110 h 39"/>
                  <a:gd name="T84" fmla="*/ 3683 w 25"/>
                  <a:gd name="T85" fmla="*/ 60447 h 39"/>
                  <a:gd name="T86" fmla="*/ 3683 w 25"/>
                  <a:gd name="T87" fmla="*/ 53120 h 39"/>
                  <a:gd name="T88" fmla="*/ 3683 w 25"/>
                  <a:gd name="T89" fmla="*/ 53120 h 39"/>
                  <a:gd name="T90" fmla="*/ 0 w 25"/>
                  <a:gd name="T91" fmla="*/ 53120 h 39"/>
                  <a:gd name="T92" fmla="*/ 0 w 25"/>
                  <a:gd name="T93" fmla="*/ 53120 h 39"/>
                  <a:gd name="T94" fmla="*/ 0 w 25"/>
                  <a:gd name="T95" fmla="*/ 67774 h 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39">
                    <a:moveTo>
                      <a:pt x="0" y="37"/>
                    </a:moveTo>
                    <a:lnTo>
                      <a:pt x="0" y="37"/>
                    </a:lnTo>
                    <a:cubicBezTo>
                      <a:pt x="3" y="38"/>
                      <a:pt x="6" y="39"/>
                      <a:pt x="9" y="39"/>
                    </a:cubicBezTo>
                    <a:cubicBezTo>
                      <a:pt x="14" y="39"/>
                      <a:pt x="17" y="38"/>
                      <a:pt x="20" y="35"/>
                    </a:cubicBezTo>
                    <a:cubicBezTo>
                      <a:pt x="23" y="33"/>
                      <a:pt x="25" y="30"/>
                      <a:pt x="25" y="26"/>
                    </a:cubicBezTo>
                    <a:cubicBezTo>
                      <a:pt x="25" y="24"/>
                      <a:pt x="24" y="22"/>
                      <a:pt x="24" y="21"/>
                    </a:cubicBezTo>
                    <a:cubicBezTo>
                      <a:pt x="23" y="20"/>
                      <a:pt x="22" y="19"/>
                      <a:pt x="20" y="18"/>
                    </a:cubicBezTo>
                    <a:cubicBezTo>
                      <a:pt x="19" y="18"/>
                      <a:pt x="17" y="17"/>
                      <a:pt x="14" y="17"/>
                    </a:cubicBezTo>
                    <a:cubicBezTo>
                      <a:pt x="11" y="16"/>
                      <a:pt x="10" y="16"/>
                      <a:pt x="9" y="16"/>
                    </a:cubicBezTo>
                    <a:cubicBezTo>
                      <a:pt x="8" y="16"/>
                      <a:pt x="7" y="15"/>
                      <a:pt x="7" y="15"/>
                    </a:cubicBezTo>
                    <a:cubicBezTo>
                      <a:pt x="6" y="14"/>
                      <a:pt x="6" y="14"/>
                      <a:pt x="5" y="13"/>
                    </a:cubicBezTo>
                    <a:cubicBezTo>
                      <a:pt x="5" y="12"/>
                      <a:pt x="5" y="11"/>
                      <a:pt x="5" y="10"/>
                    </a:cubicBezTo>
                    <a:cubicBezTo>
                      <a:pt x="5" y="9"/>
                      <a:pt x="5" y="8"/>
                      <a:pt x="6" y="6"/>
                    </a:cubicBezTo>
                    <a:cubicBezTo>
                      <a:pt x="6" y="5"/>
                      <a:pt x="7" y="4"/>
                      <a:pt x="9" y="4"/>
                    </a:cubicBezTo>
                    <a:cubicBezTo>
                      <a:pt x="10" y="3"/>
                      <a:pt x="11" y="3"/>
                      <a:pt x="13" y="3"/>
                    </a:cubicBezTo>
                    <a:cubicBezTo>
                      <a:pt x="14" y="3"/>
                      <a:pt x="16" y="3"/>
                      <a:pt x="18" y="4"/>
                    </a:cubicBezTo>
                    <a:cubicBezTo>
                      <a:pt x="19" y="5"/>
                      <a:pt x="20" y="5"/>
                      <a:pt x="20" y="6"/>
                    </a:cubicBezTo>
                    <a:cubicBezTo>
                      <a:pt x="20" y="6"/>
                      <a:pt x="20" y="8"/>
                      <a:pt x="20" y="10"/>
                    </a:cubicBezTo>
                    <a:lnTo>
                      <a:pt x="22" y="10"/>
                    </a:lnTo>
                    <a:cubicBezTo>
                      <a:pt x="22" y="7"/>
                      <a:pt x="22" y="5"/>
                      <a:pt x="23" y="3"/>
                    </a:cubicBezTo>
                    <a:lnTo>
                      <a:pt x="22" y="3"/>
                    </a:lnTo>
                    <a:cubicBezTo>
                      <a:pt x="21" y="2"/>
                      <a:pt x="19" y="1"/>
                      <a:pt x="18" y="1"/>
                    </a:cubicBezTo>
                    <a:cubicBezTo>
                      <a:pt x="16" y="1"/>
                      <a:pt x="14" y="0"/>
                      <a:pt x="13" y="0"/>
                    </a:cubicBezTo>
                    <a:cubicBezTo>
                      <a:pt x="9" y="0"/>
                      <a:pt x="6" y="1"/>
                      <a:pt x="4" y="4"/>
                    </a:cubicBezTo>
                    <a:cubicBezTo>
                      <a:pt x="1" y="6"/>
                      <a:pt x="0" y="8"/>
                      <a:pt x="0" y="11"/>
                    </a:cubicBezTo>
                    <a:cubicBezTo>
                      <a:pt x="0" y="13"/>
                      <a:pt x="0" y="14"/>
                      <a:pt x="1" y="15"/>
                    </a:cubicBezTo>
                    <a:cubicBezTo>
                      <a:pt x="1" y="16"/>
                      <a:pt x="2" y="17"/>
                      <a:pt x="2" y="17"/>
                    </a:cubicBezTo>
                    <a:cubicBezTo>
                      <a:pt x="3" y="18"/>
                      <a:pt x="4" y="19"/>
                      <a:pt x="5" y="19"/>
                    </a:cubicBezTo>
                    <a:cubicBezTo>
                      <a:pt x="6" y="20"/>
                      <a:pt x="7" y="20"/>
                      <a:pt x="8" y="20"/>
                    </a:cubicBezTo>
                    <a:cubicBezTo>
                      <a:pt x="9" y="21"/>
                      <a:pt x="10" y="21"/>
                      <a:pt x="12" y="21"/>
                    </a:cubicBezTo>
                    <a:cubicBezTo>
                      <a:pt x="14" y="21"/>
                      <a:pt x="15" y="22"/>
                      <a:pt x="16" y="22"/>
                    </a:cubicBezTo>
                    <a:cubicBezTo>
                      <a:pt x="17" y="22"/>
                      <a:pt x="17" y="22"/>
                      <a:pt x="18" y="23"/>
                    </a:cubicBezTo>
                    <a:cubicBezTo>
                      <a:pt x="19" y="23"/>
                      <a:pt x="19" y="24"/>
                      <a:pt x="20" y="25"/>
                    </a:cubicBezTo>
                    <a:cubicBezTo>
                      <a:pt x="20" y="26"/>
                      <a:pt x="20" y="27"/>
                      <a:pt x="20" y="28"/>
                    </a:cubicBezTo>
                    <a:cubicBezTo>
                      <a:pt x="20" y="30"/>
                      <a:pt x="20" y="31"/>
                      <a:pt x="19" y="32"/>
                    </a:cubicBezTo>
                    <a:cubicBezTo>
                      <a:pt x="18" y="34"/>
                      <a:pt x="17" y="35"/>
                      <a:pt x="16" y="35"/>
                    </a:cubicBezTo>
                    <a:cubicBezTo>
                      <a:pt x="14" y="36"/>
                      <a:pt x="13" y="36"/>
                      <a:pt x="11" y="36"/>
                    </a:cubicBezTo>
                    <a:cubicBezTo>
                      <a:pt x="10" y="36"/>
                      <a:pt x="8" y="36"/>
                      <a:pt x="7" y="36"/>
                    </a:cubicBezTo>
                    <a:cubicBezTo>
                      <a:pt x="6" y="35"/>
                      <a:pt x="5" y="35"/>
                      <a:pt x="4" y="35"/>
                    </a:cubicBezTo>
                    <a:cubicBezTo>
                      <a:pt x="3" y="34"/>
                      <a:pt x="3" y="33"/>
                      <a:pt x="2" y="33"/>
                    </a:cubicBezTo>
                    <a:cubicBezTo>
                      <a:pt x="2" y="32"/>
                      <a:pt x="2" y="31"/>
                      <a:pt x="2" y="29"/>
                    </a:cubicBezTo>
                    <a:lnTo>
                      <a:pt x="0" y="29"/>
                    </a:lnTo>
                    <a:cubicBezTo>
                      <a:pt x="0" y="33"/>
                      <a:pt x="0" y="35"/>
                      <a:pt x="0" y="37"/>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8" name="Freeform 87">
                <a:extLst>
                  <a:ext uri="{FF2B5EF4-FFF2-40B4-BE49-F238E27FC236}">
                    <a16:creationId xmlns:a16="http://schemas.microsoft.com/office/drawing/2014/main" id="{FD596DA5-5866-4DCC-B6C8-EE7C02EFA1D9}"/>
                  </a:ext>
                </a:extLst>
              </p:cNvPr>
              <p:cNvSpPr>
                <a:spLocks noEditPoints="1"/>
              </p:cNvSpPr>
              <p:nvPr/>
            </p:nvSpPr>
            <p:spPr bwMode="auto">
              <a:xfrm>
                <a:off x="3561126" y="6220867"/>
                <a:ext cx="42863" cy="46037"/>
              </a:xfrm>
              <a:custGeom>
                <a:avLst/>
                <a:gdLst>
                  <a:gd name="T0" fmla="*/ 7454 w 23"/>
                  <a:gd name="T1" fmla="*/ 12890 h 25"/>
                  <a:gd name="T2" fmla="*/ 7454 w 23"/>
                  <a:gd name="T3" fmla="*/ 12890 h 25"/>
                  <a:gd name="T4" fmla="*/ 9318 w 23"/>
                  <a:gd name="T5" fmla="*/ 7366 h 25"/>
                  <a:gd name="T6" fmla="*/ 11182 w 23"/>
                  <a:gd name="T7" fmla="*/ 5524 h 25"/>
                  <a:gd name="T8" fmla="*/ 16772 w 23"/>
                  <a:gd name="T9" fmla="*/ 5524 h 25"/>
                  <a:gd name="T10" fmla="*/ 26091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3045 w 23"/>
                  <a:gd name="T23" fmla="*/ 46037 h 25"/>
                  <a:gd name="T24" fmla="*/ 18636 w 23"/>
                  <a:gd name="T25" fmla="*/ 46037 h 25"/>
                  <a:gd name="T26" fmla="*/ 27954 w 23"/>
                  <a:gd name="T27" fmla="*/ 36830 h 25"/>
                  <a:gd name="T28" fmla="*/ 27954 w 23"/>
                  <a:gd name="T29" fmla="*/ 46037 h 25"/>
                  <a:gd name="T30" fmla="*/ 29818 w 23"/>
                  <a:gd name="T31" fmla="*/ 46037 h 25"/>
                  <a:gd name="T32" fmla="*/ 37272 w 23"/>
                  <a:gd name="T33" fmla="*/ 46037 h 25"/>
                  <a:gd name="T34" fmla="*/ 42863 w 23"/>
                  <a:gd name="T35" fmla="*/ 46037 h 25"/>
                  <a:gd name="T36" fmla="*/ 42863 w 23"/>
                  <a:gd name="T37" fmla="*/ 46037 h 25"/>
                  <a:gd name="T38" fmla="*/ 42863 w 23"/>
                  <a:gd name="T39" fmla="*/ 44196 h 25"/>
                  <a:gd name="T40" fmla="*/ 42863 w 23"/>
                  <a:gd name="T41" fmla="*/ 44196 h 25"/>
                  <a:gd name="T42" fmla="*/ 40999 w 23"/>
                  <a:gd name="T43" fmla="*/ 42354 h 25"/>
                  <a:gd name="T44" fmla="*/ 37272 w 23"/>
                  <a:gd name="T45" fmla="*/ 42354 h 25"/>
                  <a:gd name="T46" fmla="*/ 37272 w 23"/>
                  <a:gd name="T47" fmla="*/ 42354 h 25"/>
                  <a:gd name="T48" fmla="*/ 37272 w 23"/>
                  <a:gd name="T49" fmla="*/ 38671 h 25"/>
                  <a:gd name="T50" fmla="*/ 37272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7454 w 23"/>
                  <a:gd name="T67" fmla="*/ 12890 h 25"/>
                  <a:gd name="T68" fmla="*/ 7454 w 23"/>
                  <a:gd name="T69" fmla="*/ 12890 h 25"/>
                  <a:gd name="T70" fmla="*/ 27954 w 23"/>
                  <a:gd name="T71" fmla="*/ 33147 h 25"/>
                  <a:gd name="T72" fmla="*/ 27954 w 23"/>
                  <a:gd name="T73" fmla="*/ 33147 h 25"/>
                  <a:gd name="T74" fmla="*/ 16772 w 23"/>
                  <a:gd name="T75" fmla="*/ 40513 h 25"/>
                  <a:gd name="T76" fmla="*/ 9318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4" y="7"/>
                    </a:moveTo>
                    <a:lnTo>
                      <a:pt x="4" y="7"/>
                    </a:lnTo>
                    <a:cubicBezTo>
                      <a:pt x="4" y="5"/>
                      <a:pt x="5" y="4"/>
                      <a:pt x="5" y="4"/>
                    </a:cubicBezTo>
                    <a:cubicBezTo>
                      <a:pt x="5" y="4"/>
                      <a:pt x="6" y="4"/>
                      <a:pt x="6" y="3"/>
                    </a:cubicBezTo>
                    <a:cubicBezTo>
                      <a:pt x="7" y="3"/>
                      <a:pt x="8" y="3"/>
                      <a:pt x="9" y="3"/>
                    </a:cubicBezTo>
                    <a:cubicBezTo>
                      <a:pt x="11" y="3"/>
                      <a:pt x="13"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20" y="25"/>
                    </a:cubicBezTo>
                    <a:cubicBezTo>
                      <a:pt x="21" y="25"/>
                      <a:pt x="22" y="25"/>
                      <a:pt x="23" y="25"/>
                    </a:cubicBezTo>
                    <a:lnTo>
                      <a:pt x="23" y="24"/>
                    </a:lnTo>
                    <a:lnTo>
                      <a:pt x="22" y="23"/>
                    </a:lnTo>
                    <a:cubicBezTo>
                      <a:pt x="21" y="23"/>
                      <a:pt x="21" y="23"/>
                      <a:pt x="20" y="23"/>
                    </a:cubicBezTo>
                    <a:cubicBezTo>
                      <a:pt x="20" y="23"/>
                      <a:pt x="20" y="23"/>
                      <a:pt x="20" y="23"/>
                    </a:cubicBezTo>
                    <a:cubicBezTo>
                      <a:pt x="20" y="23"/>
                      <a:pt x="20" y="22"/>
                      <a:pt x="20" y="21"/>
                    </a:cubicBezTo>
                    <a:lnTo>
                      <a:pt x="20" y="13"/>
                    </a:lnTo>
                    <a:lnTo>
                      <a:pt x="20" y="8"/>
                    </a:lnTo>
                    <a:cubicBezTo>
                      <a:pt x="20" y="6"/>
                      <a:pt x="20" y="5"/>
                      <a:pt x="19" y="4"/>
                    </a:cubicBezTo>
                    <a:cubicBezTo>
                      <a:pt x="18" y="3"/>
                      <a:pt x="17" y="2"/>
                      <a:pt x="16" y="1"/>
                    </a:cubicBezTo>
                    <a:cubicBezTo>
                      <a:pt x="15" y="0"/>
                      <a:pt x="13" y="0"/>
                      <a:pt x="11" y="0"/>
                    </a:cubicBezTo>
                    <a:cubicBezTo>
                      <a:pt x="8" y="0"/>
                      <a:pt x="5" y="1"/>
                      <a:pt x="2" y="4"/>
                    </a:cubicBezTo>
                    <a:lnTo>
                      <a:pt x="2" y="7"/>
                    </a:lnTo>
                    <a:lnTo>
                      <a:pt x="4" y="7"/>
                    </a:lnTo>
                    <a:close/>
                    <a:moveTo>
                      <a:pt x="15" y="18"/>
                    </a:moveTo>
                    <a:lnTo>
                      <a:pt x="15" y="18"/>
                    </a:lnTo>
                    <a:cubicBezTo>
                      <a:pt x="13" y="21"/>
                      <a:pt x="11" y="22"/>
                      <a:pt x="9" y="22"/>
                    </a:cubicBezTo>
                    <a:cubicBezTo>
                      <a:pt x="6" y="22"/>
                      <a:pt x="5" y="21"/>
                      <a:pt x="5" y="18"/>
                    </a:cubicBezTo>
                    <a:cubicBezTo>
                      <a:pt x="5" y="16"/>
                      <a:pt x="5" y="15"/>
                      <a:pt x="6" y="14"/>
                    </a:cubicBezTo>
                    <a:cubicBezTo>
                      <a:pt x="8" y="13"/>
                      <a:pt x="11"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69" name="Freeform 88">
                <a:extLst>
                  <a:ext uri="{FF2B5EF4-FFF2-40B4-BE49-F238E27FC236}">
                    <a16:creationId xmlns:a16="http://schemas.microsoft.com/office/drawing/2014/main" id="{4B195141-62EA-4960-917C-BE224D959BA8}"/>
                  </a:ext>
                </a:extLst>
              </p:cNvPr>
              <p:cNvSpPr>
                <a:spLocks noEditPoints="1"/>
              </p:cNvSpPr>
              <p:nvPr/>
            </p:nvSpPr>
            <p:spPr bwMode="auto">
              <a:xfrm>
                <a:off x="3608751"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5" y="5"/>
                      <a:pt x="6" y="5"/>
                    </a:cubicBezTo>
                    <a:cubicBezTo>
                      <a:pt x="7" y="5"/>
                      <a:pt x="8" y="5"/>
                      <a:pt x="8" y="5"/>
                    </a:cubicBezTo>
                    <a:cubicBezTo>
                      <a:pt x="9" y="4"/>
                      <a:pt x="9" y="3"/>
                      <a:pt x="9" y="3"/>
                    </a:cubicBezTo>
                    <a:cubicBezTo>
                      <a:pt x="9" y="2"/>
                      <a:pt x="9" y="1"/>
                      <a:pt x="8" y="0"/>
                    </a:cubicBezTo>
                    <a:cubicBezTo>
                      <a:pt x="8" y="0"/>
                      <a:pt x="7" y="0"/>
                      <a:pt x="6" y="0"/>
                    </a:cubicBezTo>
                    <a:cubicBezTo>
                      <a:pt x="5" y="0"/>
                      <a:pt x="5" y="0"/>
                      <a:pt x="4" y="0"/>
                    </a:cubicBezTo>
                    <a:close/>
                    <a:moveTo>
                      <a:pt x="0" y="13"/>
                    </a:moveTo>
                    <a:lnTo>
                      <a:pt x="0" y="13"/>
                    </a:lnTo>
                    <a:lnTo>
                      <a:pt x="0" y="14"/>
                    </a:lnTo>
                    <a:lnTo>
                      <a:pt x="0" y="15"/>
                    </a:lnTo>
                    <a:lnTo>
                      <a:pt x="2" y="15"/>
                    </a:lnTo>
                    <a:cubicBezTo>
                      <a:pt x="3" y="15"/>
                      <a:pt x="3"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4"/>
                    </a:cubicBezTo>
                    <a:lnTo>
                      <a:pt x="0" y="35"/>
                    </a:lnTo>
                    <a:lnTo>
                      <a:pt x="0" y="36"/>
                    </a:lnTo>
                    <a:cubicBezTo>
                      <a:pt x="2" y="36"/>
                      <a:pt x="4" y="36"/>
                      <a:pt x="6" y="36"/>
                    </a:cubicBezTo>
                    <a:cubicBezTo>
                      <a:pt x="8" y="36"/>
                      <a:pt x="10" y="36"/>
                      <a:pt x="13" y="36"/>
                    </a:cubicBezTo>
                    <a:lnTo>
                      <a:pt x="13" y="35"/>
                    </a:lnTo>
                    <a:lnTo>
                      <a:pt x="13" y="34"/>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0" name="Freeform 89">
                <a:extLst>
                  <a:ext uri="{FF2B5EF4-FFF2-40B4-BE49-F238E27FC236}">
                    <a16:creationId xmlns:a16="http://schemas.microsoft.com/office/drawing/2014/main" id="{39F3703B-9253-49A7-AD8D-B424613EBE04}"/>
                  </a:ext>
                </a:extLst>
              </p:cNvPr>
              <p:cNvSpPr>
                <a:spLocks noEditPoints="1"/>
              </p:cNvSpPr>
              <p:nvPr/>
            </p:nvSpPr>
            <p:spPr bwMode="auto">
              <a:xfrm>
                <a:off x="3637326" y="6195467"/>
                <a:ext cx="52388" cy="71437"/>
              </a:xfrm>
              <a:custGeom>
                <a:avLst/>
                <a:gdLst>
                  <a:gd name="T0" fmla="*/ 28904 w 29"/>
                  <a:gd name="T1" fmla="*/ 7327 h 39"/>
                  <a:gd name="T2" fmla="*/ 28904 w 29"/>
                  <a:gd name="T3" fmla="*/ 7327 h 39"/>
                  <a:gd name="T4" fmla="*/ 34323 w 29"/>
                  <a:gd name="T5" fmla="*/ 7327 h 39"/>
                  <a:gd name="T6" fmla="*/ 36130 w 29"/>
                  <a:gd name="T7" fmla="*/ 7327 h 39"/>
                  <a:gd name="T8" fmla="*/ 36130 w 29"/>
                  <a:gd name="T9" fmla="*/ 10990 h 39"/>
                  <a:gd name="T10" fmla="*/ 36130 w 29"/>
                  <a:gd name="T11" fmla="*/ 18317 h 39"/>
                  <a:gd name="T12" fmla="*/ 36130 w 29"/>
                  <a:gd name="T13" fmla="*/ 29307 h 39"/>
                  <a:gd name="T14" fmla="*/ 25291 w 29"/>
                  <a:gd name="T15" fmla="*/ 25644 h 39"/>
                  <a:gd name="T16" fmla="*/ 16258 w 29"/>
                  <a:gd name="T17" fmla="*/ 27476 h 39"/>
                  <a:gd name="T18" fmla="*/ 9032 w 29"/>
                  <a:gd name="T19" fmla="*/ 32971 h 39"/>
                  <a:gd name="T20" fmla="*/ 3613 w 29"/>
                  <a:gd name="T21" fmla="*/ 40298 h 39"/>
                  <a:gd name="T22" fmla="*/ 0 w 29"/>
                  <a:gd name="T23" fmla="*/ 51288 h 39"/>
                  <a:gd name="T24" fmla="*/ 1806 w 29"/>
                  <a:gd name="T25" fmla="*/ 60447 h 39"/>
                  <a:gd name="T26" fmla="*/ 9032 w 29"/>
                  <a:gd name="T27" fmla="*/ 69605 h 39"/>
                  <a:gd name="T28" fmla="*/ 19871 w 29"/>
                  <a:gd name="T29" fmla="*/ 71437 h 39"/>
                  <a:gd name="T30" fmla="*/ 27097 w 29"/>
                  <a:gd name="T31" fmla="*/ 71437 h 39"/>
                  <a:gd name="T32" fmla="*/ 30710 w 29"/>
                  <a:gd name="T33" fmla="*/ 67774 h 39"/>
                  <a:gd name="T34" fmla="*/ 36130 w 29"/>
                  <a:gd name="T35" fmla="*/ 62278 h 39"/>
                  <a:gd name="T36" fmla="*/ 36130 w 29"/>
                  <a:gd name="T37" fmla="*/ 64110 h 39"/>
                  <a:gd name="T38" fmla="*/ 36130 w 29"/>
                  <a:gd name="T39" fmla="*/ 71437 h 39"/>
                  <a:gd name="T40" fmla="*/ 36130 w 29"/>
                  <a:gd name="T41" fmla="*/ 71437 h 39"/>
                  <a:gd name="T42" fmla="*/ 43356 w 29"/>
                  <a:gd name="T43" fmla="*/ 71437 h 39"/>
                  <a:gd name="T44" fmla="*/ 52388 w 29"/>
                  <a:gd name="T45" fmla="*/ 71437 h 39"/>
                  <a:gd name="T46" fmla="*/ 52388 w 29"/>
                  <a:gd name="T47" fmla="*/ 71437 h 39"/>
                  <a:gd name="T48" fmla="*/ 52388 w 29"/>
                  <a:gd name="T49" fmla="*/ 69605 h 39"/>
                  <a:gd name="T50" fmla="*/ 52388 w 29"/>
                  <a:gd name="T51" fmla="*/ 69605 h 39"/>
                  <a:gd name="T52" fmla="*/ 46969 w 29"/>
                  <a:gd name="T53" fmla="*/ 67774 h 39"/>
                  <a:gd name="T54" fmla="*/ 45162 w 29"/>
                  <a:gd name="T55" fmla="*/ 67774 h 39"/>
                  <a:gd name="T56" fmla="*/ 43356 w 29"/>
                  <a:gd name="T57" fmla="*/ 62278 h 39"/>
                  <a:gd name="T58" fmla="*/ 43356 w 29"/>
                  <a:gd name="T59" fmla="*/ 54952 h 39"/>
                  <a:gd name="T60" fmla="*/ 43356 w 29"/>
                  <a:gd name="T61" fmla="*/ 23812 h 39"/>
                  <a:gd name="T62" fmla="*/ 45162 w 29"/>
                  <a:gd name="T63" fmla="*/ 1832 h 39"/>
                  <a:gd name="T64" fmla="*/ 43356 w 29"/>
                  <a:gd name="T65" fmla="*/ 0 h 39"/>
                  <a:gd name="T66" fmla="*/ 28904 w 29"/>
                  <a:gd name="T67" fmla="*/ 3663 h 39"/>
                  <a:gd name="T68" fmla="*/ 28904 w 29"/>
                  <a:gd name="T69" fmla="*/ 5495 h 39"/>
                  <a:gd name="T70" fmla="*/ 28904 w 29"/>
                  <a:gd name="T71" fmla="*/ 7327 h 39"/>
                  <a:gd name="T72" fmla="*/ 28904 w 29"/>
                  <a:gd name="T73" fmla="*/ 7327 h 39"/>
                  <a:gd name="T74" fmla="*/ 36130 w 29"/>
                  <a:gd name="T75" fmla="*/ 45793 h 39"/>
                  <a:gd name="T76" fmla="*/ 36130 w 29"/>
                  <a:gd name="T77" fmla="*/ 45793 h 39"/>
                  <a:gd name="T78" fmla="*/ 36130 w 29"/>
                  <a:gd name="T79" fmla="*/ 54952 h 39"/>
                  <a:gd name="T80" fmla="*/ 34323 w 29"/>
                  <a:gd name="T81" fmla="*/ 60447 h 39"/>
                  <a:gd name="T82" fmla="*/ 28904 w 29"/>
                  <a:gd name="T83" fmla="*/ 64110 h 39"/>
                  <a:gd name="T84" fmla="*/ 23484 w 29"/>
                  <a:gd name="T85" fmla="*/ 65942 h 39"/>
                  <a:gd name="T86" fmla="*/ 12645 w 29"/>
                  <a:gd name="T87" fmla="*/ 60447 h 39"/>
                  <a:gd name="T88" fmla="*/ 9032 w 29"/>
                  <a:gd name="T89" fmla="*/ 47625 h 39"/>
                  <a:gd name="T90" fmla="*/ 10839 w 29"/>
                  <a:gd name="T91" fmla="*/ 38466 h 39"/>
                  <a:gd name="T92" fmla="*/ 16258 w 29"/>
                  <a:gd name="T93" fmla="*/ 32971 h 39"/>
                  <a:gd name="T94" fmla="*/ 23484 w 29"/>
                  <a:gd name="T95" fmla="*/ 29307 h 39"/>
                  <a:gd name="T96" fmla="*/ 30710 w 29"/>
                  <a:gd name="T97" fmla="*/ 31139 h 39"/>
                  <a:gd name="T98" fmla="*/ 36130 w 29"/>
                  <a:gd name="T99" fmla="*/ 36634 h 39"/>
                  <a:gd name="T100" fmla="*/ 36130 w 29"/>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 h="39">
                    <a:moveTo>
                      <a:pt x="16" y="4"/>
                    </a:moveTo>
                    <a:lnTo>
                      <a:pt x="16" y="4"/>
                    </a:lnTo>
                    <a:cubicBezTo>
                      <a:pt x="18" y="4"/>
                      <a:pt x="19" y="4"/>
                      <a:pt x="19" y="4"/>
                    </a:cubicBezTo>
                    <a:cubicBezTo>
                      <a:pt x="19" y="4"/>
                      <a:pt x="19" y="4"/>
                      <a:pt x="20" y="4"/>
                    </a:cubicBezTo>
                    <a:cubicBezTo>
                      <a:pt x="20" y="4"/>
                      <a:pt x="20" y="5"/>
                      <a:pt x="20" y="6"/>
                    </a:cubicBezTo>
                    <a:cubicBezTo>
                      <a:pt x="20" y="7"/>
                      <a:pt x="20" y="8"/>
                      <a:pt x="20" y="10"/>
                    </a:cubicBezTo>
                    <a:lnTo>
                      <a:pt x="20" y="16"/>
                    </a:lnTo>
                    <a:cubicBezTo>
                      <a:pt x="18" y="15"/>
                      <a:pt x="16" y="14"/>
                      <a:pt x="14" y="14"/>
                    </a:cubicBezTo>
                    <a:cubicBezTo>
                      <a:pt x="12" y="14"/>
                      <a:pt x="11" y="15"/>
                      <a:pt x="9" y="15"/>
                    </a:cubicBezTo>
                    <a:cubicBezTo>
                      <a:pt x="7" y="16"/>
                      <a:pt x="6" y="17"/>
                      <a:pt x="5" y="18"/>
                    </a:cubicBezTo>
                    <a:cubicBezTo>
                      <a:pt x="3" y="19"/>
                      <a:pt x="2" y="20"/>
                      <a:pt x="2" y="22"/>
                    </a:cubicBezTo>
                    <a:cubicBezTo>
                      <a:pt x="1" y="24"/>
                      <a:pt x="0" y="26"/>
                      <a:pt x="0" y="28"/>
                    </a:cubicBezTo>
                    <a:cubicBezTo>
                      <a:pt x="0" y="29"/>
                      <a:pt x="1" y="31"/>
                      <a:pt x="1" y="33"/>
                    </a:cubicBezTo>
                    <a:cubicBezTo>
                      <a:pt x="2" y="35"/>
                      <a:pt x="3" y="36"/>
                      <a:pt x="5" y="38"/>
                    </a:cubicBezTo>
                    <a:cubicBezTo>
                      <a:pt x="7" y="39"/>
                      <a:pt x="9" y="39"/>
                      <a:pt x="11" y="39"/>
                    </a:cubicBezTo>
                    <a:cubicBezTo>
                      <a:pt x="13" y="39"/>
                      <a:pt x="14" y="39"/>
                      <a:pt x="15" y="39"/>
                    </a:cubicBezTo>
                    <a:cubicBezTo>
                      <a:pt x="15" y="39"/>
                      <a:pt x="16" y="38"/>
                      <a:pt x="17" y="37"/>
                    </a:cubicBezTo>
                    <a:cubicBezTo>
                      <a:pt x="18" y="36"/>
                      <a:pt x="19" y="35"/>
                      <a:pt x="20" y="34"/>
                    </a:cubicBezTo>
                    <a:cubicBezTo>
                      <a:pt x="20" y="35"/>
                      <a:pt x="20" y="35"/>
                      <a:pt x="20" y="35"/>
                    </a:cubicBezTo>
                    <a:cubicBezTo>
                      <a:pt x="20" y="36"/>
                      <a:pt x="20" y="37"/>
                      <a:pt x="20" y="39"/>
                    </a:cubicBezTo>
                    <a:cubicBezTo>
                      <a:pt x="22" y="39"/>
                      <a:pt x="23" y="39"/>
                      <a:pt x="24" y="39"/>
                    </a:cubicBezTo>
                    <a:cubicBezTo>
                      <a:pt x="25" y="39"/>
                      <a:pt x="27" y="39"/>
                      <a:pt x="29" y="39"/>
                    </a:cubicBezTo>
                    <a:lnTo>
                      <a:pt x="29" y="38"/>
                    </a:lnTo>
                    <a:cubicBezTo>
                      <a:pt x="27" y="37"/>
                      <a:pt x="26" y="37"/>
                      <a:pt x="26" y="37"/>
                    </a:cubicBezTo>
                    <a:cubicBezTo>
                      <a:pt x="25" y="37"/>
                      <a:pt x="25" y="37"/>
                      <a:pt x="25" y="37"/>
                    </a:cubicBezTo>
                    <a:cubicBezTo>
                      <a:pt x="25" y="36"/>
                      <a:pt x="25" y="36"/>
                      <a:pt x="24" y="34"/>
                    </a:cubicBezTo>
                    <a:cubicBezTo>
                      <a:pt x="24" y="33"/>
                      <a:pt x="24" y="31"/>
                      <a:pt x="24" y="30"/>
                    </a:cubicBezTo>
                    <a:lnTo>
                      <a:pt x="24" y="13"/>
                    </a:lnTo>
                    <a:cubicBezTo>
                      <a:pt x="24" y="7"/>
                      <a:pt x="24" y="3"/>
                      <a:pt x="25" y="1"/>
                    </a:cubicBezTo>
                    <a:lnTo>
                      <a:pt x="24" y="0"/>
                    </a:lnTo>
                    <a:cubicBezTo>
                      <a:pt x="22" y="1"/>
                      <a:pt x="19" y="2"/>
                      <a:pt x="16" y="2"/>
                    </a:cubicBezTo>
                    <a:lnTo>
                      <a:pt x="16" y="3"/>
                    </a:lnTo>
                    <a:lnTo>
                      <a:pt x="16" y="4"/>
                    </a:lnTo>
                    <a:close/>
                    <a:moveTo>
                      <a:pt x="20" y="25"/>
                    </a:moveTo>
                    <a:lnTo>
                      <a:pt x="20" y="25"/>
                    </a:lnTo>
                    <a:cubicBezTo>
                      <a:pt x="20" y="27"/>
                      <a:pt x="20" y="29"/>
                      <a:pt x="20" y="30"/>
                    </a:cubicBezTo>
                    <a:cubicBezTo>
                      <a:pt x="20" y="31"/>
                      <a:pt x="19" y="32"/>
                      <a:pt x="19" y="33"/>
                    </a:cubicBezTo>
                    <a:cubicBezTo>
                      <a:pt x="18" y="34"/>
                      <a:pt x="17" y="35"/>
                      <a:pt x="16" y="35"/>
                    </a:cubicBezTo>
                    <a:cubicBezTo>
                      <a:pt x="15" y="36"/>
                      <a:pt x="14" y="36"/>
                      <a:pt x="13" y="36"/>
                    </a:cubicBezTo>
                    <a:cubicBezTo>
                      <a:pt x="11" y="36"/>
                      <a:pt x="9" y="35"/>
                      <a:pt x="7" y="33"/>
                    </a:cubicBezTo>
                    <a:cubicBezTo>
                      <a:pt x="6" y="32"/>
                      <a:pt x="5" y="29"/>
                      <a:pt x="5" y="26"/>
                    </a:cubicBezTo>
                    <a:cubicBezTo>
                      <a:pt x="5" y="24"/>
                      <a:pt x="5" y="23"/>
                      <a:pt x="6" y="21"/>
                    </a:cubicBezTo>
                    <a:cubicBezTo>
                      <a:pt x="6" y="20"/>
                      <a:pt x="7" y="18"/>
                      <a:pt x="9" y="18"/>
                    </a:cubicBezTo>
                    <a:cubicBezTo>
                      <a:pt x="10" y="17"/>
                      <a:pt x="11" y="16"/>
                      <a:pt x="13" y="16"/>
                    </a:cubicBezTo>
                    <a:cubicBezTo>
                      <a:pt x="14" y="16"/>
                      <a:pt x="15" y="17"/>
                      <a:pt x="17" y="17"/>
                    </a:cubicBezTo>
                    <a:cubicBezTo>
                      <a:pt x="18" y="18"/>
                      <a:pt x="19"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1" name="Freeform 90">
                <a:extLst>
                  <a:ext uri="{FF2B5EF4-FFF2-40B4-BE49-F238E27FC236}">
                    <a16:creationId xmlns:a16="http://schemas.microsoft.com/office/drawing/2014/main" id="{9B4D9AB2-9041-44E1-8B32-43F7605BECF4}"/>
                  </a:ext>
                </a:extLst>
              </p:cNvPr>
              <p:cNvSpPr>
                <a:spLocks/>
              </p:cNvSpPr>
              <p:nvPr/>
            </p:nvSpPr>
            <p:spPr bwMode="auto">
              <a:xfrm>
                <a:off x="4108813" y="6151017"/>
                <a:ext cx="1001713" cy="171450"/>
              </a:xfrm>
              <a:custGeom>
                <a:avLst/>
                <a:gdLst>
                  <a:gd name="T0" fmla="*/ 0 w 554"/>
                  <a:gd name="T1" fmla="*/ 171450 h 94"/>
                  <a:gd name="T2" fmla="*/ 0 w 554"/>
                  <a:gd name="T3" fmla="*/ 171450 h 94"/>
                  <a:gd name="T4" fmla="*/ 1001713 w 554"/>
                  <a:gd name="T5" fmla="*/ 171450 h 94"/>
                  <a:gd name="T6" fmla="*/ 1001713 w 554"/>
                  <a:gd name="T7" fmla="*/ 0 h 94"/>
                  <a:gd name="T8" fmla="*/ 0 w 554"/>
                  <a:gd name="T9" fmla="*/ 0 h 94"/>
                  <a:gd name="T10" fmla="*/ 0 w 5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4" h="94">
                    <a:moveTo>
                      <a:pt x="0" y="94"/>
                    </a:moveTo>
                    <a:lnTo>
                      <a:pt x="0" y="94"/>
                    </a:lnTo>
                    <a:lnTo>
                      <a:pt x="554" y="94"/>
                    </a:lnTo>
                    <a:lnTo>
                      <a:pt x="55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72" name="Freeform 91">
                <a:extLst>
                  <a:ext uri="{FF2B5EF4-FFF2-40B4-BE49-F238E27FC236}">
                    <a16:creationId xmlns:a16="http://schemas.microsoft.com/office/drawing/2014/main" id="{A95A2444-88FF-45BC-8544-D84F191496AF}"/>
                  </a:ext>
                </a:extLst>
              </p:cNvPr>
              <p:cNvSpPr>
                <a:spLocks/>
              </p:cNvSpPr>
              <p:nvPr/>
            </p:nvSpPr>
            <p:spPr bwMode="auto">
              <a:xfrm>
                <a:off x="4108813" y="6151017"/>
                <a:ext cx="1001713" cy="171450"/>
              </a:xfrm>
              <a:custGeom>
                <a:avLst/>
                <a:gdLst>
                  <a:gd name="T0" fmla="*/ 0 w 554"/>
                  <a:gd name="T1" fmla="*/ 171450 h 94"/>
                  <a:gd name="T2" fmla="*/ 0 w 554"/>
                  <a:gd name="T3" fmla="*/ 171450 h 94"/>
                  <a:gd name="T4" fmla="*/ 1001713 w 554"/>
                  <a:gd name="T5" fmla="*/ 171450 h 94"/>
                  <a:gd name="T6" fmla="*/ 1001713 w 554"/>
                  <a:gd name="T7" fmla="*/ 0 h 94"/>
                  <a:gd name="T8" fmla="*/ 0 w 554"/>
                  <a:gd name="T9" fmla="*/ 0 h 94"/>
                  <a:gd name="T10" fmla="*/ 0 w 5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4" h="94">
                    <a:moveTo>
                      <a:pt x="0" y="94"/>
                    </a:moveTo>
                    <a:lnTo>
                      <a:pt x="0" y="94"/>
                    </a:lnTo>
                    <a:lnTo>
                      <a:pt x="554" y="94"/>
                    </a:lnTo>
                    <a:lnTo>
                      <a:pt x="55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73" name="Freeform 92">
                <a:extLst>
                  <a:ext uri="{FF2B5EF4-FFF2-40B4-BE49-F238E27FC236}">
                    <a16:creationId xmlns:a16="http://schemas.microsoft.com/office/drawing/2014/main" id="{076CE475-4BE5-4E30-A5B9-6FB3459A9D61}"/>
                  </a:ext>
                </a:extLst>
              </p:cNvPr>
              <p:cNvSpPr>
                <a:spLocks noEditPoints="1"/>
              </p:cNvSpPr>
              <p:nvPr/>
            </p:nvSpPr>
            <p:spPr bwMode="auto">
              <a:xfrm>
                <a:off x="4183426" y="6151017"/>
                <a:ext cx="860425" cy="171450"/>
              </a:xfrm>
              <a:custGeom>
                <a:avLst/>
                <a:gdLst>
                  <a:gd name="T0" fmla="*/ 860425 w 475"/>
                  <a:gd name="T1" fmla="*/ 1824 h 94"/>
                  <a:gd name="T2" fmla="*/ 860425 w 475"/>
                  <a:gd name="T3" fmla="*/ 1824 h 94"/>
                  <a:gd name="T4" fmla="*/ 860425 w 475"/>
                  <a:gd name="T5" fmla="*/ 171450 h 94"/>
                  <a:gd name="T6" fmla="*/ 682906 w 475"/>
                  <a:gd name="T7" fmla="*/ 3648 h 94"/>
                  <a:gd name="T8" fmla="*/ 682906 w 475"/>
                  <a:gd name="T9" fmla="*/ 3648 h 94"/>
                  <a:gd name="T10" fmla="*/ 682906 w 475"/>
                  <a:gd name="T11" fmla="*/ 171450 h 94"/>
                  <a:gd name="T12" fmla="*/ 610449 w 475"/>
                  <a:gd name="T13" fmla="*/ 1824 h 94"/>
                  <a:gd name="T14" fmla="*/ 610449 w 475"/>
                  <a:gd name="T15" fmla="*/ 1824 h 94"/>
                  <a:gd name="T16" fmla="*/ 610449 w 475"/>
                  <a:gd name="T17" fmla="*/ 169626 h 94"/>
                  <a:gd name="T18" fmla="*/ 340547 w 475"/>
                  <a:gd name="T19" fmla="*/ 7296 h 94"/>
                  <a:gd name="T20" fmla="*/ 340547 w 475"/>
                  <a:gd name="T21" fmla="*/ 7296 h 94"/>
                  <a:gd name="T22" fmla="*/ 340547 w 475"/>
                  <a:gd name="T23" fmla="*/ 169626 h 94"/>
                  <a:gd name="T24" fmla="*/ 268090 w 475"/>
                  <a:gd name="T25" fmla="*/ 0 h 94"/>
                  <a:gd name="T26" fmla="*/ 268090 w 475"/>
                  <a:gd name="T27" fmla="*/ 0 h 94"/>
                  <a:gd name="T28" fmla="*/ 268090 w 475"/>
                  <a:gd name="T29" fmla="*/ 169626 h 94"/>
                  <a:gd name="T30" fmla="*/ 0 w 475"/>
                  <a:gd name="T31" fmla="*/ 0 h 94"/>
                  <a:gd name="T32" fmla="*/ 0 w 475"/>
                  <a:gd name="T33" fmla="*/ 0 h 94"/>
                  <a:gd name="T34" fmla="*/ 0 w 475"/>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75" h="94">
                    <a:moveTo>
                      <a:pt x="475" y="1"/>
                    </a:moveTo>
                    <a:lnTo>
                      <a:pt x="475" y="1"/>
                    </a:lnTo>
                    <a:lnTo>
                      <a:pt x="475" y="94"/>
                    </a:lnTo>
                    <a:moveTo>
                      <a:pt x="377" y="2"/>
                    </a:moveTo>
                    <a:lnTo>
                      <a:pt x="377" y="2"/>
                    </a:lnTo>
                    <a:lnTo>
                      <a:pt x="377" y="94"/>
                    </a:lnTo>
                    <a:moveTo>
                      <a:pt x="337" y="1"/>
                    </a:moveTo>
                    <a:lnTo>
                      <a:pt x="337" y="1"/>
                    </a:lnTo>
                    <a:lnTo>
                      <a:pt x="337" y="93"/>
                    </a:lnTo>
                    <a:moveTo>
                      <a:pt x="188" y="4"/>
                    </a:moveTo>
                    <a:lnTo>
                      <a:pt x="188" y="4"/>
                    </a:lnTo>
                    <a:lnTo>
                      <a:pt x="188" y="93"/>
                    </a:lnTo>
                    <a:moveTo>
                      <a:pt x="148" y="0"/>
                    </a:moveTo>
                    <a:lnTo>
                      <a:pt x="148" y="0"/>
                    </a:lnTo>
                    <a:lnTo>
                      <a:pt x="148"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74" name="Freeform 93">
                <a:extLst>
                  <a:ext uri="{FF2B5EF4-FFF2-40B4-BE49-F238E27FC236}">
                    <a16:creationId xmlns:a16="http://schemas.microsoft.com/office/drawing/2014/main" id="{AA57981C-ACA7-46F4-BE18-A548B4C32A7B}"/>
                  </a:ext>
                </a:extLst>
              </p:cNvPr>
              <p:cNvSpPr>
                <a:spLocks/>
              </p:cNvSpPr>
              <p:nvPr/>
            </p:nvSpPr>
            <p:spPr bwMode="auto">
              <a:xfrm>
                <a:off x="4207238" y="6197054"/>
                <a:ext cx="66675" cy="71437"/>
              </a:xfrm>
              <a:custGeom>
                <a:avLst/>
                <a:gdLst>
                  <a:gd name="T0" fmla="*/ 66675 w 37"/>
                  <a:gd name="T1" fmla="*/ 42130 h 39"/>
                  <a:gd name="T2" fmla="*/ 66675 w 37"/>
                  <a:gd name="T3" fmla="*/ 42130 h 39"/>
                  <a:gd name="T4" fmla="*/ 59467 w 37"/>
                  <a:gd name="T5" fmla="*/ 43961 h 39"/>
                  <a:gd name="T6" fmla="*/ 46853 w 37"/>
                  <a:gd name="T7" fmla="*/ 42130 h 39"/>
                  <a:gd name="T8" fmla="*/ 43249 w 37"/>
                  <a:gd name="T9" fmla="*/ 42130 h 39"/>
                  <a:gd name="T10" fmla="*/ 43249 w 37"/>
                  <a:gd name="T11" fmla="*/ 43961 h 39"/>
                  <a:gd name="T12" fmla="*/ 43249 w 37"/>
                  <a:gd name="T13" fmla="*/ 45793 h 39"/>
                  <a:gd name="T14" fmla="*/ 43249 w 37"/>
                  <a:gd name="T15" fmla="*/ 45793 h 39"/>
                  <a:gd name="T16" fmla="*/ 52259 w 37"/>
                  <a:gd name="T17" fmla="*/ 45793 h 39"/>
                  <a:gd name="T18" fmla="*/ 54061 w 37"/>
                  <a:gd name="T19" fmla="*/ 47625 h 39"/>
                  <a:gd name="T20" fmla="*/ 54061 w 37"/>
                  <a:gd name="T21" fmla="*/ 53120 h 39"/>
                  <a:gd name="T22" fmla="*/ 54061 w 37"/>
                  <a:gd name="T23" fmla="*/ 56783 h 39"/>
                  <a:gd name="T24" fmla="*/ 54061 w 37"/>
                  <a:gd name="T25" fmla="*/ 64110 h 39"/>
                  <a:gd name="T26" fmla="*/ 46853 w 37"/>
                  <a:gd name="T27" fmla="*/ 65942 h 39"/>
                  <a:gd name="T28" fmla="*/ 39645 w 37"/>
                  <a:gd name="T29" fmla="*/ 65942 h 39"/>
                  <a:gd name="T30" fmla="*/ 23426 w 37"/>
                  <a:gd name="T31" fmla="*/ 62278 h 39"/>
                  <a:gd name="T32" fmla="*/ 14416 w 37"/>
                  <a:gd name="T33" fmla="*/ 51288 h 39"/>
                  <a:gd name="T34" fmla="*/ 10812 w 37"/>
                  <a:gd name="T35" fmla="*/ 34803 h 39"/>
                  <a:gd name="T36" fmla="*/ 12614 w 37"/>
                  <a:gd name="T37" fmla="*/ 18317 h 39"/>
                  <a:gd name="T38" fmla="*/ 23426 w 37"/>
                  <a:gd name="T39" fmla="*/ 9159 h 39"/>
                  <a:gd name="T40" fmla="*/ 37843 w 37"/>
                  <a:gd name="T41" fmla="*/ 5495 h 39"/>
                  <a:gd name="T42" fmla="*/ 46853 w 37"/>
                  <a:gd name="T43" fmla="*/ 5495 h 39"/>
                  <a:gd name="T44" fmla="*/ 52259 w 37"/>
                  <a:gd name="T45" fmla="*/ 7327 h 39"/>
                  <a:gd name="T46" fmla="*/ 57665 w 37"/>
                  <a:gd name="T47" fmla="*/ 10990 h 39"/>
                  <a:gd name="T48" fmla="*/ 57665 w 37"/>
                  <a:gd name="T49" fmla="*/ 10990 h 39"/>
                  <a:gd name="T50" fmla="*/ 57665 w 37"/>
                  <a:gd name="T51" fmla="*/ 14654 h 39"/>
                  <a:gd name="T52" fmla="*/ 59467 w 37"/>
                  <a:gd name="T53" fmla="*/ 18317 h 39"/>
                  <a:gd name="T54" fmla="*/ 59467 w 37"/>
                  <a:gd name="T55" fmla="*/ 20149 h 39"/>
                  <a:gd name="T56" fmla="*/ 61269 w 37"/>
                  <a:gd name="T57" fmla="*/ 20149 h 39"/>
                  <a:gd name="T58" fmla="*/ 61269 w 37"/>
                  <a:gd name="T59" fmla="*/ 18317 h 39"/>
                  <a:gd name="T60" fmla="*/ 63071 w 37"/>
                  <a:gd name="T61" fmla="*/ 5495 h 39"/>
                  <a:gd name="T62" fmla="*/ 63071 w 37"/>
                  <a:gd name="T63" fmla="*/ 5495 h 39"/>
                  <a:gd name="T64" fmla="*/ 39645 w 37"/>
                  <a:gd name="T65" fmla="*/ 0 h 39"/>
                  <a:gd name="T66" fmla="*/ 10812 w 37"/>
                  <a:gd name="T67" fmla="*/ 10990 h 39"/>
                  <a:gd name="T68" fmla="*/ 0 w 37"/>
                  <a:gd name="T69" fmla="*/ 36634 h 39"/>
                  <a:gd name="T70" fmla="*/ 5406 w 37"/>
                  <a:gd name="T71" fmla="*/ 54952 h 39"/>
                  <a:gd name="T72" fmla="*/ 18020 w 37"/>
                  <a:gd name="T73" fmla="*/ 67774 h 39"/>
                  <a:gd name="T74" fmla="*/ 36041 w 37"/>
                  <a:gd name="T75" fmla="*/ 71437 h 39"/>
                  <a:gd name="T76" fmla="*/ 63071 w 37"/>
                  <a:gd name="T77" fmla="*/ 65942 h 39"/>
                  <a:gd name="T78" fmla="*/ 63071 w 37"/>
                  <a:gd name="T79" fmla="*/ 65942 h 39"/>
                  <a:gd name="T80" fmla="*/ 63071 w 37"/>
                  <a:gd name="T81" fmla="*/ 56783 h 39"/>
                  <a:gd name="T82" fmla="*/ 63071 w 37"/>
                  <a:gd name="T83" fmla="*/ 51288 h 39"/>
                  <a:gd name="T84" fmla="*/ 63071 w 37"/>
                  <a:gd name="T85" fmla="*/ 47625 h 39"/>
                  <a:gd name="T86" fmla="*/ 64873 w 37"/>
                  <a:gd name="T87" fmla="*/ 47625 h 39"/>
                  <a:gd name="T88" fmla="*/ 66675 w 37"/>
                  <a:gd name="T89" fmla="*/ 45793 h 39"/>
                  <a:gd name="T90" fmla="*/ 66675 w 37"/>
                  <a:gd name="T91" fmla="*/ 43961 h 39"/>
                  <a:gd name="T92" fmla="*/ 66675 w 37"/>
                  <a:gd name="T93" fmla="*/ 43961 h 39"/>
                  <a:gd name="T94" fmla="*/ 66675 w 37"/>
                  <a:gd name="T95" fmla="*/ 42130 h 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 h="39">
                    <a:moveTo>
                      <a:pt x="37" y="23"/>
                    </a:moveTo>
                    <a:lnTo>
                      <a:pt x="37" y="23"/>
                    </a:lnTo>
                    <a:cubicBezTo>
                      <a:pt x="35" y="24"/>
                      <a:pt x="34" y="24"/>
                      <a:pt x="33" y="24"/>
                    </a:cubicBezTo>
                    <a:cubicBezTo>
                      <a:pt x="31" y="24"/>
                      <a:pt x="29" y="24"/>
                      <a:pt x="26" y="23"/>
                    </a:cubicBezTo>
                    <a:lnTo>
                      <a:pt x="24" y="23"/>
                    </a:lnTo>
                    <a:lnTo>
                      <a:pt x="24" y="24"/>
                    </a:lnTo>
                    <a:lnTo>
                      <a:pt x="24" y="25"/>
                    </a:lnTo>
                    <a:cubicBezTo>
                      <a:pt x="27" y="25"/>
                      <a:pt x="28" y="25"/>
                      <a:pt x="29" y="25"/>
                    </a:cubicBezTo>
                    <a:cubicBezTo>
                      <a:pt x="29" y="25"/>
                      <a:pt x="30" y="26"/>
                      <a:pt x="30" y="26"/>
                    </a:cubicBezTo>
                    <a:cubicBezTo>
                      <a:pt x="30" y="26"/>
                      <a:pt x="30" y="27"/>
                      <a:pt x="30" y="29"/>
                    </a:cubicBezTo>
                    <a:lnTo>
                      <a:pt x="30" y="31"/>
                    </a:lnTo>
                    <a:cubicBezTo>
                      <a:pt x="30" y="33"/>
                      <a:pt x="30" y="34"/>
                      <a:pt x="30" y="35"/>
                    </a:cubicBezTo>
                    <a:cubicBezTo>
                      <a:pt x="29" y="35"/>
                      <a:pt x="28" y="36"/>
                      <a:pt x="26" y="36"/>
                    </a:cubicBezTo>
                    <a:cubicBezTo>
                      <a:pt x="25" y="36"/>
                      <a:pt x="23" y="36"/>
                      <a:pt x="22" y="36"/>
                    </a:cubicBezTo>
                    <a:cubicBezTo>
                      <a:pt x="19" y="36"/>
                      <a:pt x="16" y="36"/>
                      <a:pt x="13" y="34"/>
                    </a:cubicBezTo>
                    <a:cubicBezTo>
                      <a:pt x="11" y="33"/>
                      <a:pt x="9" y="30"/>
                      <a:pt x="8" y="28"/>
                    </a:cubicBezTo>
                    <a:cubicBezTo>
                      <a:pt x="6" y="25"/>
                      <a:pt x="6" y="22"/>
                      <a:pt x="6" y="19"/>
                    </a:cubicBezTo>
                    <a:cubicBezTo>
                      <a:pt x="6" y="16"/>
                      <a:pt x="6" y="13"/>
                      <a:pt x="7" y="10"/>
                    </a:cubicBezTo>
                    <a:cubicBezTo>
                      <a:pt x="9" y="8"/>
                      <a:pt x="11" y="6"/>
                      <a:pt x="13" y="5"/>
                    </a:cubicBezTo>
                    <a:cubicBezTo>
                      <a:pt x="15" y="3"/>
                      <a:pt x="18" y="3"/>
                      <a:pt x="21" y="3"/>
                    </a:cubicBezTo>
                    <a:cubicBezTo>
                      <a:pt x="23" y="3"/>
                      <a:pt x="24" y="3"/>
                      <a:pt x="26" y="3"/>
                    </a:cubicBezTo>
                    <a:cubicBezTo>
                      <a:pt x="27" y="3"/>
                      <a:pt x="28" y="4"/>
                      <a:pt x="29" y="4"/>
                    </a:cubicBezTo>
                    <a:cubicBezTo>
                      <a:pt x="31" y="5"/>
                      <a:pt x="31" y="5"/>
                      <a:pt x="32" y="6"/>
                    </a:cubicBezTo>
                    <a:cubicBezTo>
                      <a:pt x="32" y="6"/>
                      <a:pt x="32" y="6"/>
                      <a:pt x="32" y="6"/>
                    </a:cubicBezTo>
                    <a:cubicBezTo>
                      <a:pt x="32" y="6"/>
                      <a:pt x="32" y="7"/>
                      <a:pt x="32" y="8"/>
                    </a:cubicBezTo>
                    <a:lnTo>
                      <a:pt x="33" y="10"/>
                    </a:lnTo>
                    <a:lnTo>
                      <a:pt x="33" y="11"/>
                    </a:lnTo>
                    <a:lnTo>
                      <a:pt x="34" y="11"/>
                    </a:lnTo>
                    <a:lnTo>
                      <a:pt x="34" y="10"/>
                    </a:lnTo>
                    <a:cubicBezTo>
                      <a:pt x="35" y="7"/>
                      <a:pt x="35" y="4"/>
                      <a:pt x="35" y="3"/>
                    </a:cubicBezTo>
                    <a:cubicBezTo>
                      <a:pt x="31" y="1"/>
                      <a:pt x="27" y="0"/>
                      <a:pt x="22" y="0"/>
                    </a:cubicBezTo>
                    <a:cubicBezTo>
                      <a:pt x="16" y="0"/>
                      <a:pt x="10" y="2"/>
                      <a:pt x="6" y="6"/>
                    </a:cubicBezTo>
                    <a:cubicBezTo>
                      <a:pt x="2" y="9"/>
                      <a:pt x="0" y="14"/>
                      <a:pt x="0" y="20"/>
                    </a:cubicBezTo>
                    <a:cubicBezTo>
                      <a:pt x="0" y="24"/>
                      <a:pt x="1" y="27"/>
                      <a:pt x="3" y="30"/>
                    </a:cubicBezTo>
                    <a:cubicBezTo>
                      <a:pt x="5" y="33"/>
                      <a:pt x="7" y="35"/>
                      <a:pt x="10" y="37"/>
                    </a:cubicBezTo>
                    <a:cubicBezTo>
                      <a:pt x="13" y="38"/>
                      <a:pt x="17" y="39"/>
                      <a:pt x="20" y="39"/>
                    </a:cubicBezTo>
                    <a:cubicBezTo>
                      <a:pt x="25" y="39"/>
                      <a:pt x="30" y="38"/>
                      <a:pt x="35" y="36"/>
                    </a:cubicBezTo>
                    <a:cubicBezTo>
                      <a:pt x="35" y="34"/>
                      <a:pt x="35" y="32"/>
                      <a:pt x="35" y="31"/>
                    </a:cubicBezTo>
                    <a:cubicBezTo>
                      <a:pt x="35" y="30"/>
                      <a:pt x="35" y="28"/>
                      <a:pt x="35" y="28"/>
                    </a:cubicBezTo>
                    <a:cubicBezTo>
                      <a:pt x="35" y="27"/>
                      <a:pt x="35" y="26"/>
                      <a:pt x="35" y="26"/>
                    </a:cubicBezTo>
                    <a:cubicBezTo>
                      <a:pt x="35" y="26"/>
                      <a:pt x="35" y="26"/>
                      <a:pt x="36" y="26"/>
                    </a:cubicBezTo>
                    <a:lnTo>
                      <a:pt x="37" y="25"/>
                    </a:lnTo>
                    <a:lnTo>
                      <a:pt x="37" y="24"/>
                    </a:lnTo>
                    <a:lnTo>
                      <a:pt x="37" y="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5" name="Freeform 94">
                <a:extLst>
                  <a:ext uri="{FF2B5EF4-FFF2-40B4-BE49-F238E27FC236}">
                    <a16:creationId xmlns:a16="http://schemas.microsoft.com/office/drawing/2014/main" id="{1B68AC42-B9B3-4B95-A8CA-E03207695A8B}"/>
                  </a:ext>
                </a:extLst>
              </p:cNvPr>
              <p:cNvSpPr>
                <a:spLocks noEditPoints="1"/>
              </p:cNvSpPr>
              <p:nvPr/>
            </p:nvSpPr>
            <p:spPr bwMode="auto">
              <a:xfrm>
                <a:off x="4281851" y="6220867"/>
                <a:ext cx="46038" cy="47625"/>
              </a:xfrm>
              <a:custGeom>
                <a:avLst/>
                <a:gdLst>
                  <a:gd name="T0" fmla="*/ 1842 w 25"/>
                  <a:gd name="T1" fmla="*/ 34803 h 26"/>
                  <a:gd name="T2" fmla="*/ 1842 w 25"/>
                  <a:gd name="T3" fmla="*/ 34803 h 26"/>
                  <a:gd name="T4" fmla="*/ 9208 w 25"/>
                  <a:gd name="T5" fmla="*/ 43962 h 26"/>
                  <a:gd name="T6" fmla="*/ 22098 w 25"/>
                  <a:gd name="T7" fmla="*/ 47625 h 26"/>
                  <a:gd name="T8" fmla="*/ 38672 w 25"/>
                  <a:gd name="T9" fmla="*/ 40298 h 26"/>
                  <a:gd name="T10" fmla="*/ 46038 w 25"/>
                  <a:gd name="T11" fmla="*/ 21981 h 26"/>
                  <a:gd name="T12" fmla="*/ 40513 w 25"/>
                  <a:gd name="T13" fmla="*/ 5495 h 26"/>
                  <a:gd name="T14" fmla="*/ 23940 w 25"/>
                  <a:gd name="T15" fmla="*/ 0 h 26"/>
                  <a:gd name="T16" fmla="*/ 9208 w 25"/>
                  <a:gd name="T17" fmla="*/ 3663 h 26"/>
                  <a:gd name="T18" fmla="*/ 1842 w 25"/>
                  <a:gd name="T19" fmla="*/ 12822 h 26"/>
                  <a:gd name="T20" fmla="*/ 0 w 25"/>
                  <a:gd name="T21" fmla="*/ 23813 h 26"/>
                  <a:gd name="T22" fmla="*/ 1842 w 25"/>
                  <a:gd name="T23" fmla="*/ 34803 h 26"/>
                  <a:gd name="T24" fmla="*/ 12891 w 25"/>
                  <a:gd name="T25" fmla="*/ 7327 h 26"/>
                  <a:gd name="T26" fmla="*/ 12891 w 25"/>
                  <a:gd name="T27" fmla="*/ 7327 h 26"/>
                  <a:gd name="T28" fmla="*/ 22098 w 25"/>
                  <a:gd name="T29" fmla="*/ 3663 h 26"/>
                  <a:gd name="T30" fmla="*/ 33147 w 25"/>
                  <a:gd name="T31" fmla="*/ 9159 h 26"/>
                  <a:gd name="T32" fmla="*/ 36830 w 25"/>
                  <a:gd name="T33" fmla="*/ 25644 h 26"/>
                  <a:gd name="T34" fmla="*/ 33147 w 25"/>
                  <a:gd name="T35" fmla="*/ 40298 h 26"/>
                  <a:gd name="T36" fmla="*/ 23940 w 25"/>
                  <a:gd name="T37" fmla="*/ 43962 h 26"/>
                  <a:gd name="T38" fmla="*/ 16574 w 25"/>
                  <a:gd name="T39" fmla="*/ 40298 h 26"/>
                  <a:gd name="T40" fmla="*/ 11049 w 25"/>
                  <a:gd name="T41" fmla="*/ 32971 h 26"/>
                  <a:gd name="T42" fmla="*/ 9208 w 25"/>
                  <a:gd name="T43" fmla="*/ 20149 h 26"/>
                  <a:gd name="T44" fmla="*/ 12891 w 25"/>
                  <a:gd name="T45" fmla="*/ 732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5" h="26">
                    <a:moveTo>
                      <a:pt x="1" y="19"/>
                    </a:moveTo>
                    <a:lnTo>
                      <a:pt x="1" y="19"/>
                    </a:lnTo>
                    <a:cubicBezTo>
                      <a:pt x="2" y="21"/>
                      <a:pt x="3" y="23"/>
                      <a:pt x="5" y="24"/>
                    </a:cubicBezTo>
                    <a:cubicBezTo>
                      <a:pt x="7" y="25"/>
                      <a:pt x="9" y="26"/>
                      <a:pt x="12" y="26"/>
                    </a:cubicBezTo>
                    <a:cubicBezTo>
                      <a:pt x="16" y="26"/>
                      <a:pt x="19" y="25"/>
                      <a:pt x="21" y="22"/>
                    </a:cubicBezTo>
                    <a:cubicBezTo>
                      <a:pt x="24" y="19"/>
                      <a:pt x="25" y="16"/>
                      <a:pt x="25" y="12"/>
                    </a:cubicBezTo>
                    <a:cubicBezTo>
                      <a:pt x="25" y="9"/>
                      <a:pt x="24" y="6"/>
                      <a:pt x="22" y="3"/>
                    </a:cubicBezTo>
                    <a:cubicBezTo>
                      <a:pt x="20" y="1"/>
                      <a:pt x="17" y="0"/>
                      <a:pt x="13" y="0"/>
                    </a:cubicBezTo>
                    <a:cubicBezTo>
                      <a:pt x="10" y="0"/>
                      <a:pt x="8" y="1"/>
                      <a:pt x="5" y="2"/>
                    </a:cubicBezTo>
                    <a:cubicBezTo>
                      <a:pt x="3" y="3"/>
                      <a:pt x="2" y="5"/>
                      <a:pt x="1" y="7"/>
                    </a:cubicBezTo>
                    <a:cubicBezTo>
                      <a:pt x="0" y="9"/>
                      <a:pt x="0" y="11"/>
                      <a:pt x="0" y="13"/>
                    </a:cubicBezTo>
                    <a:cubicBezTo>
                      <a:pt x="0" y="15"/>
                      <a:pt x="0" y="17"/>
                      <a:pt x="1" y="19"/>
                    </a:cubicBezTo>
                    <a:close/>
                    <a:moveTo>
                      <a:pt x="7" y="4"/>
                    </a:moveTo>
                    <a:lnTo>
                      <a:pt x="7" y="4"/>
                    </a:lnTo>
                    <a:cubicBezTo>
                      <a:pt x="8" y="3"/>
                      <a:pt x="10" y="2"/>
                      <a:pt x="12" y="2"/>
                    </a:cubicBezTo>
                    <a:cubicBezTo>
                      <a:pt x="15" y="2"/>
                      <a:pt x="17" y="3"/>
                      <a:pt x="18" y="5"/>
                    </a:cubicBezTo>
                    <a:cubicBezTo>
                      <a:pt x="20" y="8"/>
                      <a:pt x="20" y="11"/>
                      <a:pt x="20" y="14"/>
                    </a:cubicBezTo>
                    <a:cubicBezTo>
                      <a:pt x="20" y="17"/>
                      <a:pt x="20" y="20"/>
                      <a:pt x="18" y="22"/>
                    </a:cubicBezTo>
                    <a:cubicBezTo>
                      <a:pt x="17" y="23"/>
                      <a:pt x="15" y="24"/>
                      <a:pt x="13" y="24"/>
                    </a:cubicBezTo>
                    <a:cubicBezTo>
                      <a:pt x="11" y="24"/>
                      <a:pt x="10" y="23"/>
                      <a:pt x="9" y="22"/>
                    </a:cubicBezTo>
                    <a:cubicBezTo>
                      <a:pt x="7" y="21"/>
                      <a:pt x="6" y="20"/>
                      <a:pt x="6" y="18"/>
                    </a:cubicBezTo>
                    <a:cubicBezTo>
                      <a:pt x="5" y="16"/>
                      <a:pt x="5" y="14"/>
                      <a:pt x="5" y="11"/>
                    </a:cubicBezTo>
                    <a:cubicBezTo>
                      <a:pt x="5" y="8"/>
                      <a:pt x="5" y="6"/>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6" name="Freeform 95">
                <a:extLst>
                  <a:ext uri="{FF2B5EF4-FFF2-40B4-BE49-F238E27FC236}">
                    <a16:creationId xmlns:a16="http://schemas.microsoft.com/office/drawing/2014/main" id="{85869083-69A7-4C1E-826E-113E4C680508}"/>
                  </a:ext>
                </a:extLst>
              </p:cNvPr>
              <p:cNvSpPr>
                <a:spLocks/>
              </p:cNvSpPr>
              <p:nvPr/>
            </p:nvSpPr>
            <p:spPr bwMode="auto">
              <a:xfrm>
                <a:off x="4332651" y="6195467"/>
                <a:ext cx="23813" cy="71437"/>
              </a:xfrm>
              <a:custGeom>
                <a:avLst/>
                <a:gdLst>
                  <a:gd name="T0" fmla="*/ 1832 w 13"/>
                  <a:gd name="T1" fmla="*/ 3663 h 39"/>
                  <a:gd name="T2" fmla="*/ 1832 w 13"/>
                  <a:gd name="T3" fmla="*/ 3663 h 39"/>
                  <a:gd name="T4" fmla="*/ 0 w 13"/>
                  <a:gd name="T5" fmla="*/ 5495 h 39"/>
                  <a:gd name="T6" fmla="*/ 0 w 13"/>
                  <a:gd name="T7" fmla="*/ 7327 h 39"/>
                  <a:gd name="T8" fmla="*/ 1832 w 13"/>
                  <a:gd name="T9" fmla="*/ 7327 h 39"/>
                  <a:gd name="T10" fmla="*/ 7327 w 13"/>
                  <a:gd name="T11" fmla="*/ 7327 h 39"/>
                  <a:gd name="T12" fmla="*/ 7327 w 13"/>
                  <a:gd name="T13" fmla="*/ 7327 h 39"/>
                  <a:gd name="T14" fmla="*/ 7327 w 13"/>
                  <a:gd name="T15" fmla="*/ 10990 h 39"/>
                  <a:gd name="T16" fmla="*/ 9159 w 13"/>
                  <a:gd name="T17" fmla="*/ 18317 h 39"/>
                  <a:gd name="T18" fmla="*/ 9159 w 13"/>
                  <a:gd name="T19" fmla="*/ 27476 h 39"/>
                  <a:gd name="T20" fmla="*/ 9159 w 13"/>
                  <a:gd name="T21" fmla="*/ 53120 h 39"/>
                  <a:gd name="T22" fmla="*/ 9159 w 13"/>
                  <a:gd name="T23" fmla="*/ 60447 h 39"/>
                  <a:gd name="T24" fmla="*/ 7327 w 13"/>
                  <a:gd name="T25" fmla="*/ 65942 h 39"/>
                  <a:gd name="T26" fmla="*/ 7327 w 13"/>
                  <a:gd name="T27" fmla="*/ 67774 h 39"/>
                  <a:gd name="T28" fmla="*/ 7327 w 13"/>
                  <a:gd name="T29" fmla="*/ 67774 h 39"/>
                  <a:gd name="T30" fmla="*/ 1832 w 13"/>
                  <a:gd name="T31" fmla="*/ 67774 h 39"/>
                  <a:gd name="T32" fmla="*/ 0 w 13"/>
                  <a:gd name="T33" fmla="*/ 69605 h 39"/>
                  <a:gd name="T34" fmla="*/ 0 w 13"/>
                  <a:gd name="T35" fmla="*/ 71437 h 39"/>
                  <a:gd name="T36" fmla="*/ 1832 w 13"/>
                  <a:gd name="T37" fmla="*/ 71437 h 39"/>
                  <a:gd name="T38" fmla="*/ 12822 w 13"/>
                  <a:gd name="T39" fmla="*/ 71437 h 39"/>
                  <a:gd name="T40" fmla="*/ 23813 w 13"/>
                  <a:gd name="T41" fmla="*/ 71437 h 39"/>
                  <a:gd name="T42" fmla="*/ 23813 w 13"/>
                  <a:gd name="T43" fmla="*/ 71437 h 39"/>
                  <a:gd name="T44" fmla="*/ 23813 w 13"/>
                  <a:gd name="T45" fmla="*/ 69605 h 39"/>
                  <a:gd name="T46" fmla="*/ 23813 w 13"/>
                  <a:gd name="T47" fmla="*/ 67774 h 39"/>
                  <a:gd name="T48" fmla="*/ 18318 w 13"/>
                  <a:gd name="T49" fmla="*/ 67774 h 39"/>
                  <a:gd name="T50" fmla="*/ 18318 w 13"/>
                  <a:gd name="T51" fmla="*/ 67774 h 39"/>
                  <a:gd name="T52" fmla="*/ 16486 w 13"/>
                  <a:gd name="T53" fmla="*/ 65942 h 39"/>
                  <a:gd name="T54" fmla="*/ 16486 w 13"/>
                  <a:gd name="T55" fmla="*/ 60447 h 39"/>
                  <a:gd name="T56" fmla="*/ 16486 w 13"/>
                  <a:gd name="T57" fmla="*/ 53120 h 39"/>
                  <a:gd name="T58" fmla="*/ 16486 w 13"/>
                  <a:gd name="T59" fmla="*/ 23812 h 39"/>
                  <a:gd name="T60" fmla="*/ 16486 w 13"/>
                  <a:gd name="T61" fmla="*/ 1832 h 39"/>
                  <a:gd name="T62" fmla="*/ 16486 w 13"/>
                  <a:gd name="T63" fmla="*/ 0 h 39"/>
                  <a:gd name="T64" fmla="*/ 1832 w 13"/>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9">
                    <a:moveTo>
                      <a:pt x="1" y="2"/>
                    </a:moveTo>
                    <a:lnTo>
                      <a:pt x="1" y="2"/>
                    </a:lnTo>
                    <a:lnTo>
                      <a:pt x="0" y="3"/>
                    </a:lnTo>
                    <a:lnTo>
                      <a:pt x="0" y="4"/>
                    </a:lnTo>
                    <a:lnTo>
                      <a:pt x="1" y="4"/>
                    </a:lnTo>
                    <a:cubicBezTo>
                      <a:pt x="2" y="4"/>
                      <a:pt x="3" y="4"/>
                      <a:pt x="4" y="4"/>
                    </a:cubicBezTo>
                    <a:cubicBezTo>
                      <a:pt x="4" y="4"/>
                      <a:pt x="4" y="4"/>
                      <a:pt x="4" y="4"/>
                    </a:cubicBezTo>
                    <a:cubicBezTo>
                      <a:pt x="4" y="4"/>
                      <a:pt x="4" y="5"/>
                      <a:pt x="4" y="6"/>
                    </a:cubicBezTo>
                    <a:cubicBezTo>
                      <a:pt x="5" y="6"/>
                      <a:pt x="5" y="8"/>
                      <a:pt x="5" y="10"/>
                    </a:cubicBezTo>
                    <a:lnTo>
                      <a:pt x="5" y="15"/>
                    </a:lnTo>
                    <a:lnTo>
                      <a:pt x="5" y="29"/>
                    </a:lnTo>
                    <a:cubicBezTo>
                      <a:pt x="5" y="30"/>
                      <a:pt x="5" y="31"/>
                      <a:pt x="5" y="33"/>
                    </a:cubicBezTo>
                    <a:cubicBezTo>
                      <a:pt x="5" y="35"/>
                      <a:pt x="4" y="36"/>
                      <a:pt x="4" y="36"/>
                    </a:cubicBezTo>
                    <a:cubicBezTo>
                      <a:pt x="4" y="37"/>
                      <a:pt x="4" y="37"/>
                      <a:pt x="4" y="37"/>
                    </a:cubicBezTo>
                    <a:cubicBezTo>
                      <a:pt x="4" y="37"/>
                      <a:pt x="4" y="37"/>
                      <a:pt x="4" y="37"/>
                    </a:cubicBezTo>
                    <a:cubicBezTo>
                      <a:pt x="3" y="37"/>
                      <a:pt x="2" y="37"/>
                      <a:pt x="1" y="37"/>
                    </a:cubicBezTo>
                    <a:lnTo>
                      <a:pt x="0" y="38"/>
                    </a:lnTo>
                    <a:lnTo>
                      <a:pt x="0" y="39"/>
                    </a:lnTo>
                    <a:lnTo>
                      <a:pt x="1" y="39"/>
                    </a:lnTo>
                    <a:cubicBezTo>
                      <a:pt x="3" y="39"/>
                      <a:pt x="5" y="39"/>
                      <a:pt x="7" y="39"/>
                    </a:cubicBezTo>
                    <a:cubicBezTo>
                      <a:pt x="9" y="39"/>
                      <a:pt x="11" y="39"/>
                      <a:pt x="13" y="39"/>
                    </a:cubicBezTo>
                    <a:lnTo>
                      <a:pt x="13" y="38"/>
                    </a:lnTo>
                    <a:lnTo>
                      <a:pt x="13" y="37"/>
                    </a:lnTo>
                    <a:cubicBezTo>
                      <a:pt x="11" y="37"/>
                      <a:pt x="11" y="37"/>
                      <a:pt x="10" y="37"/>
                    </a:cubicBezTo>
                    <a:cubicBezTo>
                      <a:pt x="10" y="37"/>
                      <a:pt x="10" y="37"/>
                      <a:pt x="10" y="37"/>
                    </a:cubicBezTo>
                    <a:cubicBezTo>
                      <a:pt x="10" y="37"/>
                      <a:pt x="9" y="37"/>
                      <a:pt x="9" y="36"/>
                    </a:cubicBezTo>
                    <a:cubicBezTo>
                      <a:pt x="9" y="36"/>
                      <a:pt x="9" y="35"/>
                      <a:pt x="9" y="33"/>
                    </a:cubicBezTo>
                    <a:cubicBezTo>
                      <a:pt x="9" y="31"/>
                      <a:pt x="9" y="29"/>
                      <a:pt x="9" y="29"/>
                    </a:cubicBezTo>
                    <a:lnTo>
                      <a:pt x="9" y="13"/>
                    </a:lnTo>
                    <a:cubicBezTo>
                      <a:pt x="9" y="7"/>
                      <a:pt x="9" y="3"/>
                      <a:pt x="9"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7" name="Freeform 96">
                <a:extLst>
                  <a:ext uri="{FF2B5EF4-FFF2-40B4-BE49-F238E27FC236}">
                    <a16:creationId xmlns:a16="http://schemas.microsoft.com/office/drawing/2014/main" id="{D7C5D6B4-4D9B-47DB-B5A0-9748A49D5293}"/>
                  </a:ext>
                </a:extLst>
              </p:cNvPr>
              <p:cNvSpPr>
                <a:spLocks noEditPoints="1"/>
              </p:cNvSpPr>
              <p:nvPr/>
            </p:nvSpPr>
            <p:spPr bwMode="auto">
              <a:xfrm>
                <a:off x="4362813" y="6195467"/>
                <a:ext cx="50800" cy="71437"/>
              </a:xfrm>
              <a:custGeom>
                <a:avLst/>
                <a:gdLst>
                  <a:gd name="T0" fmla="*/ 27214 w 28"/>
                  <a:gd name="T1" fmla="*/ 7327 h 39"/>
                  <a:gd name="T2" fmla="*/ 27214 w 28"/>
                  <a:gd name="T3" fmla="*/ 7327 h 39"/>
                  <a:gd name="T4" fmla="*/ 32657 w 28"/>
                  <a:gd name="T5" fmla="*/ 7327 h 39"/>
                  <a:gd name="T6" fmla="*/ 34471 w 28"/>
                  <a:gd name="T7" fmla="*/ 7327 h 39"/>
                  <a:gd name="T8" fmla="*/ 34471 w 28"/>
                  <a:gd name="T9" fmla="*/ 10990 h 39"/>
                  <a:gd name="T10" fmla="*/ 34471 w 28"/>
                  <a:gd name="T11" fmla="*/ 18317 h 39"/>
                  <a:gd name="T12" fmla="*/ 36286 w 28"/>
                  <a:gd name="T13" fmla="*/ 29307 h 39"/>
                  <a:gd name="T14" fmla="*/ 23586 w 28"/>
                  <a:gd name="T15" fmla="*/ 25644 h 39"/>
                  <a:gd name="T16" fmla="*/ 16329 w 28"/>
                  <a:gd name="T17" fmla="*/ 27476 h 39"/>
                  <a:gd name="T18" fmla="*/ 7257 w 28"/>
                  <a:gd name="T19" fmla="*/ 32971 h 39"/>
                  <a:gd name="T20" fmla="*/ 1814 w 28"/>
                  <a:gd name="T21" fmla="*/ 40298 h 39"/>
                  <a:gd name="T22" fmla="*/ 0 w 28"/>
                  <a:gd name="T23" fmla="*/ 51288 h 39"/>
                  <a:gd name="T24" fmla="*/ 1814 w 28"/>
                  <a:gd name="T25" fmla="*/ 60447 h 39"/>
                  <a:gd name="T26" fmla="*/ 7257 w 28"/>
                  <a:gd name="T27" fmla="*/ 69605 h 39"/>
                  <a:gd name="T28" fmla="*/ 19957 w 28"/>
                  <a:gd name="T29" fmla="*/ 71437 h 39"/>
                  <a:gd name="T30" fmla="*/ 25400 w 28"/>
                  <a:gd name="T31" fmla="*/ 71437 h 39"/>
                  <a:gd name="T32" fmla="*/ 30843 w 28"/>
                  <a:gd name="T33" fmla="*/ 67774 h 39"/>
                  <a:gd name="T34" fmla="*/ 36286 w 28"/>
                  <a:gd name="T35" fmla="*/ 62278 h 39"/>
                  <a:gd name="T36" fmla="*/ 36286 w 28"/>
                  <a:gd name="T37" fmla="*/ 64110 h 39"/>
                  <a:gd name="T38" fmla="*/ 34471 w 28"/>
                  <a:gd name="T39" fmla="*/ 71437 h 39"/>
                  <a:gd name="T40" fmla="*/ 36286 w 28"/>
                  <a:gd name="T41" fmla="*/ 71437 h 39"/>
                  <a:gd name="T42" fmla="*/ 43543 w 28"/>
                  <a:gd name="T43" fmla="*/ 71437 h 39"/>
                  <a:gd name="T44" fmla="*/ 50800 w 28"/>
                  <a:gd name="T45" fmla="*/ 71437 h 39"/>
                  <a:gd name="T46" fmla="*/ 50800 w 28"/>
                  <a:gd name="T47" fmla="*/ 71437 h 39"/>
                  <a:gd name="T48" fmla="*/ 50800 w 28"/>
                  <a:gd name="T49" fmla="*/ 69605 h 39"/>
                  <a:gd name="T50" fmla="*/ 50800 w 28"/>
                  <a:gd name="T51" fmla="*/ 69605 h 39"/>
                  <a:gd name="T52" fmla="*/ 45357 w 28"/>
                  <a:gd name="T53" fmla="*/ 67774 h 39"/>
                  <a:gd name="T54" fmla="*/ 43543 w 28"/>
                  <a:gd name="T55" fmla="*/ 67774 h 39"/>
                  <a:gd name="T56" fmla="*/ 43543 w 28"/>
                  <a:gd name="T57" fmla="*/ 62278 h 39"/>
                  <a:gd name="T58" fmla="*/ 43543 w 28"/>
                  <a:gd name="T59" fmla="*/ 54952 h 39"/>
                  <a:gd name="T60" fmla="*/ 43543 w 28"/>
                  <a:gd name="T61" fmla="*/ 23812 h 39"/>
                  <a:gd name="T62" fmla="*/ 43543 w 28"/>
                  <a:gd name="T63" fmla="*/ 1832 h 39"/>
                  <a:gd name="T64" fmla="*/ 43543 w 28"/>
                  <a:gd name="T65" fmla="*/ 0 h 39"/>
                  <a:gd name="T66" fmla="*/ 27214 w 28"/>
                  <a:gd name="T67" fmla="*/ 3663 h 39"/>
                  <a:gd name="T68" fmla="*/ 27214 w 28"/>
                  <a:gd name="T69" fmla="*/ 5495 h 39"/>
                  <a:gd name="T70" fmla="*/ 27214 w 28"/>
                  <a:gd name="T71" fmla="*/ 7327 h 39"/>
                  <a:gd name="T72" fmla="*/ 27214 w 28"/>
                  <a:gd name="T73" fmla="*/ 7327 h 39"/>
                  <a:gd name="T74" fmla="*/ 36286 w 28"/>
                  <a:gd name="T75" fmla="*/ 45793 h 39"/>
                  <a:gd name="T76" fmla="*/ 36286 w 28"/>
                  <a:gd name="T77" fmla="*/ 45793 h 39"/>
                  <a:gd name="T78" fmla="*/ 34471 w 28"/>
                  <a:gd name="T79" fmla="*/ 54952 h 39"/>
                  <a:gd name="T80" fmla="*/ 32657 w 28"/>
                  <a:gd name="T81" fmla="*/ 60447 h 39"/>
                  <a:gd name="T82" fmla="*/ 29029 w 28"/>
                  <a:gd name="T83" fmla="*/ 64110 h 39"/>
                  <a:gd name="T84" fmla="*/ 23586 w 28"/>
                  <a:gd name="T85" fmla="*/ 65942 h 39"/>
                  <a:gd name="T86" fmla="*/ 12700 w 28"/>
                  <a:gd name="T87" fmla="*/ 60447 h 39"/>
                  <a:gd name="T88" fmla="*/ 7257 w 28"/>
                  <a:gd name="T89" fmla="*/ 47625 h 39"/>
                  <a:gd name="T90" fmla="*/ 9071 w 28"/>
                  <a:gd name="T91" fmla="*/ 38466 h 39"/>
                  <a:gd name="T92" fmla="*/ 14514 w 28"/>
                  <a:gd name="T93" fmla="*/ 32971 h 39"/>
                  <a:gd name="T94" fmla="*/ 21771 w 28"/>
                  <a:gd name="T95" fmla="*/ 29307 h 39"/>
                  <a:gd name="T96" fmla="*/ 29029 w 28"/>
                  <a:gd name="T97" fmla="*/ 31139 h 39"/>
                  <a:gd name="T98" fmla="*/ 36286 w 28"/>
                  <a:gd name="T99" fmla="*/ 36634 h 39"/>
                  <a:gd name="T100" fmla="*/ 36286 w 28"/>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 h="39">
                    <a:moveTo>
                      <a:pt x="15" y="4"/>
                    </a:moveTo>
                    <a:lnTo>
                      <a:pt x="15" y="4"/>
                    </a:lnTo>
                    <a:cubicBezTo>
                      <a:pt x="17" y="4"/>
                      <a:pt x="18" y="4"/>
                      <a:pt x="18" y="4"/>
                    </a:cubicBezTo>
                    <a:cubicBezTo>
                      <a:pt x="19" y="4"/>
                      <a:pt x="19" y="4"/>
                      <a:pt x="19" y="4"/>
                    </a:cubicBezTo>
                    <a:cubicBezTo>
                      <a:pt x="19" y="4"/>
                      <a:pt x="19" y="5"/>
                      <a:pt x="19" y="6"/>
                    </a:cubicBezTo>
                    <a:cubicBezTo>
                      <a:pt x="19" y="7"/>
                      <a:pt x="19" y="8"/>
                      <a:pt x="19" y="10"/>
                    </a:cubicBezTo>
                    <a:lnTo>
                      <a:pt x="20" y="16"/>
                    </a:lnTo>
                    <a:cubicBezTo>
                      <a:pt x="18" y="15"/>
                      <a:pt x="15" y="14"/>
                      <a:pt x="13" y="14"/>
                    </a:cubicBezTo>
                    <a:cubicBezTo>
                      <a:pt x="12" y="14"/>
                      <a:pt x="10" y="15"/>
                      <a:pt x="9" y="15"/>
                    </a:cubicBezTo>
                    <a:cubicBezTo>
                      <a:pt x="7" y="16"/>
                      <a:pt x="5" y="17"/>
                      <a:pt x="4" y="18"/>
                    </a:cubicBezTo>
                    <a:cubicBezTo>
                      <a:pt x="3" y="19"/>
                      <a:pt x="2" y="20"/>
                      <a:pt x="1" y="22"/>
                    </a:cubicBezTo>
                    <a:cubicBezTo>
                      <a:pt x="0" y="24"/>
                      <a:pt x="0" y="26"/>
                      <a:pt x="0" y="28"/>
                    </a:cubicBezTo>
                    <a:cubicBezTo>
                      <a:pt x="0" y="29"/>
                      <a:pt x="0" y="31"/>
                      <a:pt x="1" y="33"/>
                    </a:cubicBezTo>
                    <a:cubicBezTo>
                      <a:pt x="2" y="35"/>
                      <a:pt x="3" y="36"/>
                      <a:pt x="4" y="38"/>
                    </a:cubicBezTo>
                    <a:cubicBezTo>
                      <a:pt x="6" y="39"/>
                      <a:pt x="8" y="39"/>
                      <a:pt x="11" y="39"/>
                    </a:cubicBezTo>
                    <a:cubicBezTo>
                      <a:pt x="12" y="39"/>
                      <a:pt x="13" y="39"/>
                      <a:pt x="14" y="39"/>
                    </a:cubicBezTo>
                    <a:cubicBezTo>
                      <a:pt x="14" y="39"/>
                      <a:pt x="15" y="38"/>
                      <a:pt x="17" y="37"/>
                    </a:cubicBezTo>
                    <a:cubicBezTo>
                      <a:pt x="18" y="36"/>
                      <a:pt x="19" y="35"/>
                      <a:pt x="20" y="34"/>
                    </a:cubicBezTo>
                    <a:cubicBezTo>
                      <a:pt x="20" y="35"/>
                      <a:pt x="20" y="35"/>
                      <a:pt x="20" y="35"/>
                    </a:cubicBezTo>
                    <a:cubicBezTo>
                      <a:pt x="20" y="36"/>
                      <a:pt x="19" y="37"/>
                      <a:pt x="19" y="39"/>
                    </a:cubicBezTo>
                    <a:lnTo>
                      <a:pt x="20" y="39"/>
                    </a:lnTo>
                    <a:cubicBezTo>
                      <a:pt x="21" y="39"/>
                      <a:pt x="23" y="39"/>
                      <a:pt x="24" y="39"/>
                    </a:cubicBezTo>
                    <a:cubicBezTo>
                      <a:pt x="25" y="39"/>
                      <a:pt x="26" y="39"/>
                      <a:pt x="28" y="39"/>
                    </a:cubicBezTo>
                    <a:lnTo>
                      <a:pt x="28" y="38"/>
                    </a:lnTo>
                    <a:cubicBezTo>
                      <a:pt x="26" y="37"/>
                      <a:pt x="25" y="37"/>
                      <a:pt x="25" y="37"/>
                    </a:cubicBezTo>
                    <a:cubicBezTo>
                      <a:pt x="25" y="37"/>
                      <a:pt x="24" y="37"/>
                      <a:pt x="24" y="37"/>
                    </a:cubicBezTo>
                    <a:cubicBezTo>
                      <a:pt x="24" y="36"/>
                      <a:pt x="24" y="36"/>
                      <a:pt x="24" y="34"/>
                    </a:cubicBezTo>
                    <a:cubicBezTo>
                      <a:pt x="24" y="33"/>
                      <a:pt x="24" y="31"/>
                      <a:pt x="24" y="30"/>
                    </a:cubicBezTo>
                    <a:lnTo>
                      <a:pt x="24" y="13"/>
                    </a:lnTo>
                    <a:cubicBezTo>
                      <a:pt x="24" y="7"/>
                      <a:pt x="24" y="3"/>
                      <a:pt x="24" y="1"/>
                    </a:cubicBezTo>
                    <a:lnTo>
                      <a:pt x="24" y="0"/>
                    </a:lnTo>
                    <a:cubicBezTo>
                      <a:pt x="21" y="1"/>
                      <a:pt x="19" y="2"/>
                      <a:pt x="15" y="2"/>
                    </a:cubicBezTo>
                    <a:lnTo>
                      <a:pt x="15" y="3"/>
                    </a:lnTo>
                    <a:lnTo>
                      <a:pt x="15" y="4"/>
                    </a:lnTo>
                    <a:close/>
                    <a:moveTo>
                      <a:pt x="20" y="25"/>
                    </a:moveTo>
                    <a:lnTo>
                      <a:pt x="20" y="25"/>
                    </a:lnTo>
                    <a:cubicBezTo>
                      <a:pt x="20" y="27"/>
                      <a:pt x="19" y="29"/>
                      <a:pt x="19" y="30"/>
                    </a:cubicBezTo>
                    <a:cubicBezTo>
                      <a:pt x="19" y="31"/>
                      <a:pt x="19" y="32"/>
                      <a:pt x="18" y="33"/>
                    </a:cubicBezTo>
                    <a:cubicBezTo>
                      <a:pt x="18" y="34"/>
                      <a:pt x="17" y="35"/>
                      <a:pt x="16" y="35"/>
                    </a:cubicBezTo>
                    <a:cubicBezTo>
                      <a:pt x="15" y="36"/>
                      <a:pt x="14" y="36"/>
                      <a:pt x="13" y="36"/>
                    </a:cubicBezTo>
                    <a:cubicBezTo>
                      <a:pt x="10" y="36"/>
                      <a:pt x="8" y="35"/>
                      <a:pt x="7" y="33"/>
                    </a:cubicBezTo>
                    <a:cubicBezTo>
                      <a:pt x="5" y="32"/>
                      <a:pt x="4" y="29"/>
                      <a:pt x="4" y="26"/>
                    </a:cubicBezTo>
                    <a:cubicBezTo>
                      <a:pt x="4" y="24"/>
                      <a:pt x="5" y="23"/>
                      <a:pt x="5" y="21"/>
                    </a:cubicBezTo>
                    <a:cubicBezTo>
                      <a:pt x="6" y="20"/>
                      <a:pt x="7" y="18"/>
                      <a:pt x="8" y="18"/>
                    </a:cubicBezTo>
                    <a:cubicBezTo>
                      <a:pt x="9" y="17"/>
                      <a:pt x="11" y="16"/>
                      <a:pt x="12" y="16"/>
                    </a:cubicBezTo>
                    <a:cubicBezTo>
                      <a:pt x="13" y="16"/>
                      <a:pt x="15" y="17"/>
                      <a:pt x="16" y="17"/>
                    </a:cubicBezTo>
                    <a:cubicBezTo>
                      <a:pt x="17" y="18"/>
                      <a:pt x="18"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8" name="Freeform 97">
                <a:extLst>
                  <a:ext uri="{FF2B5EF4-FFF2-40B4-BE49-F238E27FC236}">
                    <a16:creationId xmlns:a16="http://schemas.microsoft.com/office/drawing/2014/main" id="{BA05B5F6-5AC5-4403-BD35-D3EA49C52FE8}"/>
                  </a:ext>
                </a:extLst>
              </p:cNvPr>
              <p:cNvSpPr>
                <a:spLocks/>
              </p:cNvSpPr>
              <p:nvPr/>
            </p:nvSpPr>
            <p:spPr bwMode="auto">
              <a:xfrm>
                <a:off x="4556488" y="6198642"/>
                <a:ext cx="68263" cy="68262"/>
              </a:xfrm>
              <a:custGeom>
                <a:avLst/>
                <a:gdLst>
                  <a:gd name="T0" fmla="*/ 18449 w 37"/>
                  <a:gd name="T1" fmla="*/ 23984 h 37"/>
                  <a:gd name="T2" fmla="*/ 20294 w 37"/>
                  <a:gd name="T3" fmla="*/ 7380 h 37"/>
                  <a:gd name="T4" fmla="*/ 23984 w 37"/>
                  <a:gd name="T5" fmla="*/ 3690 h 37"/>
                  <a:gd name="T6" fmla="*/ 29519 w 37"/>
                  <a:gd name="T7" fmla="*/ 3690 h 37"/>
                  <a:gd name="T8" fmla="*/ 27674 w 37"/>
                  <a:gd name="T9" fmla="*/ 0 h 37"/>
                  <a:gd name="T10" fmla="*/ 7380 w 37"/>
                  <a:gd name="T11" fmla="*/ 0 h 37"/>
                  <a:gd name="T12" fmla="*/ 0 w 37"/>
                  <a:gd name="T13" fmla="*/ 0 h 37"/>
                  <a:gd name="T14" fmla="*/ 1845 w 37"/>
                  <a:gd name="T15" fmla="*/ 3690 h 37"/>
                  <a:gd name="T16" fmla="*/ 9225 w 37"/>
                  <a:gd name="T17" fmla="*/ 5535 h 37"/>
                  <a:gd name="T18" fmla="*/ 9225 w 37"/>
                  <a:gd name="T19" fmla="*/ 14759 h 37"/>
                  <a:gd name="T20" fmla="*/ 9225 w 37"/>
                  <a:gd name="T21" fmla="*/ 46123 h 37"/>
                  <a:gd name="T22" fmla="*/ 9225 w 37"/>
                  <a:gd name="T23" fmla="*/ 62727 h 37"/>
                  <a:gd name="T24" fmla="*/ 7380 w 37"/>
                  <a:gd name="T25" fmla="*/ 64572 h 37"/>
                  <a:gd name="T26" fmla="*/ 0 w 37"/>
                  <a:gd name="T27" fmla="*/ 66417 h 37"/>
                  <a:gd name="T28" fmla="*/ 1845 w 37"/>
                  <a:gd name="T29" fmla="*/ 68262 h 37"/>
                  <a:gd name="T30" fmla="*/ 20294 w 37"/>
                  <a:gd name="T31" fmla="*/ 68262 h 37"/>
                  <a:gd name="T32" fmla="*/ 29519 w 37"/>
                  <a:gd name="T33" fmla="*/ 68262 h 37"/>
                  <a:gd name="T34" fmla="*/ 27674 w 37"/>
                  <a:gd name="T35" fmla="*/ 64572 h 37"/>
                  <a:gd name="T36" fmla="*/ 20294 w 37"/>
                  <a:gd name="T37" fmla="*/ 64572 h 37"/>
                  <a:gd name="T38" fmla="*/ 18449 w 37"/>
                  <a:gd name="T39" fmla="*/ 55348 h 37"/>
                  <a:gd name="T40" fmla="*/ 18449 w 37"/>
                  <a:gd name="T41" fmla="*/ 35053 h 37"/>
                  <a:gd name="T42" fmla="*/ 55348 w 37"/>
                  <a:gd name="T43" fmla="*/ 68262 h 37"/>
                  <a:gd name="T44" fmla="*/ 68263 w 37"/>
                  <a:gd name="T45" fmla="*/ 68262 h 37"/>
                  <a:gd name="T46" fmla="*/ 68263 w 37"/>
                  <a:gd name="T47" fmla="*/ 66417 h 37"/>
                  <a:gd name="T48" fmla="*/ 64573 w 37"/>
                  <a:gd name="T49" fmla="*/ 64572 h 37"/>
                  <a:gd name="T50" fmla="*/ 27674 w 37"/>
                  <a:gd name="T51" fmla="*/ 31364 h 37"/>
                  <a:gd name="T52" fmla="*/ 55348 w 37"/>
                  <a:gd name="T53" fmla="*/ 7380 h 37"/>
                  <a:gd name="T54" fmla="*/ 64573 w 37"/>
                  <a:gd name="T55" fmla="*/ 3690 h 37"/>
                  <a:gd name="T56" fmla="*/ 66418 w 37"/>
                  <a:gd name="T57" fmla="*/ 0 h 37"/>
                  <a:gd name="T58" fmla="*/ 57193 w 37"/>
                  <a:gd name="T59" fmla="*/ 0 h 37"/>
                  <a:gd name="T60" fmla="*/ 49814 w 37"/>
                  <a:gd name="T61" fmla="*/ 0 h 37"/>
                  <a:gd name="T62" fmla="*/ 46124 w 37"/>
                  <a:gd name="T63" fmla="*/ 9225 h 37"/>
                  <a:gd name="T64" fmla="*/ 18449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0" y="13"/>
                    </a:moveTo>
                    <a:lnTo>
                      <a:pt x="10" y="13"/>
                    </a:lnTo>
                    <a:lnTo>
                      <a:pt x="10" y="7"/>
                    </a:lnTo>
                    <a:cubicBezTo>
                      <a:pt x="10" y="5"/>
                      <a:pt x="10" y="4"/>
                      <a:pt x="11" y="4"/>
                    </a:cubicBezTo>
                    <a:cubicBezTo>
                      <a:pt x="11" y="3"/>
                      <a:pt x="11" y="3"/>
                      <a:pt x="11" y="2"/>
                    </a:cubicBezTo>
                    <a:cubicBezTo>
                      <a:pt x="12" y="2"/>
                      <a:pt x="12" y="2"/>
                      <a:pt x="13" y="2"/>
                    </a:cubicBezTo>
                    <a:cubicBezTo>
                      <a:pt x="13" y="2"/>
                      <a:pt x="14" y="2"/>
                      <a:pt x="15" y="2"/>
                    </a:cubicBezTo>
                    <a:lnTo>
                      <a:pt x="16" y="2"/>
                    </a:lnTo>
                    <a:lnTo>
                      <a:pt x="16" y="0"/>
                    </a:lnTo>
                    <a:lnTo>
                      <a:pt x="15" y="0"/>
                    </a:lnTo>
                    <a:cubicBezTo>
                      <a:pt x="11" y="0"/>
                      <a:pt x="9" y="0"/>
                      <a:pt x="8" y="0"/>
                    </a:cubicBezTo>
                    <a:cubicBezTo>
                      <a:pt x="7" y="0"/>
                      <a:pt x="6" y="0"/>
                      <a:pt x="4" y="0"/>
                    </a:cubicBezTo>
                    <a:lnTo>
                      <a:pt x="1" y="0"/>
                    </a:lnTo>
                    <a:lnTo>
                      <a:pt x="0" y="0"/>
                    </a:lnTo>
                    <a:lnTo>
                      <a:pt x="0" y="2"/>
                    </a:lnTo>
                    <a:lnTo>
                      <a:pt x="1" y="2"/>
                    </a:lnTo>
                    <a:cubicBezTo>
                      <a:pt x="2" y="2"/>
                      <a:pt x="3" y="2"/>
                      <a:pt x="4" y="2"/>
                    </a:cubicBezTo>
                    <a:cubicBezTo>
                      <a:pt x="4" y="2"/>
                      <a:pt x="5" y="2"/>
                      <a:pt x="5" y="3"/>
                    </a:cubicBezTo>
                    <a:cubicBezTo>
                      <a:pt x="5" y="3"/>
                      <a:pt x="5" y="3"/>
                      <a:pt x="5" y="4"/>
                    </a:cubicBezTo>
                    <a:cubicBezTo>
                      <a:pt x="5" y="4"/>
                      <a:pt x="5" y="6"/>
                      <a:pt x="5" y="8"/>
                    </a:cubicBezTo>
                    <a:lnTo>
                      <a:pt x="5" y="13"/>
                    </a:lnTo>
                    <a:lnTo>
                      <a:pt x="5" y="25"/>
                    </a:lnTo>
                    <a:lnTo>
                      <a:pt x="5" y="30"/>
                    </a:lnTo>
                    <a:cubicBezTo>
                      <a:pt x="5"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7" y="37"/>
                      <a:pt x="8" y="37"/>
                    </a:cubicBezTo>
                    <a:cubicBezTo>
                      <a:pt x="9" y="37"/>
                      <a:pt x="10" y="37"/>
                      <a:pt x="11" y="37"/>
                    </a:cubicBezTo>
                    <a:cubicBezTo>
                      <a:pt x="14" y="37"/>
                      <a:pt x="15" y="37"/>
                      <a:pt x="15" y="37"/>
                    </a:cubicBezTo>
                    <a:lnTo>
                      <a:pt x="16" y="37"/>
                    </a:lnTo>
                    <a:lnTo>
                      <a:pt x="16" y="36"/>
                    </a:lnTo>
                    <a:lnTo>
                      <a:pt x="15" y="35"/>
                    </a:lnTo>
                    <a:cubicBezTo>
                      <a:pt x="14" y="35"/>
                      <a:pt x="12" y="35"/>
                      <a:pt x="12" y="35"/>
                    </a:cubicBezTo>
                    <a:cubicBezTo>
                      <a:pt x="11" y="35"/>
                      <a:pt x="11" y="35"/>
                      <a:pt x="11" y="35"/>
                    </a:cubicBezTo>
                    <a:cubicBezTo>
                      <a:pt x="11" y="34"/>
                      <a:pt x="11" y="34"/>
                      <a:pt x="11" y="33"/>
                    </a:cubicBezTo>
                    <a:cubicBezTo>
                      <a:pt x="10" y="33"/>
                      <a:pt x="10" y="32"/>
                      <a:pt x="10" y="30"/>
                    </a:cubicBezTo>
                    <a:lnTo>
                      <a:pt x="10" y="25"/>
                    </a:lnTo>
                    <a:lnTo>
                      <a:pt x="10" y="19"/>
                    </a:lnTo>
                    <a:cubicBezTo>
                      <a:pt x="19" y="27"/>
                      <a:pt x="24" y="32"/>
                      <a:pt x="25" y="33"/>
                    </a:cubicBezTo>
                    <a:cubicBezTo>
                      <a:pt x="27" y="34"/>
                      <a:pt x="28" y="35"/>
                      <a:pt x="30" y="37"/>
                    </a:cubicBezTo>
                    <a:cubicBezTo>
                      <a:pt x="32" y="37"/>
                      <a:pt x="33" y="37"/>
                      <a:pt x="34" y="37"/>
                    </a:cubicBezTo>
                    <a:cubicBezTo>
                      <a:pt x="35" y="37"/>
                      <a:pt x="36" y="37"/>
                      <a:pt x="37" y="37"/>
                    </a:cubicBezTo>
                    <a:lnTo>
                      <a:pt x="37" y="36"/>
                    </a:lnTo>
                    <a:lnTo>
                      <a:pt x="37" y="35"/>
                    </a:lnTo>
                    <a:cubicBezTo>
                      <a:pt x="36" y="35"/>
                      <a:pt x="35" y="35"/>
                      <a:pt x="35" y="35"/>
                    </a:cubicBezTo>
                    <a:cubicBezTo>
                      <a:pt x="35" y="35"/>
                      <a:pt x="33" y="34"/>
                      <a:pt x="31" y="31"/>
                    </a:cubicBezTo>
                    <a:lnTo>
                      <a:pt x="15" y="17"/>
                    </a:lnTo>
                    <a:lnTo>
                      <a:pt x="26" y="7"/>
                    </a:lnTo>
                    <a:cubicBezTo>
                      <a:pt x="27" y="6"/>
                      <a:pt x="29" y="5"/>
                      <a:pt x="30" y="4"/>
                    </a:cubicBezTo>
                    <a:cubicBezTo>
                      <a:pt x="31" y="3"/>
                      <a:pt x="32" y="2"/>
                      <a:pt x="32" y="2"/>
                    </a:cubicBezTo>
                    <a:cubicBezTo>
                      <a:pt x="33" y="2"/>
                      <a:pt x="34" y="2"/>
                      <a:pt x="35" y="2"/>
                    </a:cubicBezTo>
                    <a:lnTo>
                      <a:pt x="36" y="2"/>
                    </a:lnTo>
                    <a:lnTo>
                      <a:pt x="36" y="0"/>
                    </a:lnTo>
                    <a:lnTo>
                      <a:pt x="35" y="0"/>
                    </a:lnTo>
                    <a:cubicBezTo>
                      <a:pt x="33" y="0"/>
                      <a:pt x="32" y="0"/>
                      <a:pt x="31" y="0"/>
                    </a:cubicBezTo>
                    <a:cubicBezTo>
                      <a:pt x="30" y="0"/>
                      <a:pt x="28" y="0"/>
                      <a:pt x="27" y="0"/>
                    </a:cubicBezTo>
                    <a:lnTo>
                      <a:pt x="27" y="2"/>
                    </a:lnTo>
                    <a:cubicBezTo>
                      <a:pt x="27" y="2"/>
                      <a:pt x="26" y="3"/>
                      <a:pt x="25" y="5"/>
                    </a:cubicBezTo>
                    <a:cubicBezTo>
                      <a:pt x="23" y="6"/>
                      <a:pt x="22" y="7"/>
                      <a:pt x="20" y="9"/>
                    </a:cubicBezTo>
                    <a:cubicBezTo>
                      <a:pt x="18" y="11"/>
                      <a:pt x="15" y="14"/>
                      <a:pt x="10" y="18"/>
                    </a:cubicBezTo>
                    <a:lnTo>
                      <a:pt x="1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79" name="Freeform 98">
                <a:extLst>
                  <a:ext uri="{FF2B5EF4-FFF2-40B4-BE49-F238E27FC236}">
                    <a16:creationId xmlns:a16="http://schemas.microsoft.com/office/drawing/2014/main" id="{F5C794AD-7A14-4C7F-8071-FEB7BE63F30D}"/>
                  </a:ext>
                </a:extLst>
              </p:cNvPr>
              <p:cNvSpPr>
                <a:spLocks noEditPoints="1"/>
              </p:cNvSpPr>
              <p:nvPr/>
            </p:nvSpPr>
            <p:spPr bwMode="auto">
              <a:xfrm>
                <a:off x="4629513" y="6220867"/>
                <a:ext cx="41275" cy="46037"/>
              </a:xfrm>
              <a:custGeom>
                <a:avLst/>
                <a:gdLst>
                  <a:gd name="T0" fmla="*/ 5384 w 23"/>
                  <a:gd name="T1" fmla="*/ 12890 h 25"/>
                  <a:gd name="T2" fmla="*/ 5384 w 23"/>
                  <a:gd name="T3" fmla="*/ 12890 h 25"/>
                  <a:gd name="T4" fmla="*/ 8973 w 23"/>
                  <a:gd name="T5" fmla="*/ 7366 h 25"/>
                  <a:gd name="T6" fmla="*/ 10767 w 23"/>
                  <a:gd name="T7" fmla="*/ 5524 h 25"/>
                  <a:gd name="T8" fmla="*/ 16151 w 23"/>
                  <a:gd name="T9" fmla="*/ 5524 h 25"/>
                  <a:gd name="T10" fmla="*/ 25124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2562 w 23"/>
                  <a:gd name="T23" fmla="*/ 46037 h 25"/>
                  <a:gd name="T24" fmla="*/ 17946 w 23"/>
                  <a:gd name="T25" fmla="*/ 46037 h 25"/>
                  <a:gd name="T26" fmla="*/ 26918 w 23"/>
                  <a:gd name="T27" fmla="*/ 36830 h 25"/>
                  <a:gd name="T28" fmla="*/ 26918 w 23"/>
                  <a:gd name="T29" fmla="*/ 46037 h 25"/>
                  <a:gd name="T30" fmla="*/ 28713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5891 w 23"/>
                  <a:gd name="T49" fmla="*/ 38671 h 25"/>
                  <a:gd name="T50" fmla="*/ 35891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5384 w 23"/>
                  <a:gd name="T69" fmla="*/ 12890 h 25"/>
                  <a:gd name="T70" fmla="*/ 26918 w 23"/>
                  <a:gd name="T71" fmla="*/ 33147 h 25"/>
                  <a:gd name="T72" fmla="*/ 26918 w 23"/>
                  <a:gd name="T73" fmla="*/ 33147 h 25"/>
                  <a:gd name="T74" fmla="*/ 14357 w 23"/>
                  <a:gd name="T75" fmla="*/ 40513 h 25"/>
                  <a:gd name="T76" fmla="*/ 7178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0"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0" name="Freeform 99">
                <a:extLst>
                  <a:ext uri="{FF2B5EF4-FFF2-40B4-BE49-F238E27FC236}">
                    <a16:creationId xmlns:a16="http://schemas.microsoft.com/office/drawing/2014/main" id="{E1E4FA8E-7234-4DE0-853E-4B7EE96B31CD}"/>
                  </a:ext>
                </a:extLst>
              </p:cNvPr>
              <p:cNvSpPr>
                <a:spLocks/>
              </p:cNvSpPr>
              <p:nvPr/>
            </p:nvSpPr>
            <p:spPr bwMode="auto">
              <a:xfrm>
                <a:off x="4677138" y="6206579"/>
                <a:ext cx="26988" cy="60325"/>
              </a:xfrm>
              <a:custGeom>
                <a:avLst/>
                <a:gdLst>
                  <a:gd name="T0" fmla="*/ 0 w 15"/>
                  <a:gd name="T1" fmla="*/ 23764 h 33"/>
                  <a:gd name="T2" fmla="*/ 0 w 15"/>
                  <a:gd name="T3" fmla="*/ 23764 h 33"/>
                  <a:gd name="T4" fmla="*/ 5398 w 15"/>
                  <a:gd name="T5" fmla="*/ 23764 h 33"/>
                  <a:gd name="T6" fmla="*/ 7197 w 15"/>
                  <a:gd name="T7" fmla="*/ 23764 h 33"/>
                  <a:gd name="T8" fmla="*/ 7197 w 15"/>
                  <a:gd name="T9" fmla="*/ 42045 h 33"/>
                  <a:gd name="T10" fmla="*/ 7197 w 15"/>
                  <a:gd name="T11" fmla="*/ 43873 h 33"/>
                  <a:gd name="T12" fmla="*/ 7197 w 15"/>
                  <a:gd name="T13" fmla="*/ 51185 h 33"/>
                  <a:gd name="T14" fmla="*/ 16193 w 15"/>
                  <a:gd name="T15" fmla="*/ 60325 h 33"/>
                  <a:gd name="T16" fmla="*/ 21590 w 15"/>
                  <a:gd name="T17" fmla="*/ 60325 h 33"/>
                  <a:gd name="T18" fmla="*/ 26988 w 15"/>
                  <a:gd name="T19" fmla="*/ 54841 h 33"/>
                  <a:gd name="T20" fmla="*/ 25189 w 15"/>
                  <a:gd name="T21" fmla="*/ 53013 h 33"/>
                  <a:gd name="T22" fmla="*/ 19791 w 15"/>
                  <a:gd name="T23" fmla="*/ 54841 h 33"/>
                  <a:gd name="T24" fmla="*/ 16193 w 15"/>
                  <a:gd name="T25" fmla="*/ 54841 h 33"/>
                  <a:gd name="T26" fmla="*/ 14394 w 15"/>
                  <a:gd name="T27" fmla="*/ 51185 h 33"/>
                  <a:gd name="T28" fmla="*/ 14394 w 15"/>
                  <a:gd name="T29" fmla="*/ 42045 h 33"/>
                  <a:gd name="T30" fmla="*/ 14394 w 15"/>
                  <a:gd name="T31" fmla="*/ 21936 h 33"/>
                  <a:gd name="T32" fmla="*/ 21590 w 15"/>
                  <a:gd name="T33" fmla="*/ 21936 h 33"/>
                  <a:gd name="T34" fmla="*/ 26988 w 15"/>
                  <a:gd name="T35" fmla="*/ 21936 h 33"/>
                  <a:gd name="T36" fmla="*/ 26988 w 15"/>
                  <a:gd name="T37" fmla="*/ 21936 h 33"/>
                  <a:gd name="T38" fmla="*/ 26988 w 15"/>
                  <a:gd name="T39" fmla="*/ 18280 h 33"/>
                  <a:gd name="T40" fmla="*/ 26988 w 15"/>
                  <a:gd name="T41" fmla="*/ 18280 h 33"/>
                  <a:gd name="T42" fmla="*/ 19791 w 15"/>
                  <a:gd name="T43" fmla="*/ 18280 h 33"/>
                  <a:gd name="T44" fmla="*/ 14394 w 15"/>
                  <a:gd name="T45" fmla="*/ 18280 h 33"/>
                  <a:gd name="T46" fmla="*/ 16193 w 15"/>
                  <a:gd name="T47" fmla="*/ 1828 h 33"/>
                  <a:gd name="T48" fmla="*/ 14394 w 15"/>
                  <a:gd name="T49" fmla="*/ 0 h 33"/>
                  <a:gd name="T50" fmla="*/ 7197 w 15"/>
                  <a:gd name="T51" fmla="*/ 3656 h 33"/>
                  <a:gd name="T52" fmla="*/ 7197 w 15"/>
                  <a:gd name="T53" fmla="*/ 18280 h 33"/>
                  <a:gd name="T54" fmla="*/ 0 w 15"/>
                  <a:gd name="T55" fmla="*/ 21936 h 33"/>
                  <a:gd name="T56" fmla="*/ 0 w 15"/>
                  <a:gd name="T57" fmla="*/ 21936 h 33"/>
                  <a:gd name="T58" fmla="*/ 0 w 15"/>
                  <a:gd name="T59" fmla="*/ 21936 h 33"/>
                  <a:gd name="T60" fmla="*/ 0 w 15"/>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 h="33">
                    <a:moveTo>
                      <a:pt x="0" y="13"/>
                    </a:moveTo>
                    <a:lnTo>
                      <a:pt x="0" y="13"/>
                    </a:lnTo>
                    <a:cubicBezTo>
                      <a:pt x="1" y="13"/>
                      <a:pt x="2" y="13"/>
                      <a:pt x="3" y="13"/>
                    </a:cubicBezTo>
                    <a:lnTo>
                      <a:pt x="4" y="13"/>
                    </a:lnTo>
                    <a:lnTo>
                      <a:pt x="4" y="23"/>
                    </a:lnTo>
                    <a:cubicBezTo>
                      <a:pt x="4" y="24"/>
                      <a:pt x="4" y="24"/>
                      <a:pt x="4" y="24"/>
                    </a:cubicBezTo>
                    <a:cubicBezTo>
                      <a:pt x="4" y="25"/>
                      <a:pt x="4" y="26"/>
                      <a:pt x="4" y="28"/>
                    </a:cubicBezTo>
                    <a:cubicBezTo>
                      <a:pt x="4" y="32"/>
                      <a:pt x="5" y="33"/>
                      <a:pt x="9" y="33"/>
                    </a:cubicBezTo>
                    <a:cubicBezTo>
                      <a:pt x="10" y="33"/>
                      <a:pt x="11" y="33"/>
                      <a:pt x="12" y="33"/>
                    </a:cubicBezTo>
                    <a:cubicBezTo>
                      <a:pt x="14" y="31"/>
                      <a:pt x="15" y="30"/>
                      <a:pt x="15" y="30"/>
                    </a:cubicBezTo>
                    <a:lnTo>
                      <a:pt x="14" y="29"/>
                    </a:lnTo>
                    <a:cubicBezTo>
                      <a:pt x="13" y="30"/>
                      <a:pt x="12" y="30"/>
                      <a:pt x="11" y="30"/>
                    </a:cubicBezTo>
                    <a:cubicBezTo>
                      <a:pt x="10" y="30"/>
                      <a:pt x="9" y="30"/>
                      <a:pt x="9" y="30"/>
                    </a:cubicBezTo>
                    <a:cubicBezTo>
                      <a:pt x="8" y="29"/>
                      <a:pt x="8" y="28"/>
                      <a:pt x="8" y="28"/>
                    </a:cubicBezTo>
                    <a:cubicBezTo>
                      <a:pt x="8" y="27"/>
                      <a:pt x="8" y="25"/>
                      <a:pt x="8" y="23"/>
                    </a:cubicBezTo>
                    <a:lnTo>
                      <a:pt x="8" y="12"/>
                    </a:lnTo>
                    <a:cubicBezTo>
                      <a:pt x="10" y="12"/>
                      <a:pt x="11" y="12"/>
                      <a:pt x="12" y="12"/>
                    </a:cubicBezTo>
                    <a:cubicBezTo>
                      <a:pt x="13" y="12"/>
                      <a:pt x="14" y="12"/>
                      <a:pt x="15" y="12"/>
                    </a:cubicBezTo>
                    <a:lnTo>
                      <a:pt x="15" y="10"/>
                    </a:lnTo>
                    <a:cubicBezTo>
                      <a:pt x="14" y="10"/>
                      <a:pt x="13" y="10"/>
                      <a:pt x="11" y="10"/>
                    </a:cubicBezTo>
                    <a:cubicBezTo>
                      <a:pt x="10" y="10"/>
                      <a:pt x="9" y="10"/>
                      <a:pt x="8" y="10"/>
                    </a:cubicBezTo>
                    <a:cubicBezTo>
                      <a:pt x="8" y="5"/>
                      <a:pt x="8" y="2"/>
                      <a:pt x="9" y="1"/>
                    </a:cubicBezTo>
                    <a:lnTo>
                      <a:pt x="8" y="0"/>
                    </a:lnTo>
                    <a:cubicBezTo>
                      <a:pt x="7" y="1"/>
                      <a:pt x="5" y="1"/>
                      <a:pt x="4" y="2"/>
                    </a:cubicBezTo>
                    <a:cubicBezTo>
                      <a:pt x="4" y="3"/>
                      <a:pt x="4" y="5"/>
                      <a:pt x="4" y="10"/>
                    </a:cubicBezTo>
                    <a:cubicBezTo>
                      <a:pt x="3" y="10"/>
                      <a:pt x="1"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1" name="Freeform 100">
                <a:extLst>
                  <a:ext uri="{FF2B5EF4-FFF2-40B4-BE49-F238E27FC236}">
                    <a16:creationId xmlns:a16="http://schemas.microsoft.com/office/drawing/2014/main" id="{9E5A7B08-627E-4877-8DDD-D0B4E9E36078}"/>
                  </a:ext>
                </a:extLst>
              </p:cNvPr>
              <p:cNvSpPr>
                <a:spLocks/>
              </p:cNvSpPr>
              <p:nvPr/>
            </p:nvSpPr>
            <p:spPr bwMode="auto">
              <a:xfrm>
                <a:off x="4707301" y="6222454"/>
                <a:ext cx="42863" cy="44450"/>
              </a:xfrm>
              <a:custGeom>
                <a:avLst/>
                <a:gdLst>
                  <a:gd name="T0" fmla="*/ 19646 w 24"/>
                  <a:gd name="T1" fmla="*/ 44450 h 24"/>
                  <a:gd name="T2" fmla="*/ 19646 w 24"/>
                  <a:gd name="T3" fmla="*/ 44450 h 24"/>
                  <a:gd name="T4" fmla="*/ 41077 w 24"/>
                  <a:gd name="T5" fmla="*/ 44450 h 24"/>
                  <a:gd name="T6" fmla="*/ 41077 w 24"/>
                  <a:gd name="T7" fmla="*/ 44450 h 24"/>
                  <a:gd name="T8" fmla="*/ 42863 w 24"/>
                  <a:gd name="T9" fmla="*/ 31485 h 24"/>
                  <a:gd name="T10" fmla="*/ 41077 w 24"/>
                  <a:gd name="T11" fmla="*/ 29633 h 24"/>
                  <a:gd name="T12" fmla="*/ 39291 w 24"/>
                  <a:gd name="T13" fmla="*/ 29633 h 24"/>
                  <a:gd name="T14" fmla="*/ 39291 w 24"/>
                  <a:gd name="T15" fmla="*/ 31485 h 24"/>
                  <a:gd name="T16" fmla="*/ 37505 w 24"/>
                  <a:gd name="T17" fmla="*/ 35190 h 24"/>
                  <a:gd name="T18" fmla="*/ 37505 w 24"/>
                  <a:gd name="T19" fmla="*/ 38894 h 24"/>
                  <a:gd name="T20" fmla="*/ 37505 w 24"/>
                  <a:gd name="T21" fmla="*/ 38894 h 24"/>
                  <a:gd name="T22" fmla="*/ 32147 w 24"/>
                  <a:gd name="T23" fmla="*/ 40746 h 24"/>
                  <a:gd name="T24" fmla="*/ 23217 w 24"/>
                  <a:gd name="T25" fmla="*/ 40746 h 24"/>
                  <a:gd name="T26" fmla="*/ 14288 w 24"/>
                  <a:gd name="T27" fmla="*/ 40746 h 24"/>
                  <a:gd name="T28" fmla="*/ 10716 w 24"/>
                  <a:gd name="T29" fmla="*/ 40746 h 24"/>
                  <a:gd name="T30" fmla="*/ 19646 w 24"/>
                  <a:gd name="T31" fmla="*/ 29633 h 24"/>
                  <a:gd name="T32" fmla="*/ 30361 w 24"/>
                  <a:gd name="T33" fmla="*/ 14817 h 24"/>
                  <a:gd name="T34" fmla="*/ 41077 w 24"/>
                  <a:gd name="T35" fmla="*/ 1852 h 24"/>
                  <a:gd name="T36" fmla="*/ 41077 w 24"/>
                  <a:gd name="T37" fmla="*/ 0 h 24"/>
                  <a:gd name="T38" fmla="*/ 41077 w 24"/>
                  <a:gd name="T39" fmla="*/ 0 h 24"/>
                  <a:gd name="T40" fmla="*/ 32147 w 24"/>
                  <a:gd name="T41" fmla="*/ 0 h 24"/>
                  <a:gd name="T42" fmla="*/ 5358 w 24"/>
                  <a:gd name="T43" fmla="*/ 0 h 24"/>
                  <a:gd name="T44" fmla="*/ 3572 w 24"/>
                  <a:gd name="T45" fmla="*/ 0 h 24"/>
                  <a:gd name="T46" fmla="*/ 3572 w 24"/>
                  <a:gd name="T47" fmla="*/ 3704 h 24"/>
                  <a:gd name="T48" fmla="*/ 3572 w 24"/>
                  <a:gd name="T49" fmla="*/ 11113 h 24"/>
                  <a:gd name="T50" fmla="*/ 3572 w 24"/>
                  <a:gd name="T51" fmla="*/ 12965 h 24"/>
                  <a:gd name="T52" fmla="*/ 5358 w 24"/>
                  <a:gd name="T53" fmla="*/ 12965 h 24"/>
                  <a:gd name="T54" fmla="*/ 7144 w 24"/>
                  <a:gd name="T55" fmla="*/ 11113 h 24"/>
                  <a:gd name="T56" fmla="*/ 7144 w 24"/>
                  <a:gd name="T57" fmla="*/ 11113 h 24"/>
                  <a:gd name="T58" fmla="*/ 8930 w 24"/>
                  <a:gd name="T59" fmla="*/ 3704 h 24"/>
                  <a:gd name="T60" fmla="*/ 14288 w 24"/>
                  <a:gd name="T61" fmla="*/ 3704 h 24"/>
                  <a:gd name="T62" fmla="*/ 19646 w 24"/>
                  <a:gd name="T63" fmla="*/ 3704 h 24"/>
                  <a:gd name="T64" fmla="*/ 30361 w 24"/>
                  <a:gd name="T65" fmla="*/ 3704 h 24"/>
                  <a:gd name="T66" fmla="*/ 21432 w 24"/>
                  <a:gd name="T67" fmla="*/ 14817 h 24"/>
                  <a:gd name="T68" fmla="*/ 10716 w 24"/>
                  <a:gd name="T69" fmla="*/ 27781 h 24"/>
                  <a:gd name="T70" fmla="*/ 0 w 24"/>
                  <a:gd name="T71" fmla="*/ 42598 h 24"/>
                  <a:gd name="T72" fmla="*/ 0 w 24"/>
                  <a:gd name="T73" fmla="*/ 44450 h 24"/>
                  <a:gd name="T74" fmla="*/ 0 w 24"/>
                  <a:gd name="T75" fmla="*/ 44450 h 24"/>
                  <a:gd name="T76" fmla="*/ 19646 w 24"/>
                  <a:gd name="T77" fmla="*/ 44450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 h="24">
                    <a:moveTo>
                      <a:pt x="11" y="24"/>
                    </a:moveTo>
                    <a:lnTo>
                      <a:pt x="11" y="24"/>
                    </a:lnTo>
                    <a:cubicBezTo>
                      <a:pt x="14" y="24"/>
                      <a:pt x="17" y="24"/>
                      <a:pt x="23" y="24"/>
                    </a:cubicBezTo>
                    <a:cubicBezTo>
                      <a:pt x="23" y="22"/>
                      <a:pt x="23" y="20"/>
                      <a:pt x="24" y="17"/>
                    </a:cubicBezTo>
                    <a:lnTo>
                      <a:pt x="23" y="16"/>
                    </a:lnTo>
                    <a:lnTo>
                      <a:pt x="22" y="16"/>
                    </a:lnTo>
                    <a:lnTo>
                      <a:pt x="22" y="17"/>
                    </a:lnTo>
                    <a:cubicBezTo>
                      <a:pt x="22" y="18"/>
                      <a:pt x="22" y="18"/>
                      <a:pt x="21" y="19"/>
                    </a:cubicBezTo>
                    <a:cubicBezTo>
                      <a:pt x="21" y="20"/>
                      <a:pt x="21" y="21"/>
                      <a:pt x="21" y="21"/>
                    </a:cubicBezTo>
                    <a:cubicBezTo>
                      <a:pt x="21" y="21"/>
                      <a:pt x="21" y="21"/>
                      <a:pt x="21" y="21"/>
                    </a:cubicBezTo>
                    <a:cubicBezTo>
                      <a:pt x="20" y="21"/>
                      <a:pt x="20" y="22"/>
                      <a:pt x="18" y="22"/>
                    </a:cubicBezTo>
                    <a:cubicBezTo>
                      <a:pt x="17" y="22"/>
                      <a:pt x="15" y="22"/>
                      <a:pt x="13" y="22"/>
                    </a:cubicBezTo>
                    <a:lnTo>
                      <a:pt x="8" y="22"/>
                    </a:lnTo>
                    <a:lnTo>
                      <a:pt x="6" y="22"/>
                    </a:lnTo>
                    <a:cubicBezTo>
                      <a:pt x="7" y="21"/>
                      <a:pt x="9" y="19"/>
                      <a:pt x="11" y="16"/>
                    </a:cubicBezTo>
                    <a:lnTo>
                      <a:pt x="17" y="8"/>
                    </a:lnTo>
                    <a:cubicBezTo>
                      <a:pt x="20" y="5"/>
                      <a:pt x="22" y="2"/>
                      <a:pt x="23" y="1"/>
                    </a:cubicBezTo>
                    <a:lnTo>
                      <a:pt x="23" y="0"/>
                    </a:lnTo>
                    <a:cubicBezTo>
                      <a:pt x="22" y="0"/>
                      <a:pt x="20" y="0"/>
                      <a:pt x="18" y="0"/>
                    </a:cubicBezTo>
                    <a:cubicBezTo>
                      <a:pt x="14" y="0"/>
                      <a:pt x="9" y="0"/>
                      <a:pt x="3" y="0"/>
                    </a:cubicBezTo>
                    <a:lnTo>
                      <a:pt x="2" y="0"/>
                    </a:lnTo>
                    <a:cubicBezTo>
                      <a:pt x="2" y="1"/>
                      <a:pt x="2" y="1"/>
                      <a:pt x="2" y="2"/>
                    </a:cubicBezTo>
                    <a:cubicBezTo>
                      <a:pt x="2" y="2"/>
                      <a:pt x="2" y="4"/>
                      <a:pt x="2" y="6"/>
                    </a:cubicBezTo>
                    <a:lnTo>
                      <a:pt x="2" y="7"/>
                    </a:lnTo>
                    <a:lnTo>
                      <a:pt x="3" y="7"/>
                    </a:lnTo>
                    <a:lnTo>
                      <a:pt x="4" y="6"/>
                    </a:lnTo>
                    <a:cubicBezTo>
                      <a:pt x="4" y="3"/>
                      <a:pt x="4" y="2"/>
                      <a:pt x="5" y="2"/>
                    </a:cubicBezTo>
                    <a:cubicBezTo>
                      <a:pt x="5" y="2"/>
                      <a:pt x="6" y="2"/>
                      <a:pt x="8" y="2"/>
                    </a:cubicBezTo>
                    <a:cubicBezTo>
                      <a:pt x="9" y="2"/>
                      <a:pt x="10" y="2"/>
                      <a:pt x="11" y="2"/>
                    </a:cubicBezTo>
                    <a:lnTo>
                      <a:pt x="17" y="2"/>
                    </a:lnTo>
                    <a:cubicBezTo>
                      <a:pt x="15" y="4"/>
                      <a:pt x="14" y="6"/>
                      <a:pt x="12" y="8"/>
                    </a:cubicBezTo>
                    <a:lnTo>
                      <a:pt x="6" y="15"/>
                    </a:lnTo>
                    <a:cubicBezTo>
                      <a:pt x="4" y="18"/>
                      <a:pt x="2" y="20"/>
                      <a:pt x="0" y="23"/>
                    </a:cubicBezTo>
                    <a:lnTo>
                      <a:pt x="0" y="24"/>
                    </a:lnTo>
                    <a:cubicBezTo>
                      <a:pt x="5" y="24"/>
                      <a:pt x="9" y="24"/>
                      <a:pt x="11" y="2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2" name="Freeform 101">
                <a:extLst>
                  <a:ext uri="{FF2B5EF4-FFF2-40B4-BE49-F238E27FC236}">
                    <a16:creationId xmlns:a16="http://schemas.microsoft.com/office/drawing/2014/main" id="{C514663F-8F09-4311-812A-2767D8979D43}"/>
                  </a:ext>
                </a:extLst>
              </p:cNvPr>
              <p:cNvSpPr>
                <a:spLocks/>
              </p:cNvSpPr>
              <p:nvPr/>
            </p:nvSpPr>
            <p:spPr bwMode="auto">
              <a:xfrm>
                <a:off x="5210538" y="6151017"/>
                <a:ext cx="1141413" cy="171450"/>
              </a:xfrm>
              <a:custGeom>
                <a:avLst/>
                <a:gdLst>
                  <a:gd name="T0" fmla="*/ 0 w 631"/>
                  <a:gd name="T1" fmla="*/ 171450 h 94"/>
                  <a:gd name="T2" fmla="*/ 0 w 631"/>
                  <a:gd name="T3" fmla="*/ 171450 h 94"/>
                  <a:gd name="T4" fmla="*/ 1141413 w 631"/>
                  <a:gd name="T5" fmla="*/ 171450 h 94"/>
                  <a:gd name="T6" fmla="*/ 1141413 w 631"/>
                  <a:gd name="T7" fmla="*/ 0 h 94"/>
                  <a:gd name="T8" fmla="*/ 0 w 631"/>
                  <a:gd name="T9" fmla="*/ 0 h 94"/>
                  <a:gd name="T10" fmla="*/ 0 w 631"/>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94">
                    <a:moveTo>
                      <a:pt x="0" y="94"/>
                    </a:moveTo>
                    <a:lnTo>
                      <a:pt x="0" y="94"/>
                    </a:lnTo>
                    <a:lnTo>
                      <a:pt x="631" y="94"/>
                    </a:lnTo>
                    <a:lnTo>
                      <a:pt x="631"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583" name="Freeform 102">
                <a:extLst>
                  <a:ext uri="{FF2B5EF4-FFF2-40B4-BE49-F238E27FC236}">
                    <a16:creationId xmlns:a16="http://schemas.microsoft.com/office/drawing/2014/main" id="{D444EBF6-39C5-4778-B081-9FAF93C7088E}"/>
                  </a:ext>
                </a:extLst>
              </p:cNvPr>
              <p:cNvSpPr>
                <a:spLocks/>
              </p:cNvSpPr>
              <p:nvPr/>
            </p:nvSpPr>
            <p:spPr bwMode="auto">
              <a:xfrm>
                <a:off x="5210538" y="6151017"/>
                <a:ext cx="1141413" cy="171450"/>
              </a:xfrm>
              <a:custGeom>
                <a:avLst/>
                <a:gdLst>
                  <a:gd name="T0" fmla="*/ 0 w 631"/>
                  <a:gd name="T1" fmla="*/ 171450 h 94"/>
                  <a:gd name="T2" fmla="*/ 0 w 631"/>
                  <a:gd name="T3" fmla="*/ 171450 h 94"/>
                  <a:gd name="T4" fmla="*/ 1141413 w 631"/>
                  <a:gd name="T5" fmla="*/ 171450 h 94"/>
                  <a:gd name="T6" fmla="*/ 1141413 w 631"/>
                  <a:gd name="T7" fmla="*/ 0 h 94"/>
                  <a:gd name="T8" fmla="*/ 0 w 631"/>
                  <a:gd name="T9" fmla="*/ 0 h 94"/>
                  <a:gd name="T10" fmla="*/ 0 w 631"/>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94">
                    <a:moveTo>
                      <a:pt x="0" y="94"/>
                    </a:moveTo>
                    <a:lnTo>
                      <a:pt x="0" y="94"/>
                    </a:lnTo>
                    <a:lnTo>
                      <a:pt x="631" y="94"/>
                    </a:lnTo>
                    <a:lnTo>
                      <a:pt x="631"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84" name="Freeform 103">
                <a:extLst>
                  <a:ext uri="{FF2B5EF4-FFF2-40B4-BE49-F238E27FC236}">
                    <a16:creationId xmlns:a16="http://schemas.microsoft.com/office/drawing/2014/main" id="{7C286419-2946-4D6F-A9B1-63DAB32E7981}"/>
                  </a:ext>
                </a:extLst>
              </p:cNvPr>
              <p:cNvSpPr>
                <a:spLocks noEditPoints="1"/>
              </p:cNvSpPr>
              <p:nvPr/>
            </p:nvSpPr>
            <p:spPr bwMode="auto">
              <a:xfrm>
                <a:off x="5283563" y="6151017"/>
                <a:ext cx="1000125" cy="171450"/>
              </a:xfrm>
              <a:custGeom>
                <a:avLst/>
                <a:gdLst>
                  <a:gd name="T0" fmla="*/ 1000125 w 553"/>
                  <a:gd name="T1" fmla="*/ 1824 h 94"/>
                  <a:gd name="T2" fmla="*/ 1000125 w 553"/>
                  <a:gd name="T3" fmla="*/ 1824 h 94"/>
                  <a:gd name="T4" fmla="*/ 1000125 w 553"/>
                  <a:gd name="T5" fmla="*/ 171450 h 94"/>
                  <a:gd name="T6" fmla="*/ 826505 w 553"/>
                  <a:gd name="T7" fmla="*/ 3648 h 94"/>
                  <a:gd name="T8" fmla="*/ 826505 w 553"/>
                  <a:gd name="T9" fmla="*/ 3648 h 94"/>
                  <a:gd name="T10" fmla="*/ 826505 w 553"/>
                  <a:gd name="T11" fmla="*/ 171450 h 94"/>
                  <a:gd name="T12" fmla="*/ 761397 w 553"/>
                  <a:gd name="T13" fmla="*/ 1824 h 94"/>
                  <a:gd name="T14" fmla="*/ 761397 w 553"/>
                  <a:gd name="T15" fmla="*/ 1824 h 94"/>
                  <a:gd name="T16" fmla="*/ 761397 w 553"/>
                  <a:gd name="T17" fmla="*/ 169626 h 94"/>
                  <a:gd name="T18" fmla="*/ 320112 w 553"/>
                  <a:gd name="T19" fmla="*/ 7296 h 94"/>
                  <a:gd name="T20" fmla="*/ 320112 w 553"/>
                  <a:gd name="T21" fmla="*/ 7296 h 94"/>
                  <a:gd name="T22" fmla="*/ 320112 w 553"/>
                  <a:gd name="T23" fmla="*/ 169626 h 94"/>
                  <a:gd name="T24" fmla="*/ 249579 w 553"/>
                  <a:gd name="T25" fmla="*/ 0 h 94"/>
                  <a:gd name="T26" fmla="*/ 249579 w 553"/>
                  <a:gd name="T27" fmla="*/ 0 h 94"/>
                  <a:gd name="T28" fmla="*/ 249579 w 553"/>
                  <a:gd name="T29" fmla="*/ 169626 h 94"/>
                  <a:gd name="T30" fmla="*/ 0 w 553"/>
                  <a:gd name="T31" fmla="*/ 0 h 94"/>
                  <a:gd name="T32" fmla="*/ 0 w 553"/>
                  <a:gd name="T33" fmla="*/ 0 h 94"/>
                  <a:gd name="T34" fmla="*/ 0 w 553"/>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53" h="94">
                    <a:moveTo>
                      <a:pt x="553" y="1"/>
                    </a:moveTo>
                    <a:lnTo>
                      <a:pt x="553" y="1"/>
                    </a:lnTo>
                    <a:lnTo>
                      <a:pt x="553" y="94"/>
                    </a:lnTo>
                    <a:moveTo>
                      <a:pt x="457" y="2"/>
                    </a:moveTo>
                    <a:lnTo>
                      <a:pt x="457" y="2"/>
                    </a:lnTo>
                    <a:lnTo>
                      <a:pt x="457" y="94"/>
                    </a:lnTo>
                    <a:moveTo>
                      <a:pt x="421" y="1"/>
                    </a:moveTo>
                    <a:lnTo>
                      <a:pt x="421" y="1"/>
                    </a:lnTo>
                    <a:lnTo>
                      <a:pt x="421" y="93"/>
                    </a:lnTo>
                    <a:moveTo>
                      <a:pt x="177" y="4"/>
                    </a:moveTo>
                    <a:lnTo>
                      <a:pt x="177" y="4"/>
                    </a:lnTo>
                    <a:lnTo>
                      <a:pt x="177" y="93"/>
                    </a:lnTo>
                    <a:moveTo>
                      <a:pt x="138" y="0"/>
                    </a:moveTo>
                    <a:lnTo>
                      <a:pt x="138" y="0"/>
                    </a:lnTo>
                    <a:lnTo>
                      <a:pt x="138"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85" name="Freeform 104">
                <a:extLst>
                  <a:ext uri="{FF2B5EF4-FFF2-40B4-BE49-F238E27FC236}">
                    <a16:creationId xmlns:a16="http://schemas.microsoft.com/office/drawing/2014/main" id="{8ED8CC29-2167-4B54-B065-DC171CF569C2}"/>
                  </a:ext>
                </a:extLst>
              </p:cNvPr>
              <p:cNvSpPr>
                <a:spLocks/>
              </p:cNvSpPr>
              <p:nvPr/>
            </p:nvSpPr>
            <p:spPr bwMode="auto">
              <a:xfrm>
                <a:off x="5315313" y="6198642"/>
                <a:ext cx="66675" cy="68262"/>
              </a:xfrm>
              <a:custGeom>
                <a:avLst/>
                <a:gdLst>
                  <a:gd name="T0" fmla="*/ 19822 w 37"/>
                  <a:gd name="T1" fmla="*/ 23984 h 37"/>
                  <a:gd name="T2" fmla="*/ 19822 w 37"/>
                  <a:gd name="T3" fmla="*/ 7380 h 37"/>
                  <a:gd name="T4" fmla="*/ 23426 w 37"/>
                  <a:gd name="T5" fmla="*/ 3690 h 37"/>
                  <a:gd name="T6" fmla="*/ 28832 w 37"/>
                  <a:gd name="T7" fmla="*/ 3690 h 37"/>
                  <a:gd name="T8" fmla="*/ 28832 w 37"/>
                  <a:gd name="T9" fmla="*/ 0 h 37"/>
                  <a:gd name="T10" fmla="*/ 7208 w 37"/>
                  <a:gd name="T11" fmla="*/ 0 h 37"/>
                  <a:gd name="T12" fmla="*/ 0 w 37"/>
                  <a:gd name="T13" fmla="*/ 0 h 37"/>
                  <a:gd name="T14" fmla="*/ 1802 w 37"/>
                  <a:gd name="T15" fmla="*/ 3690 h 37"/>
                  <a:gd name="T16" fmla="*/ 9010 w 37"/>
                  <a:gd name="T17" fmla="*/ 5535 h 37"/>
                  <a:gd name="T18" fmla="*/ 10812 w 37"/>
                  <a:gd name="T19" fmla="*/ 14759 h 37"/>
                  <a:gd name="T20" fmla="*/ 10812 w 37"/>
                  <a:gd name="T21" fmla="*/ 46123 h 37"/>
                  <a:gd name="T22" fmla="*/ 9010 w 37"/>
                  <a:gd name="T23" fmla="*/ 62727 h 37"/>
                  <a:gd name="T24" fmla="*/ 7208 w 37"/>
                  <a:gd name="T25" fmla="*/ 64572 h 37"/>
                  <a:gd name="T26" fmla="*/ 0 w 37"/>
                  <a:gd name="T27" fmla="*/ 66417 h 37"/>
                  <a:gd name="T28" fmla="*/ 1802 w 37"/>
                  <a:gd name="T29" fmla="*/ 68262 h 37"/>
                  <a:gd name="T30" fmla="*/ 19822 w 37"/>
                  <a:gd name="T31" fmla="*/ 68262 h 37"/>
                  <a:gd name="T32" fmla="*/ 28832 w 37"/>
                  <a:gd name="T33" fmla="*/ 68262 h 37"/>
                  <a:gd name="T34" fmla="*/ 28832 w 37"/>
                  <a:gd name="T35" fmla="*/ 64572 h 37"/>
                  <a:gd name="T36" fmla="*/ 19822 w 37"/>
                  <a:gd name="T37" fmla="*/ 64572 h 37"/>
                  <a:gd name="T38" fmla="*/ 19822 w 37"/>
                  <a:gd name="T39" fmla="*/ 55348 h 37"/>
                  <a:gd name="T40" fmla="*/ 19822 w 37"/>
                  <a:gd name="T41" fmla="*/ 35053 h 37"/>
                  <a:gd name="T42" fmla="*/ 54061 w 37"/>
                  <a:gd name="T43" fmla="*/ 68262 h 37"/>
                  <a:gd name="T44" fmla="*/ 66675 w 37"/>
                  <a:gd name="T45" fmla="*/ 68262 h 37"/>
                  <a:gd name="T46" fmla="*/ 66675 w 37"/>
                  <a:gd name="T47" fmla="*/ 66417 h 37"/>
                  <a:gd name="T48" fmla="*/ 63071 w 37"/>
                  <a:gd name="T49" fmla="*/ 64572 h 37"/>
                  <a:gd name="T50" fmla="*/ 27030 w 37"/>
                  <a:gd name="T51" fmla="*/ 31364 h 37"/>
                  <a:gd name="T52" fmla="*/ 54061 w 37"/>
                  <a:gd name="T53" fmla="*/ 7380 h 37"/>
                  <a:gd name="T54" fmla="*/ 64873 w 37"/>
                  <a:gd name="T55" fmla="*/ 3690 h 37"/>
                  <a:gd name="T56" fmla="*/ 64873 w 37"/>
                  <a:gd name="T57" fmla="*/ 0 h 37"/>
                  <a:gd name="T58" fmla="*/ 55863 w 37"/>
                  <a:gd name="T59" fmla="*/ 0 h 37"/>
                  <a:gd name="T60" fmla="*/ 48655 w 37"/>
                  <a:gd name="T61" fmla="*/ 0 h 37"/>
                  <a:gd name="T62" fmla="*/ 45051 w 37"/>
                  <a:gd name="T63" fmla="*/ 9225 h 37"/>
                  <a:gd name="T64" fmla="*/ 19822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1" y="13"/>
                    </a:moveTo>
                    <a:lnTo>
                      <a:pt x="11" y="13"/>
                    </a:lnTo>
                    <a:lnTo>
                      <a:pt x="11" y="7"/>
                    </a:lnTo>
                    <a:cubicBezTo>
                      <a:pt x="11" y="5"/>
                      <a:pt x="11" y="4"/>
                      <a:pt x="11" y="4"/>
                    </a:cubicBezTo>
                    <a:cubicBezTo>
                      <a:pt x="11" y="3"/>
                      <a:pt x="11" y="3"/>
                      <a:pt x="11" y="2"/>
                    </a:cubicBezTo>
                    <a:cubicBezTo>
                      <a:pt x="12" y="2"/>
                      <a:pt x="12" y="2"/>
                      <a:pt x="13" y="2"/>
                    </a:cubicBezTo>
                    <a:cubicBezTo>
                      <a:pt x="13" y="2"/>
                      <a:pt x="14" y="2"/>
                      <a:pt x="16" y="2"/>
                    </a:cubicBezTo>
                    <a:lnTo>
                      <a:pt x="16" y="0"/>
                    </a:lnTo>
                    <a:cubicBezTo>
                      <a:pt x="11" y="0"/>
                      <a:pt x="9" y="0"/>
                      <a:pt x="8" y="0"/>
                    </a:cubicBezTo>
                    <a:cubicBezTo>
                      <a:pt x="7" y="0"/>
                      <a:pt x="6" y="0"/>
                      <a:pt x="4" y="0"/>
                    </a:cubicBezTo>
                    <a:lnTo>
                      <a:pt x="1" y="0"/>
                    </a:lnTo>
                    <a:lnTo>
                      <a:pt x="0" y="0"/>
                    </a:lnTo>
                    <a:lnTo>
                      <a:pt x="0" y="2"/>
                    </a:lnTo>
                    <a:lnTo>
                      <a:pt x="1" y="2"/>
                    </a:lnTo>
                    <a:cubicBezTo>
                      <a:pt x="2" y="2"/>
                      <a:pt x="4" y="2"/>
                      <a:pt x="4" y="2"/>
                    </a:cubicBezTo>
                    <a:cubicBezTo>
                      <a:pt x="5" y="2"/>
                      <a:pt x="5" y="2"/>
                      <a:pt x="5" y="3"/>
                    </a:cubicBezTo>
                    <a:cubicBezTo>
                      <a:pt x="5" y="3"/>
                      <a:pt x="5" y="3"/>
                      <a:pt x="5" y="4"/>
                    </a:cubicBezTo>
                    <a:cubicBezTo>
                      <a:pt x="5" y="4"/>
                      <a:pt x="6" y="6"/>
                      <a:pt x="6" y="8"/>
                    </a:cubicBezTo>
                    <a:lnTo>
                      <a:pt x="6" y="13"/>
                    </a:lnTo>
                    <a:lnTo>
                      <a:pt x="6" y="25"/>
                    </a:lnTo>
                    <a:lnTo>
                      <a:pt x="6" y="30"/>
                    </a:lnTo>
                    <a:cubicBezTo>
                      <a:pt x="6"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8" y="37"/>
                      <a:pt x="8" y="37"/>
                    </a:cubicBezTo>
                    <a:cubicBezTo>
                      <a:pt x="9" y="37"/>
                      <a:pt x="10" y="37"/>
                      <a:pt x="11" y="37"/>
                    </a:cubicBezTo>
                    <a:cubicBezTo>
                      <a:pt x="14" y="37"/>
                      <a:pt x="15" y="37"/>
                      <a:pt x="16" y="37"/>
                    </a:cubicBezTo>
                    <a:lnTo>
                      <a:pt x="16" y="36"/>
                    </a:lnTo>
                    <a:lnTo>
                      <a:pt x="16" y="35"/>
                    </a:lnTo>
                    <a:cubicBezTo>
                      <a:pt x="14" y="35"/>
                      <a:pt x="12" y="35"/>
                      <a:pt x="12" y="35"/>
                    </a:cubicBezTo>
                    <a:cubicBezTo>
                      <a:pt x="12" y="35"/>
                      <a:pt x="11" y="35"/>
                      <a:pt x="11" y="35"/>
                    </a:cubicBezTo>
                    <a:cubicBezTo>
                      <a:pt x="11" y="34"/>
                      <a:pt x="11" y="34"/>
                      <a:pt x="11" y="33"/>
                    </a:cubicBezTo>
                    <a:cubicBezTo>
                      <a:pt x="11" y="33"/>
                      <a:pt x="11" y="32"/>
                      <a:pt x="11" y="30"/>
                    </a:cubicBezTo>
                    <a:lnTo>
                      <a:pt x="11" y="25"/>
                    </a:lnTo>
                    <a:lnTo>
                      <a:pt x="11" y="19"/>
                    </a:lnTo>
                    <a:cubicBezTo>
                      <a:pt x="19" y="27"/>
                      <a:pt x="24" y="32"/>
                      <a:pt x="26" y="33"/>
                    </a:cubicBezTo>
                    <a:cubicBezTo>
                      <a:pt x="27" y="34"/>
                      <a:pt x="28" y="35"/>
                      <a:pt x="30" y="37"/>
                    </a:cubicBezTo>
                    <a:cubicBezTo>
                      <a:pt x="32" y="37"/>
                      <a:pt x="33" y="37"/>
                      <a:pt x="34" y="37"/>
                    </a:cubicBezTo>
                    <a:cubicBezTo>
                      <a:pt x="35" y="37"/>
                      <a:pt x="36" y="37"/>
                      <a:pt x="37" y="37"/>
                    </a:cubicBezTo>
                    <a:lnTo>
                      <a:pt x="37" y="36"/>
                    </a:lnTo>
                    <a:lnTo>
                      <a:pt x="37" y="35"/>
                    </a:lnTo>
                    <a:cubicBezTo>
                      <a:pt x="36" y="35"/>
                      <a:pt x="35" y="35"/>
                      <a:pt x="35" y="35"/>
                    </a:cubicBezTo>
                    <a:cubicBezTo>
                      <a:pt x="35" y="35"/>
                      <a:pt x="33" y="34"/>
                      <a:pt x="31" y="31"/>
                    </a:cubicBezTo>
                    <a:lnTo>
                      <a:pt x="15" y="17"/>
                    </a:lnTo>
                    <a:lnTo>
                      <a:pt x="26" y="7"/>
                    </a:lnTo>
                    <a:cubicBezTo>
                      <a:pt x="27" y="6"/>
                      <a:pt x="29" y="5"/>
                      <a:pt x="30" y="4"/>
                    </a:cubicBezTo>
                    <a:cubicBezTo>
                      <a:pt x="31" y="3"/>
                      <a:pt x="32" y="2"/>
                      <a:pt x="32" y="2"/>
                    </a:cubicBezTo>
                    <a:cubicBezTo>
                      <a:pt x="33" y="2"/>
                      <a:pt x="34" y="2"/>
                      <a:pt x="36" y="2"/>
                    </a:cubicBezTo>
                    <a:lnTo>
                      <a:pt x="36" y="0"/>
                    </a:lnTo>
                    <a:cubicBezTo>
                      <a:pt x="33" y="0"/>
                      <a:pt x="32" y="0"/>
                      <a:pt x="31" y="0"/>
                    </a:cubicBezTo>
                    <a:cubicBezTo>
                      <a:pt x="30" y="0"/>
                      <a:pt x="28" y="0"/>
                      <a:pt x="27" y="0"/>
                    </a:cubicBezTo>
                    <a:lnTo>
                      <a:pt x="27" y="2"/>
                    </a:lnTo>
                    <a:cubicBezTo>
                      <a:pt x="27" y="2"/>
                      <a:pt x="26" y="3"/>
                      <a:pt x="25" y="5"/>
                    </a:cubicBezTo>
                    <a:cubicBezTo>
                      <a:pt x="23" y="6"/>
                      <a:pt x="22" y="7"/>
                      <a:pt x="20" y="9"/>
                    </a:cubicBezTo>
                    <a:cubicBezTo>
                      <a:pt x="18" y="11"/>
                      <a:pt x="15" y="14"/>
                      <a:pt x="11" y="18"/>
                    </a:cubicBezTo>
                    <a:lnTo>
                      <a:pt x="1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6" name="Freeform 105">
                <a:extLst>
                  <a:ext uri="{FF2B5EF4-FFF2-40B4-BE49-F238E27FC236}">
                    <a16:creationId xmlns:a16="http://schemas.microsoft.com/office/drawing/2014/main" id="{16EB5DF4-FEEC-4EEE-AC7F-FEDDDF3A7DCB}"/>
                  </a:ext>
                </a:extLst>
              </p:cNvPr>
              <p:cNvSpPr>
                <a:spLocks noEditPoints="1"/>
              </p:cNvSpPr>
              <p:nvPr/>
            </p:nvSpPr>
            <p:spPr bwMode="auto">
              <a:xfrm>
                <a:off x="5385163" y="6200229"/>
                <a:ext cx="23813" cy="66675"/>
              </a:xfrm>
              <a:custGeom>
                <a:avLst/>
                <a:gdLst>
                  <a:gd name="T0" fmla="*/ 7327 w 13"/>
                  <a:gd name="T1" fmla="*/ 0 h 36"/>
                  <a:gd name="T2" fmla="*/ 7327 w 13"/>
                  <a:gd name="T3" fmla="*/ 0 h 36"/>
                  <a:gd name="T4" fmla="*/ 7327 w 13"/>
                  <a:gd name="T5" fmla="*/ 5556 h 36"/>
                  <a:gd name="T6" fmla="*/ 7327 w 13"/>
                  <a:gd name="T7" fmla="*/ 9260 h 36"/>
                  <a:gd name="T8" fmla="*/ 12822 w 13"/>
                  <a:gd name="T9" fmla="*/ 9260 h 36"/>
                  <a:gd name="T10" fmla="*/ 16486 w 13"/>
                  <a:gd name="T11" fmla="*/ 9260 h 36"/>
                  <a:gd name="T12" fmla="*/ 16486 w 13"/>
                  <a:gd name="T13" fmla="*/ 5556 h 36"/>
                  <a:gd name="T14" fmla="*/ 16486 w 13"/>
                  <a:gd name="T15" fmla="*/ 0 h 36"/>
                  <a:gd name="T16" fmla="*/ 12822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5495 w 13"/>
                  <a:gd name="T31" fmla="*/ 27781 h 36"/>
                  <a:gd name="T32" fmla="*/ 7327 w 13"/>
                  <a:gd name="T33" fmla="*/ 27781 h 36"/>
                  <a:gd name="T34" fmla="*/ 7327 w 13"/>
                  <a:gd name="T35" fmla="*/ 27781 h 36"/>
                  <a:gd name="T36" fmla="*/ 9159 w 13"/>
                  <a:gd name="T37" fmla="*/ 33338 h 36"/>
                  <a:gd name="T38" fmla="*/ 9159 w 13"/>
                  <a:gd name="T39" fmla="*/ 37042 h 36"/>
                  <a:gd name="T40" fmla="*/ 9159 w 13"/>
                  <a:gd name="T41" fmla="*/ 48154 h 36"/>
                  <a:gd name="T42" fmla="*/ 7327 w 13"/>
                  <a:gd name="T43" fmla="*/ 55563 h 36"/>
                  <a:gd name="T44" fmla="*/ 7327 w 13"/>
                  <a:gd name="T45" fmla="*/ 61119 h 36"/>
                  <a:gd name="T46" fmla="*/ 7327 w 13"/>
                  <a:gd name="T47" fmla="*/ 62971 h 36"/>
                  <a:gd name="T48" fmla="*/ 5495 w 13"/>
                  <a:gd name="T49" fmla="*/ 62971 h 36"/>
                  <a:gd name="T50" fmla="*/ 1832 w 13"/>
                  <a:gd name="T51" fmla="*/ 62971 h 36"/>
                  <a:gd name="T52" fmla="*/ 0 w 13"/>
                  <a:gd name="T53" fmla="*/ 64823 h 36"/>
                  <a:gd name="T54" fmla="*/ 0 w 13"/>
                  <a:gd name="T55" fmla="*/ 66675 h 36"/>
                  <a:gd name="T56" fmla="*/ 1832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8318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4" y="2"/>
                      <a:pt x="4" y="3"/>
                    </a:cubicBezTo>
                    <a:cubicBezTo>
                      <a:pt x="4" y="3"/>
                      <a:pt x="4" y="4"/>
                      <a:pt x="4" y="5"/>
                    </a:cubicBezTo>
                    <a:cubicBezTo>
                      <a:pt x="5" y="5"/>
                      <a:pt x="6" y="5"/>
                      <a:pt x="7" y="5"/>
                    </a:cubicBezTo>
                    <a:cubicBezTo>
                      <a:pt x="7" y="5"/>
                      <a:pt x="8" y="5"/>
                      <a:pt x="9" y="5"/>
                    </a:cubicBezTo>
                    <a:cubicBezTo>
                      <a:pt x="9" y="4"/>
                      <a:pt x="9" y="3"/>
                      <a:pt x="9" y="3"/>
                    </a:cubicBezTo>
                    <a:cubicBezTo>
                      <a:pt x="9" y="2"/>
                      <a:pt x="9" y="1"/>
                      <a:pt x="9" y="0"/>
                    </a:cubicBezTo>
                    <a:cubicBezTo>
                      <a:pt x="8" y="0"/>
                      <a:pt x="7" y="0"/>
                      <a:pt x="7" y="0"/>
                    </a:cubicBezTo>
                    <a:cubicBezTo>
                      <a:pt x="6" y="0"/>
                      <a:pt x="5" y="0"/>
                      <a:pt x="4" y="0"/>
                    </a:cubicBezTo>
                    <a:close/>
                    <a:moveTo>
                      <a:pt x="0" y="13"/>
                    </a:moveTo>
                    <a:lnTo>
                      <a:pt x="0" y="13"/>
                    </a:lnTo>
                    <a:lnTo>
                      <a:pt x="0" y="14"/>
                    </a:lnTo>
                    <a:lnTo>
                      <a:pt x="0" y="15"/>
                    </a:lnTo>
                    <a:lnTo>
                      <a:pt x="3" y="15"/>
                    </a:lnTo>
                    <a:cubicBezTo>
                      <a:pt x="3" y="15"/>
                      <a:pt x="4" y="15"/>
                      <a:pt x="4" y="15"/>
                    </a:cubicBezTo>
                    <a:cubicBezTo>
                      <a:pt x="4" y="15"/>
                      <a:pt x="4" y="15"/>
                      <a:pt x="4" y="15"/>
                    </a:cubicBezTo>
                    <a:cubicBezTo>
                      <a:pt x="4" y="16"/>
                      <a:pt x="4" y="16"/>
                      <a:pt x="5" y="18"/>
                    </a:cubicBezTo>
                    <a:cubicBezTo>
                      <a:pt x="5" y="19"/>
                      <a:pt x="5" y="20"/>
                      <a:pt x="5" y="20"/>
                    </a:cubicBezTo>
                    <a:lnTo>
                      <a:pt x="5" y="26"/>
                    </a:lnTo>
                    <a:cubicBezTo>
                      <a:pt x="5" y="27"/>
                      <a:pt x="5" y="28"/>
                      <a:pt x="4" y="30"/>
                    </a:cubicBezTo>
                    <a:cubicBezTo>
                      <a:pt x="4" y="32"/>
                      <a:pt x="4" y="33"/>
                      <a:pt x="4" y="33"/>
                    </a:cubicBezTo>
                    <a:cubicBezTo>
                      <a:pt x="4" y="34"/>
                      <a:pt x="4" y="34"/>
                      <a:pt x="4" y="34"/>
                    </a:cubicBezTo>
                    <a:cubicBezTo>
                      <a:pt x="4" y="34"/>
                      <a:pt x="4" y="34"/>
                      <a:pt x="3" y="34"/>
                    </a:cubicBezTo>
                    <a:cubicBezTo>
                      <a:pt x="3" y="34"/>
                      <a:pt x="2" y="34"/>
                      <a:pt x="1" y="34"/>
                    </a:cubicBezTo>
                    <a:lnTo>
                      <a:pt x="0" y="35"/>
                    </a:lnTo>
                    <a:lnTo>
                      <a:pt x="0" y="36"/>
                    </a:lnTo>
                    <a:lnTo>
                      <a:pt x="1" y="36"/>
                    </a:lnTo>
                    <a:cubicBezTo>
                      <a:pt x="3" y="36"/>
                      <a:pt x="5" y="36"/>
                      <a:pt x="7" y="36"/>
                    </a:cubicBezTo>
                    <a:cubicBezTo>
                      <a:pt x="9" y="36"/>
                      <a:pt x="11" y="36"/>
                      <a:pt x="13" y="36"/>
                    </a:cubicBezTo>
                    <a:lnTo>
                      <a:pt x="13" y="35"/>
                    </a:lnTo>
                    <a:lnTo>
                      <a:pt x="13" y="34"/>
                    </a:lnTo>
                    <a:cubicBezTo>
                      <a:pt x="11" y="34"/>
                      <a:pt x="10" y="34"/>
                      <a:pt x="10" y="34"/>
                    </a:cubicBezTo>
                    <a:cubicBezTo>
                      <a:pt x="10" y="34"/>
                      <a:pt x="10" y="34"/>
                      <a:pt x="10"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7" name="Freeform 106">
                <a:extLst>
                  <a:ext uri="{FF2B5EF4-FFF2-40B4-BE49-F238E27FC236}">
                    <a16:creationId xmlns:a16="http://schemas.microsoft.com/office/drawing/2014/main" id="{5728CA36-C2CE-42A7-B578-80916852CA52}"/>
                  </a:ext>
                </a:extLst>
              </p:cNvPr>
              <p:cNvSpPr>
                <a:spLocks/>
              </p:cNvSpPr>
              <p:nvPr/>
            </p:nvSpPr>
            <p:spPr bwMode="auto">
              <a:xfrm>
                <a:off x="5415326" y="6220867"/>
                <a:ext cx="79375" cy="46037"/>
              </a:xfrm>
              <a:custGeom>
                <a:avLst/>
                <a:gdLst>
                  <a:gd name="T0" fmla="*/ 0 w 44"/>
                  <a:gd name="T1" fmla="*/ 3683 h 25"/>
                  <a:gd name="T2" fmla="*/ 0 w 44"/>
                  <a:gd name="T3" fmla="*/ 5524 h 25"/>
                  <a:gd name="T4" fmla="*/ 3608 w 44"/>
                  <a:gd name="T5" fmla="*/ 7366 h 25"/>
                  <a:gd name="T6" fmla="*/ 7216 w 44"/>
                  <a:gd name="T7" fmla="*/ 7366 h 25"/>
                  <a:gd name="T8" fmla="*/ 7216 w 44"/>
                  <a:gd name="T9" fmla="*/ 16573 h 25"/>
                  <a:gd name="T10" fmla="*/ 7216 w 44"/>
                  <a:gd name="T11" fmla="*/ 34988 h 25"/>
                  <a:gd name="T12" fmla="*/ 7216 w 44"/>
                  <a:gd name="T13" fmla="*/ 42354 h 25"/>
                  <a:gd name="T14" fmla="*/ 0 w 44"/>
                  <a:gd name="T15" fmla="*/ 42354 h 25"/>
                  <a:gd name="T16" fmla="*/ 0 w 44"/>
                  <a:gd name="T17" fmla="*/ 46037 h 25"/>
                  <a:gd name="T18" fmla="*/ 10824 w 44"/>
                  <a:gd name="T19" fmla="*/ 46037 h 25"/>
                  <a:gd name="T20" fmla="*/ 23452 w 44"/>
                  <a:gd name="T21" fmla="*/ 46037 h 25"/>
                  <a:gd name="T22" fmla="*/ 23452 w 44"/>
                  <a:gd name="T23" fmla="*/ 42354 h 25"/>
                  <a:gd name="T24" fmla="*/ 16236 w 44"/>
                  <a:gd name="T25" fmla="*/ 42354 h 25"/>
                  <a:gd name="T26" fmla="*/ 16236 w 44"/>
                  <a:gd name="T27" fmla="*/ 34988 h 25"/>
                  <a:gd name="T28" fmla="*/ 16236 w 44"/>
                  <a:gd name="T29" fmla="*/ 18415 h 25"/>
                  <a:gd name="T30" fmla="*/ 18040 w 44"/>
                  <a:gd name="T31" fmla="*/ 9207 h 25"/>
                  <a:gd name="T32" fmla="*/ 27060 w 44"/>
                  <a:gd name="T33" fmla="*/ 5524 h 25"/>
                  <a:gd name="T34" fmla="*/ 36080 w 44"/>
                  <a:gd name="T35" fmla="*/ 12890 h 25"/>
                  <a:gd name="T36" fmla="*/ 36080 w 44"/>
                  <a:gd name="T37" fmla="*/ 27622 h 25"/>
                  <a:gd name="T38" fmla="*/ 36080 w 44"/>
                  <a:gd name="T39" fmla="*/ 40513 h 25"/>
                  <a:gd name="T40" fmla="*/ 34276 w 44"/>
                  <a:gd name="T41" fmla="*/ 42354 h 25"/>
                  <a:gd name="T42" fmla="*/ 28864 w 44"/>
                  <a:gd name="T43" fmla="*/ 44196 h 25"/>
                  <a:gd name="T44" fmla="*/ 28864 w 44"/>
                  <a:gd name="T45" fmla="*/ 46037 h 25"/>
                  <a:gd name="T46" fmla="*/ 52315 w 44"/>
                  <a:gd name="T47" fmla="*/ 46037 h 25"/>
                  <a:gd name="T48" fmla="*/ 52315 w 44"/>
                  <a:gd name="T49" fmla="*/ 44196 h 25"/>
                  <a:gd name="T50" fmla="*/ 46903 w 44"/>
                  <a:gd name="T51" fmla="*/ 42354 h 25"/>
                  <a:gd name="T52" fmla="*/ 45099 w 44"/>
                  <a:gd name="T53" fmla="*/ 40513 h 25"/>
                  <a:gd name="T54" fmla="*/ 43295 w 44"/>
                  <a:gd name="T55" fmla="*/ 25781 h 25"/>
                  <a:gd name="T56" fmla="*/ 45099 w 44"/>
                  <a:gd name="T57" fmla="*/ 14732 h 25"/>
                  <a:gd name="T58" fmla="*/ 50511 w 44"/>
                  <a:gd name="T59" fmla="*/ 7366 h 25"/>
                  <a:gd name="T60" fmla="*/ 61335 w 44"/>
                  <a:gd name="T61" fmla="*/ 7366 h 25"/>
                  <a:gd name="T62" fmla="*/ 64943 w 44"/>
                  <a:gd name="T63" fmla="*/ 23939 h 25"/>
                  <a:gd name="T64" fmla="*/ 64943 w 44"/>
                  <a:gd name="T65" fmla="*/ 46037 h 25"/>
                  <a:gd name="T66" fmla="*/ 72159 w 44"/>
                  <a:gd name="T67" fmla="*/ 46037 h 25"/>
                  <a:gd name="T68" fmla="*/ 79375 w 44"/>
                  <a:gd name="T69" fmla="*/ 46037 h 25"/>
                  <a:gd name="T70" fmla="*/ 79375 w 44"/>
                  <a:gd name="T71" fmla="*/ 42354 h 25"/>
                  <a:gd name="T72" fmla="*/ 72159 w 44"/>
                  <a:gd name="T73" fmla="*/ 36830 h 25"/>
                  <a:gd name="T74" fmla="*/ 72159 w 44"/>
                  <a:gd name="T75" fmla="*/ 20256 h 25"/>
                  <a:gd name="T76" fmla="*/ 70355 w 44"/>
                  <a:gd name="T77" fmla="*/ 5524 h 25"/>
                  <a:gd name="T78" fmla="*/ 59531 w 44"/>
                  <a:gd name="T79" fmla="*/ 0 h 25"/>
                  <a:gd name="T80" fmla="*/ 50511 w 44"/>
                  <a:gd name="T81" fmla="*/ 1841 h 25"/>
                  <a:gd name="T82" fmla="*/ 37884 w 44"/>
                  <a:gd name="T83" fmla="*/ 1841 h 25"/>
                  <a:gd name="T84" fmla="*/ 25256 w 44"/>
                  <a:gd name="T85" fmla="*/ 0 h 25"/>
                  <a:gd name="T86" fmla="*/ 19844 w 44"/>
                  <a:gd name="T87" fmla="*/ 3683 h 25"/>
                  <a:gd name="T88" fmla="*/ 16236 w 44"/>
                  <a:gd name="T89" fmla="*/ 0 h 25"/>
                  <a:gd name="T90" fmla="*/ 0 w 44"/>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0"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6"/>
                      <a:pt x="9" y="15"/>
                      <a:pt x="9" y="14"/>
                    </a:cubicBezTo>
                    <a:lnTo>
                      <a:pt x="9" y="10"/>
                    </a:lnTo>
                    <a:cubicBezTo>
                      <a:pt x="9" y="9"/>
                      <a:pt x="9" y="8"/>
                      <a:pt x="9" y="7"/>
                    </a:cubicBezTo>
                    <a:cubicBezTo>
                      <a:pt x="9" y="7"/>
                      <a:pt x="9" y="6"/>
                      <a:pt x="10" y="5"/>
                    </a:cubicBezTo>
                    <a:cubicBezTo>
                      <a:pt x="10" y="5"/>
                      <a:pt x="11" y="4"/>
                      <a:pt x="12" y="4"/>
                    </a:cubicBezTo>
                    <a:cubicBezTo>
                      <a:pt x="13" y="4"/>
                      <a:pt x="14" y="3"/>
                      <a:pt x="15" y="3"/>
                    </a:cubicBezTo>
                    <a:cubicBezTo>
                      <a:pt x="16" y="3"/>
                      <a:pt x="17" y="4"/>
                      <a:pt x="18" y="4"/>
                    </a:cubicBezTo>
                    <a:cubicBezTo>
                      <a:pt x="19" y="5"/>
                      <a:pt x="19" y="6"/>
                      <a:pt x="20" y="7"/>
                    </a:cubicBezTo>
                    <a:cubicBezTo>
                      <a:pt x="20" y="8"/>
                      <a:pt x="20" y="10"/>
                      <a:pt x="20" y="12"/>
                    </a:cubicBezTo>
                    <a:lnTo>
                      <a:pt x="20" y="15"/>
                    </a:lnTo>
                    <a:cubicBezTo>
                      <a:pt x="20" y="16"/>
                      <a:pt x="20" y="17"/>
                      <a:pt x="20" y="19"/>
                    </a:cubicBezTo>
                    <a:cubicBezTo>
                      <a:pt x="20" y="21"/>
                      <a:pt x="20" y="22"/>
                      <a:pt x="20" y="22"/>
                    </a:cubicBezTo>
                    <a:cubicBezTo>
                      <a:pt x="20" y="23"/>
                      <a:pt x="20" y="23"/>
                      <a:pt x="19" y="23"/>
                    </a:cubicBezTo>
                    <a:cubicBezTo>
                      <a:pt x="19" y="23"/>
                      <a:pt x="19" y="23"/>
                      <a:pt x="19" y="23"/>
                    </a:cubicBezTo>
                    <a:cubicBezTo>
                      <a:pt x="19" y="23"/>
                      <a:pt x="18" y="23"/>
                      <a:pt x="16" y="23"/>
                    </a:cubicBezTo>
                    <a:lnTo>
                      <a:pt x="16" y="24"/>
                    </a:lnTo>
                    <a:lnTo>
                      <a:pt x="16" y="25"/>
                    </a:lnTo>
                    <a:cubicBezTo>
                      <a:pt x="18" y="25"/>
                      <a:pt x="20" y="25"/>
                      <a:pt x="22" y="25"/>
                    </a:cubicBezTo>
                    <a:cubicBezTo>
                      <a:pt x="24" y="25"/>
                      <a:pt x="26" y="25"/>
                      <a:pt x="29" y="25"/>
                    </a:cubicBezTo>
                    <a:lnTo>
                      <a:pt x="29" y="24"/>
                    </a:lnTo>
                    <a:lnTo>
                      <a:pt x="29" y="23"/>
                    </a:lnTo>
                    <a:cubicBezTo>
                      <a:pt x="27" y="23"/>
                      <a:pt x="26" y="23"/>
                      <a:pt x="26" y="23"/>
                    </a:cubicBezTo>
                    <a:cubicBezTo>
                      <a:pt x="25" y="23"/>
                      <a:pt x="25" y="23"/>
                      <a:pt x="25" y="23"/>
                    </a:cubicBezTo>
                    <a:cubicBezTo>
                      <a:pt x="25" y="23"/>
                      <a:pt x="25" y="23"/>
                      <a:pt x="25" y="22"/>
                    </a:cubicBezTo>
                    <a:cubicBezTo>
                      <a:pt x="25" y="22"/>
                      <a:pt x="25" y="21"/>
                      <a:pt x="25" y="19"/>
                    </a:cubicBezTo>
                    <a:cubicBezTo>
                      <a:pt x="24" y="16"/>
                      <a:pt x="24" y="15"/>
                      <a:pt x="24" y="14"/>
                    </a:cubicBezTo>
                    <a:lnTo>
                      <a:pt x="24" y="11"/>
                    </a:lnTo>
                    <a:cubicBezTo>
                      <a:pt x="24" y="9"/>
                      <a:pt x="24" y="8"/>
                      <a:pt x="25" y="8"/>
                    </a:cubicBezTo>
                    <a:cubicBezTo>
                      <a:pt x="25" y="7"/>
                      <a:pt x="25" y="6"/>
                      <a:pt x="26" y="6"/>
                    </a:cubicBezTo>
                    <a:cubicBezTo>
                      <a:pt x="26" y="5"/>
                      <a:pt x="27" y="4"/>
                      <a:pt x="28" y="4"/>
                    </a:cubicBezTo>
                    <a:cubicBezTo>
                      <a:pt x="29" y="4"/>
                      <a:pt x="30" y="3"/>
                      <a:pt x="30" y="3"/>
                    </a:cubicBezTo>
                    <a:cubicBezTo>
                      <a:pt x="32" y="3"/>
                      <a:pt x="33" y="4"/>
                      <a:pt x="34" y="4"/>
                    </a:cubicBezTo>
                    <a:cubicBezTo>
                      <a:pt x="35" y="5"/>
                      <a:pt x="35" y="6"/>
                      <a:pt x="36" y="7"/>
                    </a:cubicBezTo>
                    <a:cubicBezTo>
                      <a:pt x="36" y="8"/>
                      <a:pt x="36" y="10"/>
                      <a:pt x="36" y="13"/>
                    </a:cubicBezTo>
                    <a:lnTo>
                      <a:pt x="36" y="16"/>
                    </a:lnTo>
                    <a:cubicBezTo>
                      <a:pt x="36" y="20"/>
                      <a:pt x="36" y="22"/>
                      <a:pt x="36" y="25"/>
                    </a:cubicBezTo>
                    <a:cubicBezTo>
                      <a:pt x="38" y="25"/>
                      <a:pt x="39" y="25"/>
                      <a:pt x="40" y="25"/>
                    </a:cubicBezTo>
                    <a:cubicBezTo>
                      <a:pt x="41" y="25"/>
                      <a:pt x="42" y="25"/>
                      <a:pt x="44" y="25"/>
                    </a:cubicBezTo>
                    <a:lnTo>
                      <a:pt x="44" y="24"/>
                    </a:lnTo>
                    <a:lnTo>
                      <a:pt x="44" y="23"/>
                    </a:lnTo>
                    <a:cubicBezTo>
                      <a:pt x="42" y="23"/>
                      <a:pt x="41" y="23"/>
                      <a:pt x="41" y="23"/>
                    </a:cubicBezTo>
                    <a:cubicBezTo>
                      <a:pt x="41" y="23"/>
                      <a:pt x="41" y="22"/>
                      <a:pt x="40" y="20"/>
                    </a:cubicBezTo>
                    <a:cubicBezTo>
                      <a:pt x="40" y="16"/>
                      <a:pt x="40" y="14"/>
                      <a:pt x="40" y="14"/>
                    </a:cubicBezTo>
                    <a:lnTo>
                      <a:pt x="40" y="11"/>
                    </a:lnTo>
                    <a:cubicBezTo>
                      <a:pt x="40" y="9"/>
                      <a:pt x="40" y="7"/>
                      <a:pt x="40" y="6"/>
                    </a:cubicBezTo>
                    <a:cubicBezTo>
                      <a:pt x="40" y="5"/>
                      <a:pt x="40" y="4"/>
                      <a:pt x="39" y="3"/>
                    </a:cubicBezTo>
                    <a:cubicBezTo>
                      <a:pt x="38" y="2"/>
                      <a:pt x="37" y="2"/>
                      <a:pt x="36" y="1"/>
                    </a:cubicBezTo>
                    <a:cubicBezTo>
                      <a:pt x="35" y="0"/>
                      <a:pt x="34" y="0"/>
                      <a:pt x="33" y="0"/>
                    </a:cubicBezTo>
                    <a:cubicBezTo>
                      <a:pt x="32" y="0"/>
                      <a:pt x="31" y="0"/>
                      <a:pt x="30" y="0"/>
                    </a:cubicBezTo>
                    <a:cubicBezTo>
                      <a:pt x="29" y="1"/>
                      <a:pt x="29" y="1"/>
                      <a:pt x="28" y="1"/>
                    </a:cubicBezTo>
                    <a:cubicBezTo>
                      <a:pt x="28" y="1"/>
                      <a:pt x="26" y="3"/>
                      <a:pt x="24" y="5"/>
                    </a:cubicBezTo>
                    <a:cubicBezTo>
                      <a:pt x="23" y="3"/>
                      <a:pt x="22" y="2"/>
                      <a:pt x="21" y="1"/>
                    </a:cubicBezTo>
                    <a:cubicBezTo>
                      <a:pt x="20" y="1"/>
                      <a:pt x="18" y="0"/>
                      <a:pt x="17" y="0"/>
                    </a:cubicBezTo>
                    <a:cubicBezTo>
                      <a:pt x="16" y="0"/>
                      <a:pt x="15" y="0"/>
                      <a:pt x="14" y="0"/>
                    </a:cubicBezTo>
                    <a:cubicBezTo>
                      <a:pt x="13" y="1"/>
                      <a:pt x="13" y="1"/>
                      <a:pt x="12" y="1"/>
                    </a:cubicBezTo>
                    <a:cubicBezTo>
                      <a:pt x="12" y="1"/>
                      <a:pt x="12" y="2"/>
                      <a:pt x="11" y="2"/>
                    </a:cubicBezTo>
                    <a:lnTo>
                      <a:pt x="9" y="5"/>
                    </a:ln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8" name="Freeform 107">
                <a:extLst>
                  <a:ext uri="{FF2B5EF4-FFF2-40B4-BE49-F238E27FC236}">
                    <a16:creationId xmlns:a16="http://schemas.microsoft.com/office/drawing/2014/main" id="{366E2875-D76E-4620-BFF2-FAEEF1BC02D1}"/>
                  </a:ext>
                </a:extLst>
              </p:cNvPr>
              <p:cNvSpPr>
                <a:spLocks/>
              </p:cNvSpPr>
              <p:nvPr/>
            </p:nvSpPr>
            <p:spPr bwMode="auto">
              <a:xfrm>
                <a:off x="5632813" y="6198642"/>
                <a:ext cx="53975" cy="68262"/>
              </a:xfrm>
              <a:custGeom>
                <a:avLst/>
                <a:gdLst>
                  <a:gd name="T0" fmla="*/ 0 w 30"/>
                  <a:gd name="T1" fmla="*/ 3690 h 37"/>
                  <a:gd name="T2" fmla="*/ 0 w 30"/>
                  <a:gd name="T3" fmla="*/ 3690 h 37"/>
                  <a:gd name="T4" fmla="*/ 0 w 30"/>
                  <a:gd name="T5" fmla="*/ 3690 h 37"/>
                  <a:gd name="T6" fmla="*/ 7197 w 30"/>
                  <a:gd name="T7" fmla="*/ 3690 h 37"/>
                  <a:gd name="T8" fmla="*/ 8996 w 30"/>
                  <a:gd name="T9" fmla="*/ 5535 h 37"/>
                  <a:gd name="T10" fmla="*/ 8996 w 30"/>
                  <a:gd name="T11" fmla="*/ 7380 h 37"/>
                  <a:gd name="T12" fmla="*/ 8996 w 30"/>
                  <a:gd name="T13" fmla="*/ 14759 h 37"/>
                  <a:gd name="T14" fmla="*/ 8996 w 30"/>
                  <a:gd name="T15" fmla="*/ 23984 h 37"/>
                  <a:gd name="T16" fmla="*/ 8996 w 30"/>
                  <a:gd name="T17" fmla="*/ 44278 h 37"/>
                  <a:gd name="T18" fmla="*/ 8996 w 30"/>
                  <a:gd name="T19" fmla="*/ 57192 h 37"/>
                  <a:gd name="T20" fmla="*/ 8996 w 30"/>
                  <a:gd name="T21" fmla="*/ 64572 h 37"/>
                  <a:gd name="T22" fmla="*/ 5398 w 30"/>
                  <a:gd name="T23" fmla="*/ 66417 h 37"/>
                  <a:gd name="T24" fmla="*/ 5398 w 30"/>
                  <a:gd name="T25" fmla="*/ 66417 h 37"/>
                  <a:gd name="T26" fmla="*/ 5398 w 30"/>
                  <a:gd name="T27" fmla="*/ 68262 h 37"/>
                  <a:gd name="T28" fmla="*/ 5398 w 30"/>
                  <a:gd name="T29" fmla="*/ 68262 h 37"/>
                  <a:gd name="T30" fmla="*/ 14393 w 30"/>
                  <a:gd name="T31" fmla="*/ 68262 h 37"/>
                  <a:gd name="T32" fmla="*/ 28787 w 30"/>
                  <a:gd name="T33" fmla="*/ 68262 h 37"/>
                  <a:gd name="T34" fmla="*/ 52176 w 30"/>
                  <a:gd name="T35" fmla="*/ 68262 h 37"/>
                  <a:gd name="T36" fmla="*/ 52176 w 30"/>
                  <a:gd name="T37" fmla="*/ 68262 h 37"/>
                  <a:gd name="T38" fmla="*/ 52176 w 30"/>
                  <a:gd name="T39" fmla="*/ 59037 h 37"/>
                  <a:gd name="T40" fmla="*/ 53975 w 30"/>
                  <a:gd name="T41" fmla="*/ 51658 h 37"/>
                  <a:gd name="T42" fmla="*/ 52176 w 30"/>
                  <a:gd name="T43" fmla="*/ 51658 h 37"/>
                  <a:gd name="T44" fmla="*/ 50377 w 30"/>
                  <a:gd name="T45" fmla="*/ 51658 h 37"/>
                  <a:gd name="T46" fmla="*/ 50377 w 30"/>
                  <a:gd name="T47" fmla="*/ 51658 h 37"/>
                  <a:gd name="T48" fmla="*/ 48578 w 30"/>
                  <a:gd name="T49" fmla="*/ 57192 h 37"/>
                  <a:gd name="T50" fmla="*/ 48578 w 30"/>
                  <a:gd name="T51" fmla="*/ 62727 h 37"/>
                  <a:gd name="T52" fmla="*/ 43180 w 30"/>
                  <a:gd name="T53" fmla="*/ 62727 h 37"/>
                  <a:gd name="T54" fmla="*/ 28787 w 30"/>
                  <a:gd name="T55" fmla="*/ 64572 h 37"/>
                  <a:gd name="T56" fmla="*/ 17992 w 30"/>
                  <a:gd name="T57" fmla="*/ 64572 h 37"/>
                  <a:gd name="T58" fmla="*/ 17992 w 30"/>
                  <a:gd name="T59" fmla="*/ 55348 h 37"/>
                  <a:gd name="T60" fmla="*/ 17992 w 30"/>
                  <a:gd name="T61" fmla="*/ 44278 h 37"/>
                  <a:gd name="T62" fmla="*/ 17992 w 30"/>
                  <a:gd name="T63" fmla="*/ 23984 h 37"/>
                  <a:gd name="T64" fmla="*/ 17992 w 30"/>
                  <a:gd name="T65" fmla="*/ 12914 h 37"/>
                  <a:gd name="T66" fmla="*/ 17992 w 30"/>
                  <a:gd name="T67" fmla="*/ 7380 h 37"/>
                  <a:gd name="T68" fmla="*/ 19791 w 30"/>
                  <a:gd name="T69" fmla="*/ 3690 h 37"/>
                  <a:gd name="T70" fmla="*/ 21590 w 30"/>
                  <a:gd name="T71" fmla="*/ 3690 h 37"/>
                  <a:gd name="T72" fmla="*/ 26988 w 30"/>
                  <a:gd name="T73" fmla="*/ 3690 h 37"/>
                  <a:gd name="T74" fmla="*/ 26988 w 30"/>
                  <a:gd name="T75" fmla="*/ 3690 h 37"/>
                  <a:gd name="T76" fmla="*/ 26988 w 30"/>
                  <a:gd name="T77" fmla="*/ 0 h 37"/>
                  <a:gd name="T78" fmla="*/ 26988 w 30"/>
                  <a:gd name="T79" fmla="*/ 0 h 37"/>
                  <a:gd name="T80" fmla="*/ 14393 w 30"/>
                  <a:gd name="T81" fmla="*/ 0 h 37"/>
                  <a:gd name="T82" fmla="*/ 0 w 30"/>
                  <a:gd name="T83" fmla="*/ 0 h 37"/>
                  <a:gd name="T84" fmla="*/ 0 w 30"/>
                  <a:gd name="T85" fmla="*/ 0 h 37"/>
                  <a:gd name="T86" fmla="*/ 0 w 30"/>
                  <a:gd name="T87" fmla="*/ 3690 h 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0" h="37">
                    <a:moveTo>
                      <a:pt x="0" y="2"/>
                    </a:moveTo>
                    <a:lnTo>
                      <a:pt x="0" y="2"/>
                    </a:lnTo>
                    <a:cubicBezTo>
                      <a:pt x="2" y="2"/>
                      <a:pt x="3" y="2"/>
                      <a:pt x="4" y="2"/>
                    </a:cubicBezTo>
                    <a:cubicBezTo>
                      <a:pt x="4" y="2"/>
                      <a:pt x="5" y="2"/>
                      <a:pt x="5" y="3"/>
                    </a:cubicBezTo>
                    <a:cubicBezTo>
                      <a:pt x="5" y="3"/>
                      <a:pt x="5" y="3"/>
                      <a:pt x="5" y="4"/>
                    </a:cubicBezTo>
                    <a:cubicBezTo>
                      <a:pt x="5" y="4"/>
                      <a:pt x="5" y="6"/>
                      <a:pt x="5" y="8"/>
                    </a:cubicBezTo>
                    <a:lnTo>
                      <a:pt x="5" y="13"/>
                    </a:lnTo>
                    <a:lnTo>
                      <a:pt x="5" y="24"/>
                    </a:lnTo>
                    <a:cubicBezTo>
                      <a:pt x="5" y="27"/>
                      <a:pt x="5" y="29"/>
                      <a:pt x="5" y="31"/>
                    </a:cubicBezTo>
                    <a:cubicBezTo>
                      <a:pt x="5" y="33"/>
                      <a:pt x="5" y="35"/>
                      <a:pt x="5" y="35"/>
                    </a:cubicBezTo>
                    <a:cubicBezTo>
                      <a:pt x="5" y="35"/>
                      <a:pt x="4" y="35"/>
                      <a:pt x="3" y="36"/>
                    </a:cubicBezTo>
                    <a:lnTo>
                      <a:pt x="3" y="37"/>
                    </a:lnTo>
                    <a:cubicBezTo>
                      <a:pt x="5" y="37"/>
                      <a:pt x="7" y="37"/>
                      <a:pt x="8" y="37"/>
                    </a:cubicBezTo>
                    <a:lnTo>
                      <a:pt x="16" y="37"/>
                    </a:lnTo>
                    <a:cubicBezTo>
                      <a:pt x="21" y="37"/>
                      <a:pt x="26" y="37"/>
                      <a:pt x="29" y="37"/>
                    </a:cubicBezTo>
                    <a:cubicBezTo>
                      <a:pt x="29" y="36"/>
                      <a:pt x="29" y="34"/>
                      <a:pt x="29" y="32"/>
                    </a:cubicBezTo>
                    <a:cubicBezTo>
                      <a:pt x="29" y="30"/>
                      <a:pt x="30" y="29"/>
                      <a:pt x="30" y="28"/>
                    </a:cubicBezTo>
                    <a:lnTo>
                      <a:pt x="29" y="28"/>
                    </a:lnTo>
                    <a:lnTo>
                      <a:pt x="28" y="28"/>
                    </a:lnTo>
                    <a:cubicBezTo>
                      <a:pt x="28" y="28"/>
                      <a:pt x="28" y="29"/>
                      <a:pt x="27" y="31"/>
                    </a:cubicBezTo>
                    <a:cubicBezTo>
                      <a:pt x="27" y="32"/>
                      <a:pt x="27" y="33"/>
                      <a:pt x="27" y="34"/>
                    </a:cubicBezTo>
                    <a:cubicBezTo>
                      <a:pt x="26" y="34"/>
                      <a:pt x="25" y="34"/>
                      <a:pt x="24" y="34"/>
                    </a:cubicBezTo>
                    <a:cubicBezTo>
                      <a:pt x="23" y="35"/>
                      <a:pt x="20" y="35"/>
                      <a:pt x="16" y="35"/>
                    </a:cubicBezTo>
                    <a:lnTo>
                      <a:pt x="10" y="35"/>
                    </a:lnTo>
                    <a:lnTo>
                      <a:pt x="10" y="30"/>
                    </a:lnTo>
                    <a:cubicBezTo>
                      <a:pt x="10" y="29"/>
                      <a:pt x="10" y="27"/>
                      <a:pt x="10" y="24"/>
                    </a:cubicBezTo>
                    <a:lnTo>
                      <a:pt x="10" y="13"/>
                    </a:lnTo>
                    <a:lnTo>
                      <a:pt x="10" y="7"/>
                    </a:lnTo>
                    <a:cubicBezTo>
                      <a:pt x="10" y="5"/>
                      <a:pt x="10" y="4"/>
                      <a:pt x="10" y="4"/>
                    </a:cubicBezTo>
                    <a:cubicBezTo>
                      <a:pt x="11" y="3"/>
                      <a:pt x="11" y="3"/>
                      <a:pt x="11" y="2"/>
                    </a:cubicBezTo>
                    <a:cubicBezTo>
                      <a:pt x="11" y="2"/>
                      <a:pt x="12" y="2"/>
                      <a:pt x="12" y="2"/>
                    </a:cubicBezTo>
                    <a:cubicBezTo>
                      <a:pt x="13" y="2"/>
                      <a:pt x="14" y="2"/>
                      <a:pt x="15" y="2"/>
                    </a:cubicBezTo>
                    <a:lnTo>
                      <a:pt x="15" y="0"/>
                    </a:lnTo>
                    <a:cubicBezTo>
                      <a:pt x="11" y="0"/>
                      <a:pt x="8" y="0"/>
                      <a:pt x="8" y="0"/>
                    </a:cubicBezTo>
                    <a:cubicBezTo>
                      <a:pt x="7" y="0"/>
                      <a:pt x="5"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89" name="Freeform 108">
                <a:extLst>
                  <a:ext uri="{FF2B5EF4-FFF2-40B4-BE49-F238E27FC236}">
                    <a16:creationId xmlns:a16="http://schemas.microsoft.com/office/drawing/2014/main" id="{98D7CBBC-45B2-4F41-9CE7-E0EABDC6FF66}"/>
                  </a:ext>
                </a:extLst>
              </p:cNvPr>
              <p:cNvSpPr>
                <a:spLocks noEditPoints="1"/>
              </p:cNvSpPr>
              <p:nvPr/>
            </p:nvSpPr>
            <p:spPr bwMode="auto">
              <a:xfrm>
                <a:off x="5693138" y="6220867"/>
                <a:ext cx="42863" cy="46037"/>
              </a:xfrm>
              <a:custGeom>
                <a:avLst/>
                <a:gdLst>
                  <a:gd name="T0" fmla="*/ 5591 w 23"/>
                  <a:gd name="T1" fmla="*/ 12890 h 25"/>
                  <a:gd name="T2" fmla="*/ 5591 w 23"/>
                  <a:gd name="T3" fmla="*/ 12890 h 25"/>
                  <a:gd name="T4" fmla="*/ 9318 w 23"/>
                  <a:gd name="T5" fmla="*/ 7366 h 25"/>
                  <a:gd name="T6" fmla="*/ 11182 w 23"/>
                  <a:gd name="T7" fmla="*/ 5524 h 25"/>
                  <a:gd name="T8" fmla="*/ 16772 w 23"/>
                  <a:gd name="T9" fmla="*/ 5524 h 25"/>
                  <a:gd name="T10" fmla="*/ 26091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3045 w 23"/>
                  <a:gd name="T23" fmla="*/ 46037 h 25"/>
                  <a:gd name="T24" fmla="*/ 18636 w 23"/>
                  <a:gd name="T25" fmla="*/ 46037 h 25"/>
                  <a:gd name="T26" fmla="*/ 27954 w 23"/>
                  <a:gd name="T27" fmla="*/ 36830 h 25"/>
                  <a:gd name="T28" fmla="*/ 27954 w 23"/>
                  <a:gd name="T29" fmla="*/ 46037 h 25"/>
                  <a:gd name="T30" fmla="*/ 29818 w 23"/>
                  <a:gd name="T31" fmla="*/ 46037 h 25"/>
                  <a:gd name="T32" fmla="*/ 35409 w 23"/>
                  <a:gd name="T33" fmla="*/ 46037 h 25"/>
                  <a:gd name="T34" fmla="*/ 42863 w 23"/>
                  <a:gd name="T35" fmla="*/ 46037 h 25"/>
                  <a:gd name="T36" fmla="*/ 42863 w 23"/>
                  <a:gd name="T37" fmla="*/ 46037 h 25"/>
                  <a:gd name="T38" fmla="*/ 42863 w 23"/>
                  <a:gd name="T39" fmla="*/ 44196 h 25"/>
                  <a:gd name="T40" fmla="*/ 42863 w 23"/>
                  <a:gd name="T41" fmla="*/ 44196 h 25"/>
                  <a:gd name="T42" fmla="*/ 39136 w 23"/>
                  <a:gd name="T43" fmla="*/ 42354 h 25"/>
                  <a:gd name="T44" fmla="*/ 37272 w 23"/>
                  <a:gd name="T45" fmla="*/ 42354 h 25"/>
                  <a:gd name="T46" fmla="*/ 37272 w 23"/>
                  <a:gd name="T47" fmla="*/ 42354 h 25"/>
                  <a:gd name="T48" fmla="*/ 37272 w 23"/>
                  <a:gd name="T49" fmla="*/ 38671 h 25"/>
                  <a:gd name="T50" fmla="*/ 37272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5591 w 23"/>
                  <a:gd name="T67" fmla="*/ 12890 h 25"/>
                  <a:gd name="T68" fmla="*/ 5591 w 23"/>
                  <a:gd name="T69" fmla="*/ 12890 h 25"/>
                  <a:gd name="T70" fmla="*/ 27954 w 23"/>
                  <a:gd name="T71" fmla="*/ 33147 h 25"/>
                  <a:gd name="T72" fmla="*/ 27954 w 23"/>
                  <a:gd name="T73" fmla="*/ 33147 h 25"/>
                  <a:gd name="T74" fmla="*/ 14909 w 23"/>
                  <a:gd name="T75" fmla="*/ 40513 h 25"/>
                  <a:gd name="T76" fmla="*/ 7454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0"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0" name="Freeform 109">
                <a:extLst>
                  <a:ext uri="{FF2B5EF4-FFF2-40B4-BE49-F238E27FC236}">
                    <a16:creationId xmlns:a16="http://schemas.microsoft.com/office/drawing/2014/main" id="{E76D237A-9A5D-4A11-A18A-239C7B4C88C5}"/>
                  </a:ext>
                </a:extLst>
              </p:cNvPr>
              <p:cNvSpPr>
                <a:spLocks/>
              </p:cNvSpPr>
              <p:nvPr/>
            </p:nvSpPr>
            <p:spPr bwMode="auto">
              <a:xfrm>
                <a:off x="5739176" y="6220867"/>
                <a:ext cx="80963" cy="46037"/>
              </a:xfrm>
              <a:custGeom>
                <a:avLst/>
                <a:gdLst>
                  <a:gd name="T0" fmla="*/ 1799 w 45"/>
                  <a:gd name="T1" fmla="*/ 3683 h 25"/>
                  <a:gd name="T2" fmla="*/ 0 w 45"/>
                  <a:gd name="T3" fmla="*/ 5524 h 25"/>
                  <a:gd name="T4" fmla="*/ 5398 w 45"/>
                  <a:gd name="T5" fmla="*/ 7366 h 25"/>
                  <a:gd name="T6" fmla="*/ 8996 w 45"/>
                  <a:gd name="T7" fmla="*/ 7366 h 25"/>
                  <a:gd name="T8" fmla="*/ 8996 w 45"/>
                  <a:gd name="T9" fmla="*/ 16573 h 25"/>
                  <a:gd name="T10" fmla="*/ 8996 w 45"/>
                  <a:gd name="T11" fmla="*/ 34988 h 25"/>
                  <a:gd name="T12" fmla="*/ 7197 w 45"/>
                  <a:gd name="T13" fmla="*/ 42354 h 25"/>
                  <a:gd name="T14" fmla="*/ 1799 w 45"/>
                  <a:gd name="T15" fmla="*/ 42354 h 25"/>
                  <a:gd name="T16" fmla="*/ 1799 w 45"/>
                  <a:gd name="T17" fmla="*/ 46037 h 25"/>
                  <a:gd name="T18" fmla="*/ 12594 w 45"/>
                  <a:gd name="T19" fmla="*/ 46037 h 25"/>
                  <a:gd name="T20" fmla="*/ 23389 w 45"/>
                  <a:gd name="T21" fmla="*/ 46037 h 25"/>
                  <a:gd name="T22" fmla="*/ 23389 w 45"/>
                  <a:gd name="T23" fmla="*/ 42354 h 25"/>
                  <a:gd name="T24" fmla="*/ 17992 w 45"/>
                  <a:gd name="T25" fmla="*/ 42354 h 25"/>
                  <a:gd name="T26" fmla="*/ 16193 w 45"/>
                  <a:gd name="T27" fmla="*/ 34988 h 25"/>
                  <a:gd name="T28" fmla="*/ 16193 w 45"/>
                  <a:gd name="T29" fmla="*/ 18415 h 25"/>
                  <a:gd name="T30" fmla="*/ 17992 w 45"/>
                  <a:gd name="T31" fmla="*/ 9207 h 25"/>
                  <a:gd name="T32" fmla="*/ 26988 w 45"/>
                  <a:gd name="T33" fmla="*/ 5524 h 25"/>
                  <a:gd name="T34" fmla="*/ 35984 w 45"/>
                  <a:gd name="T35" fmla="*/ 12890 h 25"/>
                  <a:gd name="T36" fmla="*/ 37783 w 45"/>
                  <a:gd name="T37" fmla="*/ 27622 h 25"/>
                  <a:gd name="T38" fmla="*/ 35984 w 45"/>
                  <a:gd name="T39" fmla="*/ 40513 h 25"/>
                  <a:gd name="T40" fmla="*/ 35984 w 45"/>
                  <a:gd name="T41" fmla="*/ 42354 h 25"/>
                  <a:gd name="T42" fmla="*/ 28787 w 45"/>
                  <a:gd name="T43" fmla="*/ 44196 h 25"/>
                  <a:gd name="T44" fmla="*/ 30586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7366 h 25"/>
                  <a:gd name="T62" fmla="*/ 66570 w 45"/>
                  <a:gd name="T63" fmla="*/ 23939 h 25"/>
                  <a:gd name="T64" fmla="*/ 64770 w 45"/>
                  <a:gd name="T65" fmla="*/ 46037 h 25"/>
                  <a:gd name="T66" fmla="*/ 71967 w 45"/>
                  <a:gd name="T67" fmla="*/ 46037 h 25"/>
                  <a:gd name="T68" fmla="*/ 80963 w 45"/>
                  <a:gd name="T69" fmla="*/ 46037 h 25"/>
                  <a:gd name="T70" fmla="*/ 80963 w 45"/>
                  <a:gd name="T71" fmla="*/ 42354 h 25"/>
                  <a:gd name="T72" fmla="*/ 73766 w 45"/>
                  <a:gd name="T73" fmla="*/ 36830 h 25"/>
                  <a:gd name="T74" fmla="*/ 73766 w 45"/>
                  <a:gd name="T75" fmla="*/ 20256 h 25"/>
                  <a:gd name="T76" fmla="*/ 71967 w 45"/>
                  <a:gd name="T77" fmla="*/ 5524 h 25"/>
                  <a:gd name="T78" fmla="*/ 59373 w 45"/>
                  <a:gd name="T79" fmla="*/ 0 h 25"/>
                  <a:gd name="T80" fmla="*/ 52176 w 45"/>
                  <a:gd name="T81" fmla="*/ 1841 h 25"/>
                  <a:gd name="T82" fmla="*/ 39582 w 45"/>
                  <a:gd name="T83" fmla="*/ 1841 h 25"/>
                  <a:gd name="T84" fmla="*/ 26988 w 45"/>
                  <a:gd name="T85" fmla="*/ 0 h 25"/>
                  <a:gd name="T86" fmla="*/ 21590 w 45"/>
                  <a:gd name="T87" fmla="*/ 3683 h 25"/>
                  <a:gd name="T88" fmla="*/ 16193 w 45"/>
                  <a:gd name="T89" fmla="*/ 0 h 25"/>
                  <a:gd name="T90" fmla="*/ 1799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1" y="2"/>
                    </a:moveTo>
                    <a:lnTo>
                      <a:pt x="1" y="2"/>
                    </a:lnTo>
                    <a:lnTo>
                      <a:pt x="0" y="2"/>
                    </a:lnTo>
                    <a:lnTo>
                      <a:pt x="0" y="3"/>
                    </a:lnTo>
                    <a:lnTo>
                      <a:pt x="1" y="4"/>
                    </a:lnTo>
                    <a:lnTo>
                      <a:pt x="3" y="4"/>
                    </a:lnTo>
                    <a:cubicBezTo>
                      <a:pt x="4" y="4"/>
                      <a:pt x="4" y="4"/>
                      <a:pt x="4" y="4"/>
                    </a:cubicBezTo>
                    <a:cubicBezTo>
                      <a:pt x="4" y="4"/>
                      <a:pt x="5" y="4"/>
                      <a:pt x="5" y="4"/>
                    </a:cubicBezTo>
                    <a:cubicBezTo>
                      <a:pt x="5" y="5"/>
                      <a:pt x="5" y="5"/>
                      <a:pt x="5" y="7"/>
                    </a:cubicBezTo>
                    <a:cubicBezTo>
                      <a:pt x="5" y="8"/>
                      <a:pt x="5" y="9"/>
                      <a:pt x="5" y="9"/>
                    </a:cubicBezTo>
                    <a:lnTo>
                      <a:pt x="5" y="15"/>
                    </a:lnTo>
                    <a:cubicBezTo>
                      <a:pt x="5" y="16"/>
                      <a:pt x="5" y="17"/>
                      <a:pt x="5" y="19"/>
                    </a:cubicBezTo>
                    <a:cubicBezTo>
                      <a:pt x="5" y="21"/>
                      <a:pt x="5" y="22"/>
                      <a:pt x="5" y="22"/>
                    </a:cubicBezTo>
                    <a:cubicBezTo>
                      <a:pt x="4" y="23"/>
                      <a:pt x="4" y="23"/>
                      <a:pt x="4" y="23"/>
                    </a:cubicBezTo>
                    <a:cubicBezTo>
                      <a:pt x="4" y="23"/>
                      <a:pt x="4" y="23"/>
                      <a:pt x="4" y="23"/>
                    </a:cubicBezTo>
                    <a:cubicBezTo>
                      <a:pt x="3" y="23"/>
                      <a:pt x="2" y="23"/>
                      <a:pt x="1" y="23"/>
                    </a:cubicBezTo>
                    <a:lnTo>
                      <a:pt x="1" y="24"/>
                    </a:lnTo>
                    <a:lnTo>
                      <a:pt x="1" y="25"/>
                    </a:lnTo>
                    <a:cubicBezTo>
                      <a:pt x="3" y="25"/>
                      <a:pt x="5" y="25"/>
                      <a:pt x="7" y="25"/>
                    </a:cubicBezTo>
                    <a:cubicBezTo>
                      <a:pt x="9" y="25"/>
                      <a:pt x="11" y="25"/>
                      <a:pt x="13" y="25"/>
                    </a:cubicBezTo>
                    <a:lnTo>
                      <a:pt x="13" y="24"/>
                    </a:lnTo>
                    <a:lnTo>
                      <a:pt x="13" y="23"/>
                    </a:lnTo>
                    <a:cubicBezTo>
                      <a:pt x="12" y="23"/>
                      <a:pt x="11" y="23"/>
                      <a:pt x="10" y="23"/>
                    </a:cubicBezTo>
                    <a:cubicBezTo>
                      <a:pt x="10" y="23"/>
                      <a:pt x="10" y="23"/>
                      <a:pt x="10" y="23"/>
                    </a:cubicBezTo>
                    <a:cubicBezTo>
                      <a:pt x="10" y="23"/>
                      <a:pt x="10" y="23"/>
                      <a:pt x="10" y="22"/>
                    </a:cubicBezTo>
                    <a:cubicBezTo>
                      <a:pt x="9" y="22"/>
                      <a:pt x="9" y="21"/>
                      <a:pt x="9" y="19"/>
                    </a:cubicBezTo>
                    <a:cubicBezTo>
                      <a:pt x="9" y="16"/>
                      <a:pt x="9" y="15"/>
                      <a:pt x="9" y="14"/>
                    </a:cubicBezTo>
                    <a:lnTo>
                      <a:pt x="9" y="10"/>
                    </a:lnTo>
                    <a:cubicBezTo>
                      <a:pt x="9" y="9"/>
                      <a:pt x="9" y="8"/>
                      <a:pt x="9" y="7"/>
                    </a:cubicBezTo>
                    <a:cubicBezTo>
                      <a:pt x="10" y="7"/>
                      <a:pt x="10" y="6"/>
                      <a:pt x="10" y="5"/>
                    </a:cubicBezTo>
                    <a:cubicBezTo>
                      <a:pt x="11" y="5"/>
                      <a:pt x="12" y="4"/>
                      <a:pt x="12" y="4"/>
                    </a:cubicBezTo>
                    <a:cubicBezTo>
                      <a:pt x="13" y="4"/>
                      <a:pt x="14" y="3"/>
                      <a:pt x="15" y="3"/>
                    </a:cubicBezTo>
                    <a:cubicBezTo>
                      <a:pt x="17" y="3"/>
                      <a:pt x="18" y="4"/>
                      <a:pt x="19" y="4"/>
                    </a:cubicBezTo>
                    <a:cubicBezTo>
                      <a:pt x="19" y="5"/>
                      <a:pt x="20" y="6"/>
                      <a:pt x="20" y="7"/>
                    </a:cubicBezTo>
                    <a:cubicBezTo>
                      <a:pt x="21" y="8"/>
                      <a:pt x="21" y="10"/>
                      <a:pt x="21" y="12"/>
                    </a:cubicBezTo>
                    <a:lnTo>
                      <a:pt x="21" y="15"/>
                    </a:lnTo>
                    <a:cubicBezTo>
                      <a:pt x="21" y="16"/>
                      <a:pt x="21" y="17"/>
                      <a:pt x="21" y="19"/>
                    </a:cubicBezTo>
                    <a:cubicBezTo>
                      <a:pt x="21" y="21"/>
                      <a:pt x="21" y="22"/>
                      <a:pt x="20" y="22"/>
                    </a:cubicBezTo>
                    <a:cubicBezTo>
                      <a:pt x="20" y="23"/>
                      <a:pt x="20" y="23"/>
                      <a:pt x="20" y="23"/>
                    </a:cubicBezTo>
                    <a:cubicBezTo>
                      <a:pt x="20" y="23"/>
                      <a:pt x="20" y="23"/>
                      <a:pt x="20" y="23"/>
                    </a:cubicBezTo>
                    <a:cubicBezTo>
                      <a:pt x="19" y="23"/>
                      <a:pt x="18" y="23"/>
                      <a:pt x="17" y="23"/>
                    </a:cubicBezTo>
                    <a:lnTo>
                      <a:pt x="16" y="24"/>
                    </a:lnTo>
                    <a:lnTo>
                      <a:pt x="16" y="25"/>
                    </a:lnTo>
                    <a:lnTo>
                      <a:pt x="17" y="25"/>
                    </a:lnTo>
                    <a:cubicBezTo>
                      <a:pt x="19" y="25"/>
                      <a:pt x="21" y="25"/>
                      <a:pt x="23" y="25"/>
                    </a:cubicBezTo>
                    <a:cubicBezTo>
                      <a:pt x="25" y="25"/>
                      <a:pt x="27" y="25"/>
                      <a:pt x="29" y="25"/>
                    </a:cubicBezTo>
                    <a:lnTo>
                      <a:pt x="29" y="24"/>
                    </a:lnTo>
                    <a:lnTo>
                      <a:pt x="29" y="23"/>
                    </a:lnTo>
                    <a:cubicBezTo>
                      <a:pt x="27" y="23"/>
                      <a:pt x="27" y="23"/>
                      <a:pt x="26" y="23"/>
                    </a:cubicBezTo>
                    <a:cubicBezTo>
                      <a:pt x="26" y="23"/>
                      <a:pt x="26" y="23"/>
                      <a:pt x="26" y="23"/>
                    </a:cubicBezTo>
                    <a:cubicBezTo>
                      <a:pt x="26" y="23"/>
                      <a:pt x="25" y="23"/>
                      <a:pt x="25" y="22"/>
                    </a:cubicBezTo>
                    <a:cubicBezTo>
                      <a:pt x="25" y="22"/>
                      <a:pt x="25" y="21"/>
                      <a:pt x="25" y="19"/>
                    </a:cubicBezTo>
                    <a:cubicBezTo>
                      <a:pt x="25" y="16"/>
                      <a:pt x="25" y="15"/>
                      <a:pt x="25" y="14"/>
                    </a:cubicBezTo>
                    <a:lnTo>
                      <a:pt x="25" y="11"/>
                    </a:lnTo>
                    <a:cubicBezTo>
                      <a:pt x="25" y="9"/>
                      <a:pt x="25" y="8"/>
                      <a:pt x="25" y="8"/>
                    </a:cubicBezTo>
                    <a:cubicBezTo>
                      <a:pt x="25" y="7"/>
                      <a:pt x="26" y="6"/>
                      <a:pt x="26" y="6"/>
                    </a:cubicBezTo>
                    <a:cubicBezTo>
                      <a:pt x="27" y="5"/>
                      <a:pt x="28" y="4"/>
                      <a:pt x="28" y="4"/>
                    </a:cubicBezTo>
                    <a:cubicBezTo>
                      <a:pt x="29" y="4"/>
                      <a:pt x="30" y="3"/>
                      <a:pt x="31" y="3"/>
                    </a:cubicBezTo>
                    <a:cubicBezTo>
                      <a:pt x="32" y="3"/>
                      <a:pt x="33" y="4"/>
                      <a:pt x="34" y="4"/>
                    </a:cubicBezTo>
                    <a:cubicBezTo>
                      <a:pt x="35" y="5"/>
                      <a:pt x="36" y="6"/>
                      <a:pt x="36" y="7"/>
                    </a:cubicBezTo>
                    <a:cubicBezTo>
                      <a:pt x="37" y="8"/>
                      <a:pt x="37" y="10"/>
                      <a:pt x="37" y="13"/>
                    </a:cubicBezTo>
                    <a:lnTo>
                      <a:pt x="37" y="16"/>
                    </a:lnTo>
                    <a:cubicBezTo>
                      <a:pt x="37" y="20"/>
                      <a:pt x="37" y="22"/>
                      <a:pt x="36" y="25"/>
                    </a:cubicBezTo>
                    <a:lnTo>
                      <a:pt x="37" y="25"/>
                    </a:lnTo>
                    <a:cubicBezTo>
                      <a:pt x="39" y="25"/>
                      <a:pt x="40" y="25"/>
                      <a:pt x="40" y="25"/>
                    </a:cubicBezTo>
                    <a:cubicBezTo>
                      <a:pt x="41" y="25"/>
                      <a:pt x="43" y="25"/>
                      <a:pt x="45" y="25"/>
                    </a:cubicBezTo>
                    <a:lnTo>
                      <a:pt x="45" y="24"/>
                    </a:lnTo>
                    <a:lnTo>
                      <a:pt x="45" y="23"/>
                    </a:lnTo>
                    <a:cubicBezTo>
                      <a:pt x="43" y="23"/>
                      <a:pt x="42" y="23"/>
                      <a:pt x="42" y="23"/>
                    </a:cubicBezTo>
                    <a:cubicBezTo>
                      <a:pt x="41" y="23"/>
                      <a:pt x="41" y="22"/>
                      <a:pt x="41" y="20"/>
                    </a:cubicBezTo>
                    <a:cubicBezTo>
                      <a:pt x="41" y="16"/>
                      <a:pt x="41" y="14"/>
                      <a:pt x="41" y="14"/>
                    </a:cubicBezTo>
                    <a:lnTo>
                      <a:pt x="41" y="11"/>
                    </a:lnTo>
                    <a:cubicBezTo>
                      <a:pt x="41" y="9"/>
                      <a:pt x="41" y="7"/>
                      <a:pt x="41" y="6"/>
                    </a:cubicBezTo>
                    <a:cubicBezTo>
                      <a:pt x="41" y="5"/>
                      <a:pt x="40" y="4"/>
                      <a:pt x="40" y="3"/>
                    </a:cubicBezTo>
                    <a:cubicBezTo>
                      <a:pt x="39" y="2"/>
                      <a:pt x="38" y="2"/>
                      <a:pt x="37" y="1"/>
                    </a:cubicBezTo>
                    <a:cubicBezTo>
                      <a:pt x="36" y="0"/>
                      <a:pt x="34" y="0"/>
                      <a:pt x="33" y="0"/>
                    </a:cubicBezTo>
                    <a:cubicBezTo>
                      <a:pt x="32" y="0"/>
                      <a:pt x="31" y="0"/>
                      <a:pt x="31" y="0"/>
                    </a:cubicBezTo>
                    <a:cubicBezTo>
                      <a:pt x="30" y="1"/>
                      <a:pt x="29" y="1"/>
                      <a:pt x="29" y="1"/>
                    </a:cubicBezTo>
                    <a:cubicBezTo>
                      <a:pt x="28" y="1"/>
                      <a:pt x="27" y="3"/>
                      <a:pt x="25" y="5"/>
                    </a:cubicBezTo>
                    <a:cubicBezTo>
                      <a:pt x="24" y="3"/>
                      <a:pt x="23" y="2"/>
                      <a:pt x="22" y="1"/>
                    </a:cubicBezTo>
                    <a:cubicBezTo>
                      <a:pt x="21" y="1"/>
                      <a:pt x="19" y="0"/>
                      <a:pt x="17" y="0"/>
                    </a:cubicBezTo>
                    <a:cubicBezTo>
                      <a:pt x="16" y="0"/>
                      <a:pt x="16" y="0"/>
                      <a:pt x="15" y="0"/>
                    </a:cubicBezTo>
                    <a:cubicBezTo>
                      <a:pt x="14" y="1"/>
                      <a:pt x="13" y="1"/>
                      <a:pt x="13" y="1"/>
                    </a:cubicBezTo>
                    <a:cubicBezTo>
                      <a:pt x="13" y="1"/>
                      <a:pt x="12" y="2"/>
                      <a:pt x="12" y="2"/>
                    </a:cubicBezTo>
                    <a:lnTo>
                      <a:pt x="9" y="5"/>
                    </a:lnTo>
                    <a:cubicBezTo>
                      <a:pt x="9" y="3"/>
                      <a:pt x="9" y="2"/>
                      <a:pt x="9" y="0"/>
                    </a:cubicBez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1" name="Freeform 110">
                <a:extLst>
                  <a:ext uri="{FF2B5EF4-FFF2-40B4-BE49-F238E27FC236}">
                    <a16:creationId xmlns:a16="http://schemas.microsoft.com/office/drawing/2014/main" id="{0BAA5DCF-E271-4468-9B3E-C0C631BA830A}"/>
                  </a:ext>
                </a:extLst>
              </p:cNvPr>
              <p:cNvSpPr>
                <a:spLocks noEditPoints="1"/>
              </p:cNvSpPr>
              <p:nvPr/>
            </p:nvSpPr>
            <p:spPr bwMode="auto">
              <a:xfrm>
                <a:off x="5826488" y="6220867"/>
                <a:ext cx="49213" cy="73025"/>
              </a:xfrm>
              <a:custGeom>
                <a:avLst/>
                <a:gdLst>
                  <a:gd name="T0" fmla="*/ 0 w 28"/>
                  <a:gd name="T1" fmla="*/ 3651 h 40"/>
                  <a:gd name="T2" fmla="*/ 0 w 28"/>
                  <a:gd name="T3" fmla="*/ 5477 h 40"/>
                  <a:gd name="T4" fmla="*/ 3515 w 28"/>
                  <a:gd name="T5" fmla="*/ 5477 h 40"/>
                  <a:gd name="T6" fmla="*/ 7030 w 28"/>
                  <a:gd name="T7" fmla="*/ 7303 h 40"/>
                  <a:gd name="T8" fmla="*/ 7030 w 28"/>
                  <a:gd name="T9" fmla="*/ 16431 h 40"/>
                  <a:gd name="T10" fmla="*/ 7030 w 28"/>
                  <a:gd name="T11" fmla="*/ 60246 h 40"/>
                  <a:gd name="T12" fmla="*/ 5273 w 28"/>
                  <a:gd name="T13" fmla="*/ 69374 h 40"/>
                  <a:gd name="T14" fmla="*/ 0 w 28"/>
                  <a:gd name="T15" fmla="*/ 69374 h 40"/>
                  <a:gd name="T16" fmla="*/ 0 w 28"/>
                  <a:gd name="T17" fmla="*/ 71199 h 40"/>
                  <a:gd name="T18" fmla="*/ 10546 w 28"/>
                  <a:gd name="T19" fmla="*/ 71199 h 40"/>
                  <a:gd name="T20" fmla="*/ 22849 w 28"/>
                  <a:gd name="T21" fmla="*/ 71199 h 40"/>
                  <a:gd name="T22" fmla="*/ 21091 w 28"/>
                  <a:gd name="T23" fmla="*/ 69374 h 40"/>
                  <a:gd name="T24" fmla="*/ 15818 w 28"/>
                  <a:gd name="T25" fmla="*/ 69374 h 40"/>
                  <a:gd name="T26" fmla="*/ 14061 w 28"/>
                  <a:gd name="T27" fmla="*/ 60246 h 40"/>
                  <a:gd name="T28" fmla="*/ 14061 w 28"/>
                  <a:gd name="T29" fmla="*/ 43815 h 40"/>
                  <a:gd name="T30" fmla="*/ 28122 w 28"/>
                  <a:gd name="T31" fmla="*/ 45641 h 40"/>
                  <a:gd name="T32" fmla="*/ 33395 w 28"/>
                  <a:gd name="T33" fmla="*/ 43815 h 40"/>
                  <a:gd name="T34" fmla="*/ 43940 w 28"/>
                  <a:gd name="T35" fmla="*/ 36513 h 40"/>
                  <a:gd name="T36" fmla="*/ 49213 w 28"/>
                  <a:gd name="T37" fmla="*/ 25559 h 40"/>
                  <a:gd name="T38" fmla="*/ 47455 w 28"/>
                  <a:gd name="T39" fmla="*/ 10954 h 40"/>
                  <a:gd name="T40" fmla="*/ 38667 w 28"/>
                  <a:gd name="T41" fmla="*/ 1826 h 40"/>
                  <a:gd name="T42" fmla="*/ 22849 w 28"/>
                  <a:gd name="T43" fmla="*/ 1826 h 40"/>
                  <a:gd name="T44" fmla="*/ 15818 w 28"/>
                  <a:gd name="T45" fmla="*/ 0 h 40"/>
                  <a:gd name="T46" fmla="*/ 0 w 28"/>
                  <a:gd name="T47" fmla="*/ 3651 h 40"/>
                  <a:gd name="T48" fmla="*/ 14061 w 28"/>
                  <a:gd name="T49" fmla="*/ 18256 h 40"/>
                  <a:gd name="T50" fmla="*/ 15818 w 28"/>
                  <a:gd name="T51" fmla="*/ 12779 h 40"/>
                  <a:gd name="T52" fmla="*/ 22849 w 28"/>
                  <a:gd name="T53" fmla="*/ 7303 h 40"/>
                  <a:gd name="T54" fmla="*/ 35152 w 28"/>
                  <a:gd name="T55" fmla="*/ 9128 h 40"/>
                  <a:gd name="T56" fmla="*/ 42183 w 28"/>
                  <a:gd name="T57" fmla="*/ 21908 h 40"/>
                  <a:gd name="T58" fmla="*/ 35152 w 28"/>
                  <a:gd name="T59" fmla="*/ 38338 h 40"/>
                  <a:gd name="T60" fmla="*/ 19334 w 28"/>
                  <a:gd name="T61" fmla="*/ 40164 h 40"/>
                  <a:gd name="T62" fmla="*/ 14061 w 28"/>
                  <a:gd name="T63" fmla="*/ 18256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 h="40">
                    <a:moveTo>
                      <a:pt x="0" y="2"/>
                    </a:moveTo>
                    <a:lnTo>
                      <a:pt x="0" y="2"/>
                    </a:lnTo>
                    <a:lnTo>
                      <a:pt x="0" y="3"/>
                    </a:lnTo>
                    <a:lnTo>
                      <a:pt x="2" y="3"/>
                    </a:lnTo>
                    <a:cubicBezTo>
                      <a:pt x="3" y="3"/>
                      <a:pt x="3" y="3"/>
                      <a:pt x="3" y="3"/>
                    </a:cubicBezTo>
                    <a:cubicBezTo>
                      <a:pt x="4" y="4"/>
                      <a:pt x="4" y="4"/>
                      <a:pt x="4" y="4"/>
                    </a:cubicBezTo>
                    <a:cubicBezTo>
                      <a:pt x="4" y="4"/>
                      <a:pt x="4" y="5"/>
                      <a:pt x="4" y="6"/>
                    </a:cubicBezTo>
                    <a:cubicBezTo>
                      <a:pt x="4" y="7"/>
                      <a:pt x="4" y="8"/>
                      <a:pt x="4" y="9"/>
                    </a:cubicBezTo>
                    <a:lnTo>
                      <a:pt x="4" y="29"/>
                    </a:lnTo>
                    <a:cubicBezTo>
                      <a:pt x="4" y="30"/>
                      <a:pt x="4" y="31"/>
                      <a:pt x="4" y="33"/>
                    </a:cubicBezTo>
                    <a:cubicBezTo>
                      <a:pt x="4" y="35"/>
                      <a:pt x="4" y="36"/>
                      <a:pt x="4" y="37"/>
                    </a:cubicBezTo>
                    <a:cubicBezTo>
                      <a:pt x="4" y="37"/>
                      <a:pt x="4" y="37"/>
                      <a:pt x="3" y="38"/>
                    </a:cubicBezTo>
                    <a:cubicBezTo>
                      <a:pt x="3" y="38"/>
                      <a:pt x="3" y="38"/>
                      <a:pt x="3" y="38"/>
                    </a:cubicBezTo>
                    <a:cubicBezTo>
                      <a:pt x="3" y="38"/>
                      <a:pt x="2" y="38"/>
                      <a:pt x="0" y="38"/>
                    </a:cubicBezTo>
                    <a:lnTo>
                      <a:pt x="0" y="39"/>
                    </a:lnTo>
                    <a:lnTo>
                      <a:pt x="0" y="40"/>
                    </a:lnTo>
                    <a:cubicBezTo>
                      <a:pt x="2" y="40"/>
                      <a:pt x="4" y="39"/>
                      <a:pt x="6" y="39"/>
                    </a:cubicBezTo>
                    <a:cubicBezTo>
                      <a:pt x="8" y="39"/>
                      <a:pt x="10" y="40"/>
                      <a:pt x="12" y="40"/>
                    </a:cubicBezTo>
                    <a:lnTo>
                      <a:pt x="13" y="39"/>
                    </a:lnTo>
                    <a:lnTo>
                      <a:pt x="13" y="38"/>
                    </a:lnTo>
                    <a:lnTo>
                      <a:pt x="12" y="38"/>
                    </a:lnTo>
                    <a:cubicBezTo>
                      <a:pt x="11" y="38"/>
                      <a:pt x="10" y="38"/>
                      <a:pt x="10" y="38"/>
                    </a:cubicBezTo>
                    <a:cubicBezTo>
                      <a:pt x="9" y="38"/>
                      <a:pt x="9" y="38"/>
                      <a:pt x="9" y="38"/>
                    </a:cubicBezTo>
                    <a:cubicBezTo>
                      <a:pt x="9" y="38"/>
                      <a:pt x="9" y="37"/>
                      <a:pt x="9" y="37"/>
                    </a:cubicBezTo>
                    <a:cubicBezTo>
                      <a:pt x="9" y="37"/>
                      <a:pt x="9" y="35"/>
                      <a:pt x="8" y="33"/>
                    </a:cubicBezTo>
                    <a:cubicBezTo>
                      <a:pt x="8" y="31"/>
                      <a:pt x="8" y="30"/>
                      <a:pt x="8" y="30"/>
                    </a:cubicBezTo>
                    <a:lnTo>
                      <a:pt x="8" y="24"/>
                    </a:lnTo>
                    <a:cubicBezTo>
                      <a:pt x="10" y="25"/>
                      <a:pt x="12" y="25"/>
                      <a:pt x="14" y="25"/>
                    </a:cubicBezTo>
                    <a:cubicBezTo>
                      <a:pt x="14" y="25"/>
                      <a:pt x="15" y="25"/>
                      <a:pt x="16" y="25"/>
                    </a:cubicBezTo>
                    <a:cubicBezTo>
                      <a:pt x="17" y="25"/>
                      <a:pt x="17" y="25"/>
                      <a:pt x="17" y="25"/>
                    </a:cubicBezTo>
                    <a:cubicBezTo>
                      <a:pt x="18" y="25"/>
                      <a:pt x="18" y="24"/>
                      <a:pt x="19" y="24"/>
                    </a:cubicBezTo>
                    <a:cubicBezTo>
                      <a:pt x="20" y="23"/>
                      <a:pt x="21" y="22"/>
                      <a:pt x="22" y="22"/>
                    </a:cubicBezTo>
                    <a:cubicBezTo>
                      <a:pt x="23" y="21"/>
                      <a:pt x="24" y="20"/>
                      <a:pt x="25" y="20"/>
                    </a:cubicBezTo>
                    <a:cubicBezTo>
                      <a:pt x="25" y="20"/>
                      <a:pt x="25" y="19"/>
                      <a:pt x="26" y="18"/>
                    </a:cubicBezTo>
                    <a:cubicBezTo>
                      <a:pt x="27" y="17"/>
                      <a:pt x="27" y="16"/>
                      <a:pt x="28" y="14"/>
                    </a:cubicBezTo>
                    <a:cubicBezTo>
                      <a:pt x="28" y="13"/>
                      <a:pt x="28" y="12"/>
                      <a:pt x="28" y="11"/>
                    </a:cubicBezTo>
                    <a:cubicBezTo>
                      <a:pt x="28" y="9"/>
                      <a:pt x="28" y="7"/>
                      <a:pt x="27" y="6"/>
                    </a:cubicBezTo>
                    <a:cubicBezTo>
                      <a:pt x="27" y="5"/>
                      <a:pt x="26" y="3"/>
                      <a:pt x="25" y="3"/>
                    </a:cubicBezTo>
                    <a:cubicBezTo>
                      <a:pt x="24" y="2"/>
                      <a:pt x="23" y="1"/>
                      <a:pt x="22" y="1"/>
                    </a:cubicBezTo>
                    <a:cubicBezTo>
                      <a:pt x="21" y="0"/>
                      <a:pt x="19" y="0"/>
                      <a:pt x="18" y="0"/>
                    </a:cubicBezTo>
                    <a:cubicBezTo>
                      <a:pt x="16" y="0"/>
                      <a:pt x="14" y="0"/>
                      <a:pt x="13" y="1"/>
                    </a:cubicBezTo>
                    <a:cubicBezTo>
                      <a:pt x="12" y="2"/>
                      <a:pt x="11" y="3"/>
                      <a:pt x="8" y="5"/>
                    </a:cubicBezTo>
                    <a:cubicBezTo>
                      <a:pt x="8" y="4"/>
                      <a:pt x="8" y="2"/>
                      <a:pt x="9" y="0"/>
                    </a:cubicBezTo>
                    <a:lnTo>
                      <a:pt x="8" y="0"/>
                    </a:lnTo>
                    <a:cubicBezTo>
                      <a:pt x="6" y="1"/>
                      <a:pt x="3" y="1"/>
                      <a:pt x="0" y="2"/>
                    </a:cubicBezTo>
                    <a:close/>
                    <a:moveTo>
                      <a:pt x="8" y="10"/>
                    </a:moveTo>
                    <a:lnTo>
                      <a:pt x="8" y="10"/>
                    </a:lnTo>
                    <a:cubicBezTo>
                      <a:pt x="8" y="9"/>
                      <a:pt x="8" y="9"/>
                      <a:pt x="8" y="8"/>
                    </a:cubicBezTo>
                    <a:cubicBezTo>
                      <a:pt x="8" y="8"/>
                      <a:pt x="9" y="8"/>
                      <a:pt x="9" y="7"/>
                    </a:cubicBezTo>
                    <a:cubicBezTo>
                      <a:pt x="9" y="6"/>
                      <a:pt x="10" y="6"/>
                      <a:pt x="10" y="5"/>
                    </a:cubicBezTo>
                    <a:cubicBezTo>
                      <a:pt x="11" y="5"/>
                      <a:pt x="12" y="4"/>
                      <a:pt x="13" y="4"/>
                    </a:cubicBezTo>
                    <a:cubicBezTo>
                      <a:pt x="14" y="3"/>
                      <a:pt x="15" y="3"/>
                      <a:pt x="16" y="3"/>
                    </a:cubicBezTo>
                    <a:cubicBezTo>
                      <a:pt x="17" y="3"/>
                      <a:pt x="18" y="4"/>
                      <a:pt x="20" y="5"/>
                    </a:cubicBezTo>
                    <a:cubicBezTo>
                      <a:pt x="21" y="5"/>
                      <a:pt x="22" y="6"/>
                      <a:pt x="23" y="8"/>
                    </a:cubicBezTo>
                    <a:cubicBezTo>
                      <a:pt x="23" y="9"/>
                      <a:pt x="24" y="11"/>
                      <a:pt x="24" y="12"/>
                    </a:cubicBezTo>
                    <a:cubicBezTo>
                      <a:pt x="24" y="14"/>
                      <a:pt x="23" y="16"/>
                      <a:pt x="23" y="18"/>
                    </a:cubicBezTo>
                    <a:cubicBezTo>
                      <a:pt x="22" y="19"/>
                      <a:pt x="21" y="21"/>
                      <a:pt x="20" y="21"/>
                    </a:cubicBezTo>
                    <a:cubicBezTo>
                      <a:pt x="18" y="22"/>
                      <a:pt x="17" y="23"/>
                      <a:pt x="15" y="23"/>
                    </a:cubicBezTo>
                    <a:cubicBezTo>
                      <a:pt x="14" y="23"/>
                      <a:pt x="12" y="22"/>
                      <a:pt x="11" y="22"/>
                    </a:cubicBezTo>
                    <a:cubicBezTo>
                      <a:pt x="10" y="21"/>
                      <a:pt x="9" y="20"/>
                      <a:pt x="8" y="20"/>
                    </a:cubicBezTo>
                    <a:lnTo>
                      <a:pt x="8"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2" name="Freeform 111">
                <a:extLst>
                  <a:ext uri="{FF2B5EF4-FFF2-40B4-BE49-F238E27FC236}">
                    <a16:creationId xmlns:a16="http://schemas.microsoft.com/office/drawing/2014/main" id="{33287A10-D000-4B65-9589-328F7B2B7692}"/>
                  </a:ext>
                </a:extLst>
              </p:cNvPr>
              <p:cNvSpPr>
                <a:spLocks noEditPoints="1"/>
              </p:cNvSpPr>
              <p:nvPr/>
            </p:nvSpPr>
            <p:spPr bwMode="auto">
              <a:xfrm>
                <a:off x="5883638" y="6220867"/>
                <a:ext cx="47625" cy="47625"/>
              </a:xfrm>
              <a:custGeom>
                <a:avLst/>
                <a:gdLst>
                  <a:gd name="T0" fmla="*/ 3663 w 26"/>
                  <a:gd name="T1" fmla="*/ 34803 h 26"/>
                  <a:gd name="T2" fmla="*/ 3663 w 26"/>
                  <a:gd name="T3" fmla="*/ 34803 h 26"/>
                  <a:gd name="T4" fmla="*/ 10990 w 26"/>
                  <a:gd name="T5" fmla="*/ 43962 h 26"/>
                  <a:gd name="T6" fmla="*/ 21981 w 26"/>
                  <a:gd name="T7" fmla="*/ 47625 h 26"/>
                  <a:gd name="T8" fmla="*/ 40298 w 26"/>
                  <a:gd name="T9" fmla="*/ 40298 h 26"/>
                  <a:gd name="T10" fmla="*/ 47625 w 26"/>
                  <a:gd name="T11" fmla="*/ 21981 h 26"/>
                  <a:gd name="T12" fmla="*/ 40298 w 26"/>
                  <a:gd name="T13" fmla="*/ 5495 h 26"/>
                  <a:gd name="T14" fmla="*/ 25644 w 26"/>
                  <a:gd name="T15" fmla="*/ 0 h 26"/>
                  <a:gd name="T16" fmla="*/ 10990 w 26"/>
                  <a:gd name="T17" fmla="*/ 3663 h 26"/>
                  <a:gd name="T18" fmla="*/ 3663 w 26"/>
                  <a:gd name="T19" fmla="*/ 12822 h 26"/>
                  <a:gd name="T20" fmla="*/ 0 w 26"/>
                  <a:gd name="T21" fmla="*/ 23813 h 26"/>
                  <a:gd name="T22" fmla="*/ 3663 w 26"/>
                  <a:gd name="T23" fmla="*/ 34803 h 26"/>
                  <a:gd name="T24" fmla="*/ 12822 w 26"/>
                  <a:gd name="T25" fmla="*/ 7327 h 26"/>
                  <a:gd name="T26" fmla="*/ 12822 w 26"/>
                  <a:gd name="T27" fmla="*/ 7327 h 26"/>
                  <a:gd name="T28" fmla="*/ 21981 w 26"/>
                  <a:gd name="T29" fmla="*/ 3663 h 26"/>
                  <a:gd name="T30" fmla="*/ 34803 w 26"/>
                  <a:gd name="T31" fmla="*/ 9159 h 26"/>
                  <a:gd name="T32" fmla="*/ 38466 w 26"/>
                  <a:gd name="T33" fmla="*/ 25644 h 26"/>
                  <a:gd name="T34" fmla="*/ 34803 w 26"/>
                  <a:gd name="T35" fmla="*/ 40298 h 26"/>
                  <a:gd name="T36" fmla="*/ 25644 w 26"/>
                  <a:gd name="T37" fmla="*/ 43962 h 26"/>
                  <a:gd name="T38" fmla="*/ 16486 w 26"/>
                  <a:gd name="T39" fmla="*/ 40298 h 26"/>
                  <a:gd name="T40" fmla="*/ 10990 w 26"/>
                  <a:gd name="T41" fmla="*/ 32971 h 26"/>
                  <a:gd name="T42" fmla="*/ 9159 w 26"/>
                  <a:gd name="T43" fmla="*/ 20149 h 26"/>
                  <a:gd name="T44" fmla="*/ 12822 w 26"/>
                  <a:gd name="T45" fmla="*/ 732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26">
                    <a:moveTo>
                      <a:pt x="2" y="19"/>
                    </a:moveTo>
                    <a:lnTo>
                      <a:pt x="2" y="19"/>
                    </a:lnTo>
                    <a:cubicBezTo>
                      <a:pt x="3" y="21"/>
                      <a:pt x="4" y="23"/>
                      <a:pt x="6" y="24"/>
                    </a:cubicBezTo>
                    <a:cubicBezTo>
                      <a:pt x="8" y="25"/>
                      <a:pt x="10" y="26"/>
                      <a:pt x="12" y="26"/>
                    </a:cubicBezTo>
                    <a:cubicBezTo>
                      <a:pt x="16" y="26"/>
                      <a:pt x="19" y="25"/>
                      <a:pt x="22" y="22"/>
                    </a:cubicBezTo>
                    <a:cubicBezTo>
                      <a:pt x="24" y="19"/>
                      <a:pt x="26" y="16"/>
                      <a:pt x="26" y="12"/>
                    </a:cubicBezTo>
                    <a:cubicBezTo>
                      <a:pt x="26" y="9"/>
                      <a:pt x="25" y="6"/>
                      <a:pt x="22" y="3"/>
                    </a:cubicBezTo>
                    <a:cubicBezTo>
                      <a:pt x="20" y="1"/>
                      <a:pt x="17" y="0"/>
                      <a:pt x="14" y="0"/>
                    </a:cubicBezTo>
                    <a:cubicBezTo>
                      <a:pt x="11" y="0"/>
                      <a:pt x="8" y="1"/>
                      <a:pt x="6" y="2"/>
                    </a:cubicBezTo>
                    <a:cubicBezTo>
                      <a:pt x="4" y="3"/>
                      <a:pt x="2" y="5"/>
                      <a:pt x="2" y="7"/>
                    </a:cubicBezTo>
                    <a:cubicBezTo>
                      <a:pt x="1" y="9"/>
                      <a:pt x="0" y="11"/>
                      <a:pt x="0" y="13"/>
                    </a:cubicBezTo>
                    <a:cubicBezTo>
                      <a:pt x="0" y="15"/>
                      <a:pt x="1" y="17"/>
                      <a:pt x="2" y="19"/>
                    </a:cubicBezTo>
                    <a:close/>
                    <a:moveTo>
                      <a:pt x="7" y="4"/>
                    </a:moveTo>
                    <a:lnTo>
                      <a:pt x="7" y="4"/>
                    </a:lnTo>
                    <a:cubicBezTo>
                      <a:pt x="8" y="3"/>
                      <a:pt x="10" y="2"/>
                      <a:pt x="12" y="2"/>
                    </a:cubicBezTo>
                    <a:cubicBezTo>
                      <a:pt x="15" y="2"/>
                      <a:pt x="17" y="3"/>
                      <a:pt x="19" y="5"/>
                    </a:cubicBezTo>
                    <a:cubicBezTo>
                      <a:pt x="20" y="8"/>
                      <a:pt x="21" y="11"/>
                      <a:pt x="21" y="14"/>
                    </a:cubicBezTo>
                    <a:cubicBezTo>
                      <a:pt x="21" y="17"/>
                      <a:pt x="20" y="20"/>
                      <a:pt x="19" y="22"/>
                    </a:cubicBezTo>
                    <a:cubicBezTo>
                      <a:pt x="17" y="23"/>
                      <a:pt x="16" y="24"/>
                      <a:pt x="14" y="24"/>
                    </a:cubicBezTo>
                    <a:cubicBezTo>
                      <a:pt x="12" y="24"/>
                      <a:pt x="10" y="23"/>
                      <a:pt x="9" y="22"/>
                    </a:cubicBezTo>
                    <a:cubicBezTo>
                      <a:pt x="8" y="21"/>
                      <a:pt x="7" y="20"/>
                      <a:pt x="6" y="18"/>
                    </a:cubicBezTo>
                    <a:cubicBezTo>
                      <a:pt x="6" y="16"/>
                      <a:pt x="5" y="14"/>
                      <a:pt x="5" y="11"/>
                    </a:cubicBezTo>
                    <a:cubicBezTo>
                      <a:pt x="5" y="8"/>
                      <a:pt x="6" y="6"/>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3" name="Freeform 112">
                <a:extLst>
                  <a:ext uri="{FF2B5EF4-FFF2-40B4-BE49-F238E27FC236}">
                    <a16:creationId xmlns:a16="http://schemas.microsoft.com/office/drawing/2014/main" id="{99118633-7BAA-44FC-B9AA-5F729140FBE1}"/>
                  </a:ext>
                </a:extLst>
              </p:cNvPr>
              <p:cNvSpPr>
                <a:spLocks/>
              </p:cNvSpPr>
              <p:nvPr/>
            </p:nvSpPr>
            <p:spPr bwMode="auto">
              <a:xfrm>
                <a:off x="5936026"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7353 w 19"/>
                  <a:gd name="T17" fmla="*/ 12890 h 25"/>
                  <a:gd name="T18" fmla="*/ 9191 w 19"/>
                  <a:gd name="T19" fmla="*/ 16573 h 25"/>
                  <a:gd name="T20" fmla="*/ 9191 w 19"/>
                  <a:gd name="T21" fmla="*/ 27622 h 25"/>
                  <a:gd name="T22" fmla="*/ 7353 w 19"/>
                  <a:gd name="T23" fmla="*/ 34988 h 25"/>
                  <a:gd name="T24" fmla="*/ 7353 w 19"/>
                  <a:gd name="T25" fmla="*/ 40513 h 25"/>
                  <a:gd name="T26" fmla="*/ 7353 w 19"/>
                  <a:gd name="T27" fmla="*/ 42354 h 25"/>
                  <a:gd name="T28" fmla="*/ 5514 w 19"/>
                  <a:gd name="T29" fmla="*/ 42354 h 25"/>
                  <a:gd name="T30" fmla="*/ 0 w 19"/>
                  <a:gd name="T31" fmla="*/ 42354 h 25"/>
                  <a:gd name="T32" fmla="*/ 0 w 19"/>
                  <a:gd name="T33" fmla="*/ 44196 h 25"/>
                  <a:gd name="T34" fmla="*/ 0 w 19"/>
                  <a:gd name="T35" fmla="*/ 46037 h 25"/>
                  <a:gd name="T36" fmla="*/ 0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3087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0" y="23"/>
                    </a:cubicBezTo>
                    <a:lnTo>
                      <a:pt x="0" y="24"/>
                    </a:lnTo>
                    <a:lnTo>
                      <a:pt x="0"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lnTo>
                      <a:pt x="18" y="1"/>
                    </a:ln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4" name="Freeform 113">
                <a:extLst>
                  <a:ext uri="{FF2B5EF4-FFF2-40B4-BE49-F238E27FC236}">
                    <a16:creationId xmlns:a16="http://schemas.microsoft.com/office/drawing/2014/main" id="{F56D2D95-D657-45C5-96F6-00477E088E7D}"/>
                  </a:ext>
                </a:extLst>
              </p:cNvPr>
              <p:cNvSpPr>
                <a:spLocks/>
              </p:cNvSpPr>
              <p:nvPr/>
            </p:nvSpPr>
            <p:spPr bwMode="auto">
              <a:xfrm>
                <a:off x="5974126" y="6206579"/>
                <a:ext cx="28575" cy="60325"/>
              </a:xfrm>
              <a:custGeom>
                <a:avLst/>
                <a:gdLst>
                  <a:gd name="T0" fmla="*/ 0 w 16"/>
                  <a:gd name="T1" fmla="*/ 23764 h 33"/>
                  <a:gd name="T2" fmla="*/ 0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1431 w 16"/>
                  <a:gd name="T17" fmla="*/ 60325 h 33"/>
                  <a:gd name="T18" fmla="*/ 26789 w 16"/>
                  <a:gd name="T19" fmla="*/ 54841 h 33"/>
                  <a:gd name="T20" fmla="*/ 26789 w 16"/>
                  <a:gd name="T21" fmla="*/ 53013 h 33"/>
                  <a:gd name="T22" fmla="*/ 21431 w 16"/>
                  <a:gd name="T23" fmla="*/ 54841 h 33"/>
                  <a:gd name="T24" fmla="*/ 16073 w 16"/>
                  <a:gd name="T25" fmla="*/ 54841 h 33"/>
                  <a:gd name="T26" fmla="*/ 14288 w 16"/>
                  <a:gd name="T27" fmla="*/ 51185 h 33"/>
                  <a:gd name="T28" fmla="*/ 14288 w 16"/>
                  <a:gd name="T29" fmla="*/ 42045 h 33"/>
                  <a:gd name="T30" fmla="*/ 14288 w 16"/>
                  <a:gd name="T31" fmla="*/ 21936 h 33"/>
                  <a:gd name="T32" fmla="*/ 21431 w 16"/>
                  <a:gd name="T33" fmla="*/ 21936 h 33"/>
                  <a:gd name="T34" fmla="*/ 26789 w 16"/>
                  <a:gd name="T35" fmla="*/ 21936 h 33"/>
                  <a:gd name="T36" fmla="*/ 26789 w 16"/>
                  <a:gd name="T37" fmla="*/ 21936 h 33"/>
                  <a:gd name="T38" fmla="*/ 28575 w 16"/>
                  <a:gd name="T39" fmla="*/ 18280 h 33"/>
                  <a:gd name="T40" fmla="*/ 26789 w 16"/>
                  <a:gd name="T41" fmla="*/ 18280 h 33"/>
                  <a:gd name="T42" fmla="*/ 19645 w 16"/>
                  <a:gd name="T43" fmla="*/ 18280 h 33"/>
                  <a:gd name="T44" fmla="*/ 14288 w 16"/>
                  <a:gd name="T45" fmla="*/ 18280 h 33"/>
                  <a:gd name="T46" fmla="*/ 16073 w 16"/>
                  <a:gd name="T47" fmla="*/ 1828 h 33"/>
                  <a:gd name="T48" fmla="*/ 14288 w 16"/>
                  <a:gd name="T49" fmla="*/ 0 h 33"/>
                  <a:gd name="T50" fmla="*/ 7144 w 16"/>
                  <a:gd name="T51" fmla="*/ 3656 h 33"/>
                  <a:gd name="T52" fmla="*/ 7144 w 16"/>
                  <a:gd name="T53" fmla="*/ 18280 h 33"/>
                  <a:gd name="T54" fmla="*/ 0 w 16"/>
                  <a:gd name="T55" fmla="*/ 21936 h 33"/>
                  <a:gd name="T56" fmla="*/ 0 w 16"/>
                  <a:gd name="T57" fmla="*/ 21936 h 33"/>
                  <a:gd name="T58" fmla="*/ 0 w 16"/>
                  <a:gd name="T59" fmla="*/ 21936 h 33"/>
                  <a:gd name="T60" fmla="*/ 0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0" y="13"/>
                    </a:moveTo>
                    <a:lnTo>
                      <a:pt x="0" y="13"/>
                    </a:lnTo>
                    <a:cubicBezTo>
                      <a:pt x="1" y="13"/>
                      <a:pt x="2" y="13"/>
                      <a:pt x="3" y="13"/>
                    </a:cubicBezTo>
                    <a:lnTo>
                      <a:pt x="4" y="13"/>
                    </a:lnTo>
                    <a:lnTo>
                      <a:pt x="4" y="23"/>
                    </a:lnTo>
                    <a:cubicBezTo>
                      <a:pt x="4" y="24"/>
                      <a:pt x="4" y="24"/>
                      <a:pt x="4" y="24"/>
                    </a:cubicBezTo>
                    <a:cubicBezTo>
                      <a:pt x="4" y="25"/>
                      <a:pt x="4" y="26"/>
                      <a:pt x="4" y="28"/>
                    </a:cubicBezTo>
                    <a:cubicBezTo>
                      <a:pt x="4" y="32"/>
                      <a:pt x="6" y="33"/>
                      <a:pt x="10" y="33"/>
                    </a:cubicBezTo>
                    <a:cubicBezTo>
                      <a:pt x="11" y="33"/>
                      <a:pt x="11" y="33"/>
                      <a:pt x="12" y="33"/>
                    </a:cubicBezTo>
                    <a:cubicBezTo>
                      <a:pt x="14" y="31"/>
                      <a:pt x="15" y="30"/>
                      <a:pt x="15" y="30"/>
                    </a:cubicBezTo>
                    <a:lnTo>
                      <a:pt x="15" y="29"/>
                    </a:lnTo>
                    <a:cubicBezTo>
                      <a:pt x="14" y="30"/>
                      <a:pt x="13" y="30"/>
                      <a:pt x="12" y="30"/>
                    </a:cubicBezTo>
                    <a:cubicBezTo>
                      <a:pt x="11" y="30"/>
                      <a:pt x="10" y="30"/>
                      <a:pt x="9" y="30"/>
                    </a:cubicBezTo>
                    <a:cubicBezTo>
                      <a:pt x="9" y="29"/>
                      <a:pt x="8" y="28"/>
                      <a:pt x="8" y="28"/>
                    </a:cubicBezTo>
                    <a:cubicBezTo>
                      <a:pt x="8" y="27"/>
                      <a:pt x="8" y="25"/>
                      <a:pt x="8" y="23"/>
                    </a:cubicBezTo>
                    <a:lnTo>
                      <a:pt x="8" y="12"/>
                    </a:lnTo>
                    <a:cubicBezTo>
                      <a:pt x="10" y="12"/>
                      <a:pt x="11" y="12"/>
                      <a:pt x="12" y="12"/>
                    </a:cubicBezTo>
                    <a:cubicBezTo>
                      <a:pt x="13" y="12"/>
                      <a:pt x="14" y="12"/>
                      <a:pt x="15" y="12"/>
                    </a:cubicBezTo>
                    <a:lnTo>
                      <a:pt x="16" y="10"/>
                    </a:lnTo>
                    <a:lnTo>
                      <a:pt x="15" y="10"/>
                    </a:lnTo>
                    <a:cubicBezTo>
                      <a:pt x="15" y="10"/>
                      <a:pt x="13" y="10"/>
                      <a:pt x="11" y="10"/>
                    </a:cubicBezTo>
                    <a:cubicBezTo>
                      <a:pt x="10" y="10"/>
                      <a:pt x="9" y="10"/>
                      <a:pt x="8" y="10"/>
                    </a:cubicBezTo>
                    <a:cubicBezTo>
                      <a:pt x="9" y="5"/>
                      <a:pt x="9" y="2"/>
                      <a:pt x="9" y="1"/>
                    </a:cubicBezTo>
                    <a:lnTo>
                      <a:pt x="8" y="0"/>
                    </a:lnTo>
                    <a:cubicBezTo>
                      <a:pt x="7" y="1"/>
                      <a:pt x="6" y="1"/>
                      <a:pt x="4" y="2"/>
                    </a:cubicBezTo>
                    <a:cubicBezTo>
                      <a:pt x="4" y="3"/>
                      <a:pt x="4" y="5"/>
                      <a:pt x="4" y="10"/>
                    </a:cubicBezTo>
                    <a:cubicBezTo>
                      <a:pt x="3" y="10"/>
                      <a:pt x="2"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5" name="Freeform 143">
                <a:extLst>
                  <a:ext uri="{FF2B5EF4-FFF2-40B4-BE49-F238E27FC236}">
                    <a16:creationId xmlns:a16="http://schemas.microsoft.com/office/drawing/2014/main" id="{ECFDB1D5-EDA0-4C13-86E9-F66730D33720}"/>
                  </a:ext>
                </a:extLst>
              </p:cNvPr>
              <p:cNvSpPr>
                <a:spLocks/>
              </p:cNvSpPr>
              <p:nvPr/>
            </p:nvSpPr>
            <p:spPr bwMode="auto">
              <a:xfrm>
                <a:off x="428988" y="5319167"/>
                <a:ext cx="1749425" cy="792162"/>
              </a:xfrm>
              <a:custGeom>
                <a:avLst/>
                <a:gdLst>
                  <a:gd name="T0" fmla="*/ 1749425 w 967"/>
                  <a:gd name="T1" fmla="*/ 0 h 433"/>
                  <a:gd name="T2" fmla="*/ 1749425 w 967"/>
                  <a:gd name="T3" fmla="*/ 0 h 433"/>
                  <a:gd name="T4" fmla="*/ 1749425 w 967"/>
                  <a:gd name="T5" fmla="*/ 129893 h 433"/>
                  <a:gd name="T6" fmla="*/ 0 w 967"/>
                  <a:gd name="T7" fmla="*/ 792162 h 4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433">
                    <a:moveTo>
                      <a:pt x="967" y="0"/>
                    </a:moveTo>
                    <a:lnTo>
                      <a:pt x="967" y="0"/>
                    </a:lnTo>
                    <a:lnTo>
                      <a:pt x="967" y="71"/>
                    </a:lnTo>
                    <a:lnTo>
                      <a:pt x="0" y="433"/>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96" name="Freeform 144">
                <a:extLst>
                  <a:ext uri="{FF2B5EF4-FFF2-40B4-BE49-F238E27FC236}">
                    <a16:creationId xmlns:a16="http://schemas.microsoft.com/office/drawing/2014/main" id="{CB552F47-9F45-4AF1-B539-BC50ED13F523}"/>
                  </a:ext>
                </a:extLst>
              </p:cNvPr>
              <p:cNvSpPr>
                <a:spLocks/>
              </p:cNvSpPr>
              <p:nvPr/>
            </p:nvSpPr>
            <p:spPr bwMode="auto">
              <a:xfrm>
                <a:off x="343263" y="6063704"/>
                <a:ext cx="130175" cy="79375"/>
              </a:xfrm>
              <a:custGeom>
                <a:avLst/>
                <a:gdLst>
                  <a:gd name="T0" fmla="*/ 95823 w 72"/>
                  <a:gd name="T1" fmla="*/ 43295 h 44"/>
                  <a:gd name="T2" fmla="*/ 95823 w 72"/>
                  <a:gd name="T3" fmla="*/ 43295 h 44"/>
                  <a:gd name="T4" fmla="*/ 130175 w 72"/>
                  <a:gd name="T5" fmla="*/ 70355 h 44"/>
                  <a:gd name="T6" fmla="*/ 128367 w 72"/>
                  <a:gd name="T7" fmla="*/ 70355 h 44"/>
                  <a:gd name="T8" fmla="*/ 63280 w 72"/>
                  <a:gd name="T9" fmla="*/ 70355 h 44"/>
                  <a:gd name="T10" fmla="*/ 0 w 72"/>
                  <a:gd name="T11" fmla="*/ 79375 h 44"/>
                  <a:gd name="T12" fmla="*/ 54240 w 72"/>
                  <a:gd name="T13" fmla="*/ 43295 h 44"/>
                  <a:gd name="T14" fmla="*/ 101247 w 72"/>
                  <a:gd name="T15" fmla="*/ 0 h 44"/>
                  <a:gd name="T16" fmla="*/ 103055 w 72"/>
                  <a:gd name="T17" fmla="*/ 0 h 44"/>
                  <a:gd name="T18" fmla="*/ 95823 w 72"/>
                  <a:gd name="T19" fmla="*/ 43295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44">
                    <a:moveTo>
                      <a:pt x="53" y="24"/>
                    </a:moveTo>
                    <a:lnTo>
                      <a:pt x="53" y="24"/>
                    </a:lnTo>
                    <a:lnTo>
                      <a:pt x="72" y="39"/>
                    </a:lnTo>
                    <a:lnTo>
                      <a:pt x="71" y="39"/>
                    </a:lnTo>
                    <a:lnTo>
                      <a:pt x="35" y="39"/>
                    </a:lnTo>
                    <a:cubicBezTo>
                      <a:pt x="24" y="40"/>
                      <a:pt x="12" y="42"/>
                      <a:pt x="0" y="44"/>
                    </a:cubicBezTo>
                    <a:cubicBezTo>
                      <a:pt x="10" y="37"/>
                      <a:pt x="20" y="31"/>
                      <a:pt x="30" y="24"/>
                    </a:cubicBezTo>
                    <a:lnTo>
                      <a:pt x="56" y="0"/>
                    </a:lnTo>
                    <a:lnTo>
                      <a:pt x="57" y="0"/>
                    </a:lnTo>
                    <a:lnTo>
                      <a:pt x="53"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7" name="Freeform 145">
                <a:extLst>
                  <a:ext uri="{FF2B5EF4-FFF2-40B4-BE49-F238E27FC236}">
                    <a16:creationId xmlns:a16="http://schemas.microsoft.com/office/drawing/2014/main" id="{2DA91B4F-D9AF-4E65-978D-1868B6DE84CE}"/>
                  </a:ext>
                </a:extLst>
              </p:cNvPr>
              <p:cNvSpPr>
                <a:spLocks/>
              </p:cNvSpPr>
              <p:nvPr/>
            </p:nvSpPr>
            <p:spPr bwMode="auto">
              <a:xfrm>
                <a:off x="1698988" y="5319167"/>
                <a:ext cx="1004888" cy="774700"/>
              </a:xfrm>
              <a:custGeom>
                <a:avLst/>
                <a:gdLst>
                  <a:gd name="T0" fmla="*/ 1004888 w 555"/>
                  <a:gd name="T1" fmla="*/ 0 h 424"/>
                  <a:gd name="T2" fmla="*/ 1004888 w 555"/>
                  <a:gd name="T3" fmla="*/ 0 h 424"/>
                  <a:gd name="T4" fmla="*/ 1004888 w 555"/>
                  <a:gd name="T5" fmla="*/ 129726 h 424"/>
                  <a:gd name="T6" fmla="*/ 0 w 555"/>
                  <a:gd name="T7" fmla="*/ 774700 h 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5" h="424">
                    <a:moveTo>
                      <a:pt x="555" y="0"/>
                    </a:moveTo>
                    <a:lnTo>
                      <a:pt x="555" y="0"/>
                    </a:lnTo>
                    <a:lnTo>
                      <a:pt x="555" y="71"/>
                    </a:lnTo>
                    <a:lnTo>
                      <a:pt x="0" y="424"/>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98" name="Freeform 146">
                <a:extLst>
                  <a:ext uri="{FF2B5EF4-FFF2-40B4-BE49-F238E27FC236}">
                    <a16:creationId xmlns:a16="http://schemas.microsoft.com/office/drawing/2014/main" id="{829F8D13-4A32-4175-9C7F-32C14E831E72}"/>
                  </a:ext>
                </a:extLst>
              </p:cNvPr>
              <p:cNvSpPr>
                <a:spLocks/>
              </p:cNvSpPr>
              <p:nvPr/>
            </p:nvSpPr>
            <p:spPr bwMode="auto">
              <a:xfrm>
                <a:off x="1621201" y="6044654"/>
                <a:ext cx="125413" cy="98425"/>
              </a:xfrm>
              <a:custGeom>
                <a:avLst/>
                <a:gdLst>
                  <a:gd name="T0" fmla="*/ 87244 w 69"/>
                  <a:gd name="T1" fmla="*/ 43744 h 54"/>
                  <a:gd name="T2" fmla="*/ 87244 w 69"/>
                  <a:gd name="T3" fmla="*/ 43744 h 54"/>
                  <a:gd name="T4" fmla="*/ 125413 w 69"/>
                  <a:gd name="T5" fmla="*/ 63794 h 54"/>
                  <a:gd name="T6" fmla="*/ 125413 w 69"/>
                  <a:gd name="T7" fmla="*/ 63794 h 54"/>
                  <a:gd name="T8" fmla="*/ 59980 w 69"/>
                  <a:gd name="T9" fmla="*/ 76553 h 54"/>
                  <a:gd name="T10" fmla="*/ 0 w 69"/>
                  <a:gd name="T11" fmla="*/ 98425 h 54"/>
                  <a:gd name="T12" fmla="*/ 45439 w 69"/>
                  <a:gd name="T13" fmla="*/ 52858 h 54"/>
                  <a:gd name="T14" fmla="*/ 83609 w 69"/>
                  <a:gd name="T15" fmla="*/ 0 h 54"/>
                  <a:gd name="T16" fmla="*/ 85426 w 69"/>
                  <a:gd name="T17" fmla="*/ 0 h 54"/>
                  <a:gd name="T18" fmla="*/ 87244 w 69"/>
                  <a:gd name="T19" fmla="*/ 4374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4">
                    <a:moveTo>
                      <a:pt x="48" y="24"/>
                    </a:moveTo>
                    <a:lnTo>
                      <a:pt x="48" y="24"/>
                    </a:lnTo>
                    <a:lnTo>
                      <a:pt x="69" y="35"/>
                    </a:lnTo>
                    <a:lnTo>
                      <a:pt x="33" y="42"/>
                    </a:lnTo>
                    <a:cubicBezTo>
                      <a:pt x="22" y="46"/>
                      <a:pt x="11" y="50"/>
                      <a:pt x="0" y="54"/>
                    </a:cubicBezTo>
                    <a:cubicBezTo>
                      <a:pt x="8" y="46"/>
                      <a:pt x="17" y="38"/>
                      <a:pt x="25" y="29"/>
                    </a:cubicBezTo>
                    <a:lnTo>
                      <a:pt x="46" y="0"/>
                    </a:lnTo>
                    <a:lnTo>
                      <a:pt x="47" y="0"/>
                    </a:lnTo>
                    <a:lnTo>
                      <a:pt x="48"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99" name="Freeform 147">
                <a:extLst>
                  <a:ext uri="{FF2B5EF4-FFF2-40B4-BE49-F238E27FC236}">
                    <a16:creationId xmlns:a16="http://schemas.microsoft.com/office/drawing/2014/main" id="{7539A290-D6DF-4AA7-9296-69145361695A}"/>
                  </a:ext>
                </a:extLst>
              </p:cNvPr>
              <p:cNvSpPr>
                <a:spLocks/>
              </p:cNvSpPr>
              <p:nvPr/>
            </p:nvSpPr>
            <p:spPr bwMode="auto">
              <a:xfrm>
                <a:off x="2894376" y="5319167"/>
                <a:ext cx="319088" cy="746125"/>
              </a:xfrm>
              <a:custGeom>
                <a:avLst/>
                <a:gdLst>
                  <a:gd name="T0" fmla="*/ 319088 w 177"/>
                  <a:gd name="T1" fmla="*/ 0 h 408"/>
                  <a:gd name="T2" fmla="*/ 319088 w 177"/>
                  <a:gd name="T3" fmla="*/ 0 h 408"/>
                  <a:gd name="T4" fmla="*/ 319088 w 177"/>
                  <a:gd name="T5" fmla="*/ 129840 h 408"/>
                  <a:gd name="T6" fmla="*/ 0 w 177"/>
                  <a:gd name="T7" fmla="*/ 746125 h 4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408">
                    <a:moveTo>
                      <a:pt x="177" y="0"/>
                    </a:moveTo>
                    <a:lnTo>
                      <a:pt x="177" y="0"/>
                    </a:lnTo>
                    <a:lnTo>
                      <a:pt x="177" y="71"/>
                    </a:lnTo>
                    <a:lnTo>
                      <a:pt x="0" y="40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00" name="Freeform 148">
                <a:extLst>
                  <a:ext uri="{FF2B5EF4-FFF2-40B4-BE49-F238E27FC236}">
                    <a16:creationId xmlns:a16="http://schemas.microsoft.com/office/drawing/2014/main" id="{432474A5-AC98-474B-A164-2C6D904C1749}"/>
                  </a:ext>
                </a:extLst>
              </p:cNvPr>
              <p:cNvSpPr>
                <a:spLocks/>
              </p:cNvSpPr>
              <p:nvPr/>
            </p:nvSpPr>
            <p:spPr bwMode="auto">
              <a:xfrm>
                <a:off x="2849926" y="6017667"/>
                <a:ext cx="90488" cy="128587"/>
              </a:xfrm>
              <a:custGeom>
                <a:avLst/>
                <a:gdLst>
                  <a:gd name="T0" fmla="*/ 47054 w 50"/>
                  <a:gd name="T1" fmla="*/ 36739 h 70"/>
                  <a:gd name="T2" fmla="*/ 47054 w 50"/>
                  <a:gd name="T3" fmla="*/ 36739 h 70"/>
                  <a:gd name="T4" fmla="*/ 90488 w 50"/>
                  <a:gd name="T5" fmla="*/ 34902 h 70"/>
                  <a:gd name="T6" fmla="*/ 90488 w 50"/>
                  <a:gd name="T7" fmla="*/ 36739 h 70"/>
                  <a:gd name="T8" fmla="*/ 41624 w 50"/>
                  <a:gd name="T9" fmla="*/ 78989 h 70"/>
                  <a:gd name="T10" fmla="*/ 0 w 50"/>
                  <a:gd name="T11" fmla="*/ 128587 h 70"/>
                  <a:gd name="T12" fmla="*/ 18098 w 50"/>
                  <a:gd name="T13" fmla="*/ 66130 h 70"/>
                  <a:gd name="T14" fmla="*/ 23527 w 50"/>
                  <a:gd name="T15" fmla="*/ 0 h 70"/>
                  <a:gd name="T16" fmla="*/ 25337 w 50"/>
                  <a:gd name="T17" fmla="*/ 0 h 70"/>
                  <a:gd name="T18" fmla="*/ 47054 w 50"/>
                  <a:gd name="T19" fmla="*/ 36739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70">
                    <a:moveTo>
                      <a:pt x="26" y="20"/>
                    </a:moveTo>
                    <a:lnTo>
                      <a:pt x="26" y="20"/>
                    </a:lnTo>
                    <a:lnTo>
                      <a:pt x="50" y="19"/>
                    </a:lnTo>
                    <a:lnTo>
                      <a:pt x="50" y="20"/>
                    </a:lnTo>
                    <a:lnTo>
                      <a:pt x="23" y="43"/>
                    </a:lnTo>
                    <a:cubicBezTo>
                      <a:pt x="15" y="52"/>
                      <a:pt x="8" y="61"/>
                      <a:pt x="0" y="70"/>
                    </a:cubicBezTo>
                    <a:cubicBezTo>
                      <a:pt x="3" y="59"/>
                      <a:pt x="6" y="47"/>
                      <a:pt x="10" y="36"/>
                    </a:cubicBezTo>
                    <a:lnTo>
                      <a:pt x="13" y="0"/>
                    </a:lnTo>
                    <a:lnTo>
                      <a:pt x="14" y="0"/>
                    </a:lnTo>
                    <a:lnTo>
                      <a:pt x="26" y="2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1" name="Freeform 149">
                <a:extLst>
                  <a:ext uri="{FF2B5EF4-FFF2-40B4-BE49-F238E27FC236}">
                    <a16:creationId xmlns:a16="http://schemas.microsoft.com/office/drawing/2014/main" id="{88CFE425-3328-43B6-BF14-6306F2AABB38}"/>
                  </a:ext>
                </a:extLst>
              </p:cNvPr>
              <p:cNvSpPr>
                <a:spLocks/>
              </p:cNvSpPr>
              <p:nvPr/>
            </p:nvSpPr>
            <p:spPr bwMode="auto">
              <a:xfrm>
                <a:off x="4096432" y="5365204"/>
                <a:ext cx="45719" cy="684212"/>
              </a:xfrm>
              <a:custGeom>
                <a:avLst/>
                <a:gdLst>
                  <a:gd name="T0" fmla="*/ 0 w 32"/>
                  <a:gd name="T1" fmla="*/ 0 h 398"/>
                  <a:gd name="T2" fmla="*/ 0 w 32"/>
                  <a:gd name="T3" fmla="*/ 0 h 398"/>
                  <a:gd name="T4" fmla="*/ 0 w 32"/>
                  <a:gd name="T5" fmla="*/ 123777 h 398"/>
                  <a:gd name="T6" fmla="*/ 45719 w 32"/>
                  <a:gd name="T7" fmla="*/ 684212 h 3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398">
                    <a:moveTo>
                      <a:pt x="0" y="0"/>
                    </a:moveTo>
                    <a:lnTo>
                      <a:pt x="0" y="0"/>
                    </a:lnTo>
                    <a:lnTo>
                      <a:pt x="0" y="72"/>
                    </a:lnTo>
                    <a:lnTo>
                      <a:pt x="32" y="39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02" name="Freeform 150">
                <a:extLst>
                  <a:ext uri="{FF2B5EF4-FFF2-40B4-BE49-F238E27FC236}">
                    <a16:creationId xmlns:a16="http://schemas.microsoft.com/office/drawing/2014/main" id="{E4C8A42E-2CDB-4EF9-8B12-14D3DABA16BA}"/>
                  </a:ext>
                </a:extLst>
              </p:cNvPr>
              <p:cNvSpPr>
                <a:spLocks/>
              </p:cNvSpPr>
              <p:nvPr/>
            </p:nvSpPr>
            <p:spPr bwMode="auto">
              <a:xfrm>
                <a:off x="4100876" y="6009729"/>
                <a:ext cx="76200" cy="130175"/>
              </a:xfrm>
              <a:custGeom>
                <a:avLst/>
                <a:gdLst>
                  <a:gd name="T0" fmla="*/ 39914 w 42"/>
                  <a:gd name="T1" fmla="*/ 27502 h 71"/>
                  <a:gd name="T2" fmla="*/ 39914 w 42"/>
                  <a:gd name="T3" fmla="*/ 27502 h 71"/>
                  <a:gd name="T4" fmla="*/ 74386 w 42"/>
                  <a:gd name="T5" fmla="*/ 0 h 71"/>
                  <a:gd name="T6" fmla="*/ 76200 w 42"/>
                  <a:gd name="T7" fmla="*/ 1833 h 71"/>
                  <a:gd name="T8" fmla="*/ 58057 w 42"/>
                  <a:gd name="T9" fmla="*/ 66004 h 71"/>
                  <a:gd name="T10" fmla="*/ 50800 w 42"/>
                  <a:gd name="T11" fmla="*/ 130175 h 71"/>
                  <a:gd name="T12" fmla="*/ 30843 w 42"/>
                  <a:gd name="T13" fmla="*/ 67838 h 71"/>
                  <a:gd name="T14" fmla="*/ 0 w 42"/>
                  <a:gd name="T15" fmla="*/ 9167 h 71"/>
                  <a:gd name="T16" fmla="*/ 1814 w 42"/>
                  <a:gd name="T17" fmla="*/ 7334 h 71"/>
                  <a:gd name="T18" fmla="*/ 39914 w 42"/>
                  <a:gd name="T19" fmla="*/ 2750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2" y="15"/>
                    </a:moveTo>
                    <a:lnTo>
                      <a:pt x="22" y="15"/>
                    </a:lnTo>
                    <a:lnTo>
                      <a:pt x="41" y="0"/>
                    </a:lnTo>
                    <a:lnTo>
                      <a:pt x="42" y="1"/>
                    </a:lnTo>
                    <a:lnTo>
                      <a:pt x="32" y="36"/>
                    </a:lnTo>
                    <a:cubicBezTo>
                      <a:pt x="30" y="47"/>
                      <a:pt x="29" y="59"/>
                      <a:pt x="28" y="71"/>
                    </a:cubicBezTo>
                    <a:cubicBezTo>
                      <a:pt x="24" y="60"/>
                      <a:pt x="20" y="48"/>
                      <a:pt x="17" y="37"/>
                    </a:cubicBezTo>
                    <a:lnTo>
                      <a:pt x="0" y="5"/>
                    </a:lnTo>
                    <a:lnTo>
                      <a:pt x="1" y="4"/>
                    </a:lnTo>
                    <a:lnTo>
                      <a:pt x="22"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3" name="Freeform 151">
                <a:extLst>
                  <a:ext uri="{FF2B5EF4-FFF2-40B4-BE49-F238E27FC236}">
                    <a16:creationId xmlns:a16="http://schemas.microsoft.com/office/drawing/2014/main" id="{0A50BD4C-56DC-4C2A-BB6E-74E5C9227C45}"/>
                  </a:ext>
                </a:extLst>
              </p:cNvPr>
              <p:cNvSpPr>
                <a:spLocks/>
              </p:cNvSpPr>
              <p:nvPr/>
            </p:nvSpPr>
            <p:spPr bwMode="auto">
              <a:xfrm>
                <a:off x="4612051" y="5319167"/>
                <a:ext cx="569913" cy="755650"/>
              </a:xfrm>
              <a:custGeom>
                <a:avLst/>
                <a:gdLst>
                  <a:gd name="T0" fmla="*/ 0 w 315"/>
                  <a:gd name="T1" fmla="*/ 0 h 413"/>
                  <a:gd name="T2" fmla="*/ 0 w 315"/>
                  <a:gd name="T3" fmla="*/ 0 h 413"/>
                  <a:gd name="T4" fmla="*/ 0 w 315"/>
                  <a:gd name="T5" fmla="*/ 131736 h 413"/>
                  <a:gd name="T6" fmla="*/ 569913 w 315"/>
                  <a:gd name="T7" fmla="*/ 755650 h 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5" h="413">
                    <a:moveTo>
                      <a:pt x="0" y="0"/>
                    </a:moveTo>
                    <a:lnTo>
                      <a:pt x="0" y="0"/>
                    </a:lnTo>
                    <a:lnTo>
                      <a:pt x="0" y="72"/>
                    </a:lnTo>
                    <a:lnTo>
                      <a:pt x="315" y="413"/>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04" name="Freeform 152">
                <a:extLst>
                  <a:ext uri="{FF2B5EF4-FFF2-40B4-BE49-F238E27FC236}">
                    <a16:creationId xmlns:a16="http://schemas.microsoft.com/office/drawing/2014/main" id="{09A07398-C031-4691-93DF-CB10D8C9FE79}"/>
                  </a:ext>
                </a:extLst>
              </p:cNvPr>
              <p:cNvSpPr>
                <a:spLocks/>
              </p:cNvSpPr>
              <p:nvPr/>
            </p:nvSpPr>
            <p:spPr bwMode="auto">
              <a:xfrm>
                <a:off x="5132751" y="6025604"/>
                <a:ext cx="109538" cy="115887"/>
              </a:xfrm>
              <a:custGeom>
                <a:avLst/>
                <a:gdLst>
                  <a:gd name="T0" fmla="*/ 41301 w 61"/>
                  <a:gd name="T1" fmla="*/ 41647 h 64"/>
                  <a:gd name="T2" fmla="*/ 41301 w 61"/>
                  <a:gd name="T3" fmla="*/ 41647 h 64"/>
                  <a:gd name="T4" fmla="*/ 53871 w 61"/>
                  <a:gd name="T5" fmla="*/ 0 h 64"/>
                  <a:gd name="T6" fmla="*/ 53871 w 61"/>
                  <a:gd name="T7" fmla="*/ 0 h 64"/>
                  <a:gd name="T8" fmla="*/ 77215 w 61"/>
                  <a:gd name="T9" fmla="*/ 59754 h 64"/>
                  <a:gd name="T10" fmla="*/ 109538 w 61"/>
                  <a:gd name="T11" fmla="*/ 115887 h 64"/>
                  <a:gd name="T12" fmla="*/ 57463 w 61"/>
                  <a:gd name="T13" fmla="*/ 79672 h 64"/>
                  <a:gd name="T14" fmla="*/ 0 w 61"/>
                  <a:gd name="T15" fmla="*/ 50701 h 64"/>
                  <a:gd name="T16" fmla="*/ 0 w 61"/>
                  <a:gd name="T17" fmla="*/ 50701 h 64"/>
                  <a:gd name="T18" fmla="*/ 41301 w 61"/>
                  <a:gd name="T19" fmla="*/ 41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64">
                    <a:moveTo>
                      <a:pt x="23" y="23"/>
                    </a:moveTo>
                    <a:lnTo>
                      <a:pt x="23" y="23"/>
                    </a:lnTo>
                    <a:lnTo>
                      <a:pt x="30" y="0"/>
                    </a:lnTo>
                    <a:lnTo>
                      <a:pt x="43" y="33"/>
                    </a:lnTo>
                    <a:cubicBezTo>
                      <a:pt x="49" y="44"/>
                      <a:pt x="55" y="54"/>
                      <a:pt x="61" y="64"/>
                    </a:cubicBezTo>
                    <a:cubicBezTo>
                      <a:pt x="51" y="57"/>
                      <a:pt x="42" y="51"/>
                      <a:pt x="32" y="44"/>
                    </a:cubicBezTo>
                    <a:lnTo>
                      <a:pt x="0" y="28"/>
                    </a:lnTo>
                    <a:lnTo>
                      <a:pt x="23" y="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5" name="Freeform 163">
                <a:extLst>
                  <a:ext uri="{FF2B5EF4-FFF2-40B4-BE49-F238E27FC236}">
                    <a16:creationId xmlns:a16="http://schemas.microsoft.com/office/drawing/2014/main" id="{C43B153B-F06E-4EA1-B2E8-EC78DB697B71}"/>
                  </a:ext>
                </a:extLst>
              </p:cNvPr>
              <p:cNvSpPr>
                <a:spLocks/>
              </p:cNvSpPr>
              <p:nvPr/>
            </p:nvSpPr>
            <p:spPr bwMode="auto">
              <a:xfrm>
                <a:off x="2175238" y="6197054"/>
                <a:ext cx="61913" cy="71437"/>
              </a:xfrm>
              <a:custGeom>
                <a:avLst/>
                <a:gdLst>
                  <a:gd name="T0" fmla="*/ 61913 w 34"/>
                  <a:gd name="T1" fmla="*/ 60447 h 39"/>
                  <a:gd name="T2" fmla="*/ 61913 w 34"/>
                  <a:gd name="T3" fmla="*/ 60447 h 39"/>
                  <a:gd name="T4" fmla="*/ 56450 w 34"/>
                  <a:gd name="T5" fmla="*/ 62278 h 39"/>
                  <a:gd name="T6" fmla="*/ 49166 w 34"/>
                  <a:gd name="T7" fmla="*/ 65942 h 39"/>
                  <a:gd name="T8" fmla="*/ 41882 w 34"/>
                  <a:gd name="T9" fmla="*/ 65942 h 39"/>
                  <a:gd name="T10" fmla="*/ 25494 w 34"/>
                  <a:gd name="T11" fmla="*/ 62278 h 39"/>
                  <a:gd name="T12" fmla="*/ 14568 w 34"/>
                  <a:gd name="T13" fmla="*/ 51288 h 39"/>
                  <a:gd name="T14" fmla="*/ 9105 w 34"/>
                  <a:gd name="T15" fmla="*/ 34803 h 39"/>
                  <a:gd name="T16" fmla="*/ 12747 w 34"/>
                  <a:gd name="T17" fmla="*/ 18317 h 39"/>
                  <a:gd name="T18" fmla="*/ 23673 w 34"/>
                  <a:gd name="T19" fmla="*/ 9159 h 39"/>
                  <a:gd name="T20" fmla="*/ 38240 w 34"/>
                  <a:gd name="T21" fmla="*/ 5495 h 39"/>
                  <a:gd name="T22" fmla="*/ 47345 w 34"/>
                  <a:gd name="T23" fmla="*/ 7327 h 39"/>
                  <a:gd name="T24" fmla="*/ 56450 w 34"/>
                  <a:gd name="T25" fmla="*/ 10990 h 39"/>
                  <a:gd name="T26" fmla="*/ 56450 w 34"/>
                  <a:gd name="T27" fmla="*/ 18317 h 39"/>
                  <a:gd name="T28" fmla="*/ 56450 w 34"/>
                  <a:gd name="T29" fmla="*/ 20149 h 39"/>
                  <a:gd name="T30" fmla="*/ 58271 w 34"/>
                  <a:gd name="T31" fmla="*/ 20149 h 39"/>
                  <a:gd name="T32" fmla="*/ 60092 w 34"/>
                  <a:gd name="T33" fmla="*/ 18317 h 39"/>
                  <a:gd name="T34" fmla="*/ 61913 w 34"/>
                  <a:gd name="T35" fmla="*/ 5495 h 39"/>
                  <a:gd name="T36" fmla="*/ 61913 w 34"/>
                  <a:gd name="T37" fmla="*/ 5495 h 39"/>
                  <a:gd name="T38" fmla="*/ 50987 w 34"/>
                  <a:gd name="T39" fmla="*/ 1832 h 39"/>
                  <a:gd name="T40" fmla="*/ 38240 w 34"/>
                  <a:gd name="T41" fmla="*/ 0 h 39"/>
                  <a:gd name="T42" fmla="*/ 18210 w 34"/>
                  <a:gd name="T43" fmla="*/ 5495 h 39"/>
                  <a:gd name="T44" fmla="*/ 5463 w 34"/>
                  <a:gd name="T45" fmla="*/ 16485 h 39"/>
                  <a:gd name="T46" fmla="*/ 0 w 34"/>
                  <a:gd name="T47" fmla="*/ 36634 h 39"/>
                  <a:gd name="T48" fmla="*/ 10926 w 34"/>
                  <a:gd name="T49" fmla="*/ 60447 h 39"/>
                  <a:gd name="T50" fmla="*/ 38240 w 34"/>
                  <a:gd name="T51" fmla="*/ 71437 h 39"/>
                  <a:gd name="T52" fmla="*/ 60092 w 34"/>
                  <a:gd name="T53" fmla="*/ 65942 h 39"/>
                  <a:gd name="T54" fmla="*/ 61913 w 34"/>
                  <a:gd name="T55" fmla="*/ 60447 h 39"/>
                  <a:gd name="T56" fmla="*/ 61913 w 34"/>
                  <a:gd name="T57" fmla="*/ 60447 h 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9">
                    <a:moveTo>
                      <a:pt x="34" y="33"/>
                    </a:moveTo>
                    <a:lnTo>
                      <a:pt x="34" y="33"/>
                    </a:lnTo>
                    <a:cubicBezTo>
                      <a:pt x="33" y="33"/>
                      <a:pt x="32" y="34"/>
                      <a:pt x="31" y="34"/>
                    </a:cubicBezTo>
                    <a:cubicBezTo>
                      <a:pt x="30" y="35"/>
                      <a:pt x="29" y="35"/>
                      <a:pt x="27" y="36"/>
                    </a:cubicBezTo>
                    <a:cubicBezTo>
                      <a:pt x="26" y="36"/>
                      <a:pt x="24" y="36"/>
                      <a:pt x="23" y="36"/>
                    </a:cubicBezTo>
                    <a:cubicBezTo>
                      <a:pt x="19" y="36"/>
                      <a:pt x="16" y="35"/>
                      <a:pt x="14" y="34"/>
                    </a:cubicBezTo>
                    <a:cubicBezTo>
                      <a:pt x="11" y="32"/>
                      <a:pt x="9" y="30"/>
                      <a:pt x="8" y="28"/>
                    </a:cubicBezTo>
                    <a:cubicBezTo>
                      <a:pt x="6" y="25"/>
                      <a:pt x="5" y="22"/>
                      <a:pt x="5" y="19"/>
                    </a:cubicBezTo>
                    <a:cubicBezTo>
                      <a:pt x="5" y="15"/>
                      <a:pt x="6" y="12"/>
                      <a:pt x="7" y="10"/>
                    </a:cubicBezTo>
                    <a:cubicBezTo>
                      <a:pt x="9" y="8"/>
                      <a:pt x="10" y="6"/>
                      <a:pt x="13" y="5"/>
                    </a:cubicBezTo>
                    <a:cubicBezTo>
                      <a:pt x="15" y="3"/>
                      <a:pt x="18" y="3"/>
                      <a:pt x="21" y="3"/>
                    </a:cubicBezTo>
                    <a:cubicBezTo>
                      <a:pt x="23" y="3"/>
                      <a:pt x="24" y="3"/>
                      <a:pt x="26" y="4"/>
                    </a:cubicBezTo>
                    <a:cubicBezTo>
                      <a:pt x="28" y="4"/>
                      <a:pt x="29" y="5"/>
                      <a:pt x="31" y="6"/>
                    </a:cubicBezTo>
                    <a:lnTo>
                      <a:pt x="31" y="10"/>
                    </a:lnTo>
                    <a:lnTo>
                      <a:pt x="31" y="11"/>
                    </a:lnTo>
                    <a:lnTo>
                      <a:pt x="32" y="11"/>
                    </a:lnTo>
                    <a:lnTo>
                      <a:pt x="33" y="10"/>
                    </a:lnTo>
                    <a:cubicBezTo>
                      <a:pt x="33" y="7"/>
                      <a:pt x="33" y="4"/>
                      <a:pt x="34" y="3"/>
                    </a:cubicBezTo>
                    <a:cubicBezTo>
                      <a:pt x="32" y="2"/>
                      <a:pt x="30" y="2"/>
                      <a:pt x="28" y="1"/>
                    </a:cubicBezTo>
                    <a:cubicBezTo>
                      <a:pt x="26" y="1"/>
                      <a:pt x="23" y="0"/>
                      <a:pt x="21" y="0"/>
                    </a:cubicBezTo>
                    <a:cubicBezTo>
                      <a:pt x="17" y="0"/>
                      <a:pt x="14" y="1"/>
                      <a:pt x="10" y="3"/>
                    </a:cubicBezTo>
                    <a:cubicBezTo>
                      <a:pt x="7" y="4"/>
                      <a:pt x="5" y="6"/>
                      <a:pt x="3" y="9"/>
                    </a:cubicBezTo>
                    <a:cubicBezTo>
                      <a:pt x="1" y="12"/>
                      <a:pt x="0" y="16"/>
                      <a:pt x="0" y="20"/>
                    </a:cubicBezTo>
                    <a:cubicBezTo>
                      <a:pt x="0" y="25"/>
                      <a:pt x="2" y="30"/>
                      <a:pt x="6" y="33"/>
                    </a:cubicBezTo>
                    <a:cubicBezTo>
                      <a:pt x="9" y="37"/>
                      <a:pt x="15" y="39"/>
                      <a:pt x="21" y="39"/>
                    </a:cubicBezTo>
                    <a:cubicBezTo>
                      <a:pt x="25" y="39"/>
                      <a:pt x="29" y="38"/>
                      <a:pt x="33" y="36"/>
                    </a:cubicBezTo>
                    <a:lnTo>
                      <a:pt x="34" y="3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6" name="Freeform 164">
                <a:extLst>
                  <a:ext uri="{FF2B5EF4-FFF2-40B4-BE49-F238E27FC236}">
                    <a16:creationId xmlns:a16="http://schemas.microsoft.com/office/drawing/2014/main" id="{BC2E48E9-B128-4F2E-A526-EF96D1F4D567}"/>
                  </a:ext>
                </a:extLst>
              </p:cNvPr>
              <p:cNvSpPr>
                <a:spLocks/>
              </p:cNvSpPr>
              <p:nvPr/>
            </p:nvSpPr>
            <p:spPr bwMode="auto">
              <a:xfrm>
                <a:off x="2241913"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9191 w 19"/>
                  <a:gd name="T17" fmla="*/ 12890 h 25"/>
                  <a:gd name="T18" fmla="*/ 9191 w 19"/>
                  <a:gd name="T19" fmla="*/ 16573 h 25"/>
                  <a:gd name="T20" fmla="*/ 9191 w 19"/>
                  <a:gd name="T21" fmla="*/ 27622 h 25"/>
                  <a:gd name="T22" fmla="*/ 9191 w 19"/>
                  <a:gd name="T23" fmla="*/ 34988 h 25"/>
                  <a:gd name="T24" fmla="*/ 7353 w 19"/>
                  <a:gd name="T25" fmla="*/ 40513 h 25"/>
                  <a:gd name="T26" fmla="*/ 7353 w 19"/>
                  <a:gd name="T27" fmla="*/ 42354 h 25"/>
                  <a:gd name="T28" fmla="*/ 5514 w 19"/>
                  <a:gd name="T29" fmla="*/ 42354 h 25"/>
                  <a:gd name="T30" fmla="*/ 1838 w 19"/>
                  <a:gd name="T31" fmla="*/ 42354 h 25"/>
                  <a:gd name="T32" fmla="*/ 0 w 19"/>
                  <a:gd name="T33" fmla="*/ 44196 h 25"/>
                  <a:gd name="T34" fmla="*/ 0 w 19"/>
                  <a:gd name="T35" fmla="*/ 46037 h 25"/>
                  <a:gd name="T36" fmla="*/ 1838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4925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5" y="7"/>
                    </a:cubicBezTo>
                    <a:cubicBezTo>
                      <a:pt x="5" y="8"/>
                      <a:pt x="5" y="9"/>
                      <a:pt x="5" y="9"/>
                    </a:cubicBezTo>
                    <a:lnTo>
                      <a:pt x="5" y="15"/>
                    </a:lnTo>
                    <a:cubicBezTo>
                      <a:pt x="5" y="16"/>
                      <a:pt x="5" y="17"/>
                      <a:pt x="5" y="19"/>
                    </a:cubicBezTo>
                    <a:cubicBezTo>
                      <a:pt x="4" y="21"/>
                      <a:pt x="4" y="22"/>
                      <a:pt x="4" y="22"/>
                    </a:cubicBezTo>
                    <a:cubicBezTo>
                      <a:pt x="4" y="23"/>
                      <a:pt x="4" y="23"/>
                      <a:pt x="4" y="23"/>
                    </a:cubicBezTo>
                    <a:cubicBezTo>
                      <a:pt x="4" y="23"/>
                      <a:pt x="4" y="23"/>
                      <a:pt x="3" y="23"/>
                    </a:cubicBezTo>
                    <a:cubicBezTo>
                      <a:pt x="3" y="23"/>
                      <a:pt x="2" y="23"/>
                      <a:pt x="1" y="23"/>
                    </a:cubicBezTo>
                    <a:lnTo>
                      <a:pt x="0" y="24"/>
                    </a:lnTo>
                    <a:lnTo>
                      <a:pt x="0" y="25"/>
                    </a:lnTo>
                    <a:lnTo>
                      <a:pt x="1"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7" name="Freeform 165">
                <a:extLst>
                  <a:ext uri="{FF2B5EF4-FFF2-40B4-BE49-F238E27FC236}">
                    <a16:creationId xmlns:a16="http://schemas.microsoft.com/office/drawing/2014/main" id="{7C6A9EB0-CD22-44D7-94B4-B49CF8CC5D24}"/>
                  </a:ext>
                </a:extLst>
              </p:cNvPr>
              <p:cNvSpPr>
                <a:spLocks noEditPoints="1"/>
              </p:cNvSpPr>
              <p:nvPr/>
            </p:nvSpPr>
            <p:spPr bwMode="auto">
              <a:xfrm>
                <a:off x="2280013"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8" name="Freeform 166">
                <a:extLst>
                  <a:ext uri="{FF2B5EF4-FFF2-40B4-BE49-F238E27FC236}">
                    <a16:creationId xmlns:a16="http://schemas.microsoft.com/office/drawing/2014/main" id="{B5E37C12-B4BD-4FF2-BDF5-3070F61AF067}"/>
                  </a:ext>
                </a:extLst>
              </p:cNvPr>
              <p:cNvSpPr>
                <a:spLocks/>
              </p:cNvSpPr>
              <p:nvPr/>
            </p:nvSpPr>
            <p:spPr bwMode="auto">
              <a:xfrm>
                <a:off x="2311763" y="6220867"/>
                <a:ext cx="34925" cy="47625"/>
              </a:xfrm>
              <a:custGeom>
                <a:avLst/>
                <a:gdLst>
                  <a:gd name="T0" fmla="*/ 33179 w 20"/>
                  <a:gd name="T1" fmla="*/ 38466 h 26"/>
                  <a:gd name="T2" fmla="*/ 33179 w 20"/>
                  <a:gd name="T3" fmla="*/ 38466 h 26"/>
                  <a:gd name="T4" fmla="*/ 27940 w 20"/>
                  <a:gd name="T5" fmla="*/ 42130 h 26"/>
                  <a:gd name="T6" fmla="*/ 24448 w 20"/>
                  <a:gd name="T7" fmla="*/ 42130 h 26"/>
                  <a:gd name="T8" fmla="*/ 17463 w 20"/>
                  <a:gd name="T9" fmla="*/ 40298 h 26"/>
                  <a:gd name="T10" fmla="*/ 12224 w 20"/>
                  <a:gd name="T11" fmla="*/ 36635 h 26"/>
                  <a:gd name="T12" fmla="*/ 8731 w 20"/>
                  <a:gd name="T13" fmla="*/ 29308 h 26"/>
                  <a:gd name="T14" fmla="*/ 6985 w 20"/>
                  <a:gd name="T15" fmla="*/ 20149 h 26"/>
                  <a:gd name="T16" fmla="*/ 8731 w 20"/>
                  <a:gd name="T17" fmla="*/ 10990 h 26"/>
                  <a:gd name="T18" fmla="*/ 13970 w 20"/>
                  <a:gd name="T19" fmla="*/ 5495 h 26"/>
                  <a:gd name="T20" fmla="*/ 19209 w 20"/>
                  <a:gd name="T21" fmla="*/ 5495 h 26"/>
                  <a:gd name="T22" fmla="*/ 26194 w 20"/>
                  <a:gd name="T23" fmla="*/ 5495 h 26"/>
                  <a:gd name="T24" fmla="*/ 29686 w 20"/>
                  <a:gd name="T25" fmla="*/ 9159 h 26"/>
                  <a:gd name="T26" fmla="*/ 31433 w 20"/>
                  <a:gd name="T27" fmla="*/ 14654 h 26"/>
                  <a:gd name="T28" fmla="*/ 31433 w 20"/>
                  <a:gd name="T29" fmla="*/ 14654 h 26"/>
                  <a:gd name="T30" fmla="*/ 33179 w 20"/>
                  <a:gd name="T31" fmla="*/ 14654 h 26"/>
                  <a:gd name="T32" fmla="*/ 33179 w 20"/>
                  <a:gd name="T33" fmla="*/ 14654 h 26"/>
                  <a:gd name="T34" fmla="*/ 34925 w 20"/>
                  <a:gd name="T35" fmla="*/ 1832 h 26"/>
                  <a:gd name="T36" fmla="*/ 22701 w 20"/>
                  <a:gd name="T37" fmla="*/ 0 h 26"/>
                  <a:gd name="T38" fmla="*/ 17463 w 20"/>
                  <a:gd name="T39" fmla="*/ 0 h 26"/>
                  <a:gd name="T40" fmla="*/ 12224 w 20"/>
                  <a:gd name="T41" fmla="*/ 3663 h 26"/>
                  <a:gd name="T42" fmla="*/ 5239 w 20"/>
                  <a:gd name="T43" fmla="*/ 7327 h 26"/>
                  <a:gd name="T44" fmla="*/ 1746 w 20"/>
                  <a:gd name="T45" fmla="*/ 10990 h 26"/>
                  <a:gd name="T46" fmla="*/ 0 w 20"/>
                  <a:gd name="T47" fmla="*/ 16486 h 26"/>
                  <a:gd name="T48" fmla="*/ 0 w 20"/>
                  <a:gd name="T49" fmla="*/ 23813 h 26"/>
                  <a:gd name="T50" fmla="*/ 5239 w 20"/>
                  <a:gd name="T51" fmla="*/ 40298 h 26"/>
                  <a:gd name="T52" fmla="*/ 19209 w 20"/>
                  <a:gd name="T53" fmla="*/ 47625 h 26"/>
                  <a:gd name="T54" fmla="*/ 33179 w 20"/>
                  <a:gd name="T55" fmla="*/ 43962 h 26"/>
                  <a:gd name="T56" fmla="*/ 34925 w 20"/>
                  <a:gd name="T57" fmla="*/ 40298 h 26"/>
                  <a:gd name="T58" fmla="*/ 33179 w 20"/>
                  <a:gd name="T59" fmla="*/ 38466 h 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 h="26">
                    <a:moveTo>
                      <a:pt x="19" y="21"/>
                    </a:moveTo>
                    <a:lnTo>
                      <a:pt x="19" y="21"/>
                    </a:lnTo>
                    <a:cubicBezTo>
                      <a:pt x="18" y="22"/>
                      <a:pt x="17" y="22"/>
                      <a:pt x="16" y="23"/>
                    </a:cubicBezTo>
                    <a:cubicBezTo>
                      <a:pt x="15" y="23"/>
                      <a:pt x="15" y="23"/>
                      <a:pt x="14" y="23"/>
                    </a:cubicBezTo>
                    <a:cubicBezTo>
                      <a:pt x="12" y="23"/>
                      <a:pt x="11" y="23"/>
                      <a:pt x="10" y="22"/>
                    </a:cubicBezTo>
                    <a:cubicBezTo>
                      <a:pt x="8" y="21"/>
                      <a:pt x="7" y="21"/>
                      <a:pt x="7" y="20"/>
                    </a:cubicBezTo>
                    <a:cubicBezTo>
                      <a:pt x="6" y="19"/>
                      <a:pt x="5" y="17"/>
                      <a:pt x="5" y="16"/>
                    </a:cubicBezTo>
                    <a:cubicBezTo>
                      <a:pt x="4" y="14"/>
                      <a:pt x="4" y="13"/>
                      <a:pt x="4" y="11"/>
                    </a:cubicBezTo>
                    <a:cubicBezTo>
                      <a:pt x="4" y="9"/>
                      <a:pt x="4" y="8"/>
                      <a:pt x="5" y="6"/>
                    </a:cubicBezTo>
                    <a:cubicBezTo>
                      <a:pt x="6" y="5"/>
                      <a:pt x="6" y="4"/>
                      <a:pt x="8" y="3"/>
                    </a:cubicBezTo>
                    <a:cubicBezTo>
                      <a:pt x="9" y="3"/>
                      <a:pt x="10" y="3"/>
                      <a:pt x="11" y="3"/>
                    </a:cubicBezTo>
                    <a:cubicBezTo>
                      <a:pt x="13" y="3"/>
                      <a:pt x="14" y="3"/>
                      <a:pt x="15" y="3"/>
                    </a:cubicBezTo>
                    <a:cubicBezTo>
                      <a:pt x="17" y="4"/>
                      <a:pt x="17" y="4"/>
                      <a:pt x="17" y="5"/>
                    </a:cubicBezTo>
                    <a:cubicBezTo>
                      <a:pt x="18" y="5"/>
                      <a:pt x="18" y="6"/>
                      <a:pt x="18" y="8"/>
                    </a:cubicBezTo>
                    <a:lnTo>
                      <a:pt x="19" y="8"/>
                    </a:lnTo>
                    <a:cubicBezTo>
                      <a:pt x="19" y="6"/>
                      <a:pt x="20" y="3"/>
                      <a:pt x="20" y="1"/>
                    </a:cubicBezTo>
                    <a:cubicBezTo>
                      <a:pt x="18" y="0"/>
                      <a:pt x="16" y="0"/>
                      <a:pt x="13" y="0"/>
                    </a:cubicBezTo>
                    <a:cubicBezTo>
                      <a:pt x="12" y="0"/>
                      <a:pt x="11" y="0"/>
                      <a:pt x="10" y="0"/>
                    </a:cubicBezTo>
                    <a:cubicBezTo>
                      <a:pt x="9" y="1"/>
                      <a:pt x="8" y="1"/>
                      <a:pt x="7" y="2"/>
                    </a:cubicBezTo>
                    <a:cubicBezTo>
                      <a:pt x="5" y="3"/>
                      <a:pt x="4" y="4"/>
                      <a:pt x="3" y="4"/>
                    </a:cubicBezTo>
                    <a:cubicBezTo>
                      <a:pt x="3" y="4"/>
                      <a:pt x="2" y="5"/>
                      <a:pt x="1" y="6"/>
                    </a:cubicBezTo>
                    <a:cubicBezTo>
                      <a:pt x="1" y="7"/>
                      <a:pt x="0" y="8"/>
                      <a:pt x="0" y="9"/>
                    </a:cubicBezTo>
                    <a:cubicBezTo>
                      <a:pt x="0" y="10"/>
                      <a:pt x="0" y="12"/>
                      <a:pt x="0" y="13"/>
                    </a:cubicBezTo>
                    <a:cubicBezTo>
                      <a:pt x="0" y="17"/>
                      <a:pt x="1" y="20"/>
                      <a:pt x="3" y="22"/>
                    </a:cubicBezTo>
                    <a:cubicBezTo>
                      <a:pt x="5" y="24"/>
                      <a:pt x="8" y="26"/>
                      <a:pt x="11" y="26"/>
                    </a:cubicBezTo>
                    <a:cubicBezTo>
                      <a:pt x="14" y="26"/>
                      <a:pt x="17" y="25"/>
                      <a:pt x="19" y="24"/>
                    </a:cubicBezTo>
                    <a:lnTo>
                      <a:pt x="20" y="22"/>
                    </a:lnTo>
                    <a:lnTo>
                      <a:pt x="19" y="2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09" name="Freeform 167">
                <a:extLst>
                  <a:ext uri="{FF2B5EF4-FFF2-40B4-BE49-F238E27FC236}">
                    <a16:creationId xmlns:a16="http://schemas.microsoft.com/office/drawing/2014/main" id="{F976CC01-ABD1-4AF0-928C-92C652A96A81}"/>
                  </a:ext>
                </a:extLst>
              </p:cNvPr>
              <p:cNvSpPr>
                <a:spLocks/>
              </p:cNvSpPr>
              <p:nvPr/>
            </p:nvSpPr>
            <p:spPr bwMode="auto">
              <a:xfrm>
                <a:off x="2351451" y="6195467"/>
                <a:ext cx="50800" cy="71437"/>
              </a:xfrm>
              <a:custGeom>
                <a:avLst/>
                <a:gdLst>
                  <a:gd name="T0" fmla="*/ 0 w 28"/>
                  <a:gd name="T1" fmla="*/ 3663 h 39"/>
                  <a:gd name="T2" fmla="*/ 0 w 28"/>
                  <a:gd name="T3" fmla="*/ 3663 h 39"/>
                  <a:gd name="T4" fmla="*/ 0 w 28"/>
                  <a:gd name="T5" fmla="*/ 5495 h 39"/>
                  <a:gd name="T6" fmla="*/ 0 w 28"/>
                  <a:gd name="T7" fmla="*/ 7327 h 39"/>
                  <a:gd name="T8" fmla="*/ 0 w 28"/>
                  <a:gd name="T9" fmla="*/ 7327 h 39"/>
                  <a:gd name="T10" fmla="*/ 5443 w 28"/>
                  <a:gd name="T11" fmla="*/ 7327 h 39"/>
                  <a:gd name="T12" fmla="*/ 7257 w 28"/>
                  <a:gd name="T13" fmla="*/ 7327 h 39"/>
                  <a:gd name="T14" fmla="*/ 7257 w 28"/>
                  <a:gd name="T15" fmla="*/ 10990 h 39"/>
                  <a:gd name="T16" fmla="*/ 7257 w 28"/>
                  <a:gd name="T17" fmla="*/ 18317 h 39"/>
                  <a:gd name="T18" fmla="*/ 9071 w 28"/>
                  <a:gd name="T19" fmla="*/ 27476 h 39"/>
                  <a:gd name="T20" fmla="*/ 9071 w 28"/>
                  <a:gd name="T21" fmla="*/ 53120 h 39"/>
                  <a:gd name="T22" fmla="*/ 7257 w 28"/>
                  <a:gd name="T23" fmla="*/ 60447 h 39"/>
                  <a:gd name="T24" fmla="*/ 7257 w 28"/>
                  <a:gd name="T25" fmla="*/ 65942 h 39"/>
                  <a:gd name="T26" fmla="*/ 7257 w 28"/>
                  <a:gd name="T27" fmla="*/ 67774 h 39"/>
                  <a:gd name="T28" fmla="*/ 5443 w 28"/>
                  <a:gd name="T29" fmla="*/ 67774 h 39"/>
                  <a:gd name="T30" fmla="*/ 0 w 28"/>
                  <a:gd name="T31" fmla="*/ 67774 h 39"/>
                  <a:gd name="T32" fmla="*/ 0 w 28"/>
                  <a:gd name="T33" fmla="*/ 69605 h 39"/>
                  <a:gd name="T34" fmla="*/ 0 w 28"/>
                  <a:gd name="T35" fmla="*/ 71437 h 39"/>
                  <a:gd name="T36" fmla="*/ 0 w 28"/>
                  <a:gd name="T37" fmla="*/ 71437 h 39"/>
                  <a:gd name="T38" fmla="*/ 12700 w 28"/>
                  <a:gd name="T39" fmla="*/ 71437 h 39"/>
                  <a:gd name="T40" fmla="*/ 23586 w 28"/>
                  <a:gd name="T41" fmla="*/ 71437 h 39"/>
                  <a:gd name="T42" fmla="*/ 23586 w 28"/>
                  <a:gd name="T43" fmla="*/ 71437 h 39"/>
                  <a:gd name="T44" fmla="*/ 23586 w 28"/>
                  <a:gd name="T45" fmla="*/ 69605 h 39"/>
                  <a:gd name="T46" fmla="*/ 23586 w 28"/>
                  <a:gd name="T47" fmla="*/ 67774 h 39"/>
                  <a:gd name="T48" fmla="*/ 18143 w 28"/>
                  <a:gd name="T49" fmla="*/ 67774 h 39"/>
                  <a:gd name="T50" fmla="*/ 18143 w 28"/>
                  <a:gd name="T51" fmla="*/ 67774 h 39"/>
                  <a:gd name="T52" fmla="*/ 16329 w 28"/>
                  <a:gd name="T53" fmla="*/ 65942 h 39"/>
                  <a:gd name="T54" fmla="*/ 16329 w 28"/>
                  <a:gd name="T55" fmla="*/ 60447 h 39"/>
                  <a:gd name="T56" fmla="*/ 16329 w 28"/>
                  <a:gd name="T57" fmla="*/ 53120 h 39"/>
                  <a:gd name="T58" fmla="*/ 16329 w 28"/>
                  <a:gd name="T59" fmla="*/ 47625 h 39"/>
                  <a:gd name="T60" fmla="*/ 23586 w 28"/>
                  <a:gd name="T61" fmla="*/ 53120 h 39"/>
                  <a:gd name="T62" fmla="*/ 27214 w 28"/>
                  <a:gd name="T63" fmla="*/ 58615 h 39"/>
                  <a:gd name="T64" fmla="*/ 32657 w 28"/>
                  <a:gd name="T65" fmla="*/ 62278 h 39"/>
                  <a:gd name="T66" fmla="*/ 36286 w 28"/>
                  <a:gd name="T67" fmla="*/ 65942 h 39"/>
                  <a:gd name="T68" fmla="*/ 41729 w 28"/>
                  <a:gd name="T69" fmla="*/ 71437 h 39"/>
                  <a:gd name="T70" fmla="*/ 50800 w 28"/>
                  <a:gd name="T71" fmla="*/ 69605 h 39"/>
                  <a:gd name="T72" fmla="*/ 50800 w 28"/>
                  <a:gd name="T73" fmla="*/ 67774 h 39"/>
                  <a:gd name="T74" fmla="*/ 48986 w 28"/>
                  <a:gd name="T75" fmla="*/ 65942 h 39"/>
                  <a:gd name="T76" fmla="*/ 43543 w 28"/>
                  <a:gd name="T77" fmla="*/ 62278 h 39"/>
                  <a:gd name="T78" fmla="*/ 32657 w 28"/>
                  <a:gd name="T79" fmla="*/ 53120 h 39"/>
                  <a:gd name="T80" fmla="*/ 25400 w 28"/>
                  <a:gd name="T81" fmla="*/ 43961 h 39"/>
                  <a:gd name="T82" fmla="*/ 29029 w 28"/>
                  <a:gd name="T83" fmla="*/ 40298 h 39"/>
                  <a:gd name="T84" fmla="*/ 38100 w 28"/>
                  <a:gd name="T85" fmla="*/ 32971 h 39"/>
                  <a:gd name="T86" fmla="*/ 43543 w 28"/>
                  <a:gd name="T87" fmla="*/ 29307 h 39"/>
                  <a:gd name="T88" fmla="*/ 47171 w 28"/>
                  <a:gd name="T89" fmla="*/ 29307 h 39"/>
                  <a:gd name="T90" fmla="*/ 47171 w 28"/>
                  <a:gd name="T91" fmla="*/ 29307 h 39"/>
                  <a:gd name="T92" fmla="*/ 47171 w 28"/>
                  <a:gd name="T93" fmla="*/ 27476 h 39"/>
                  <a:gd name="T94" fmla="*/ 47171 w 28"/>
                  <a:gd name="T95" fmla="*/ 27476 h 39"/>
                  <a:gd name="T96" fmla="*/ 41729 w 28"/>
                  <a:gd name="T97" fmla="*/ 27476 h 39"/>
                  <a:gd name="T98" fmla="*/ 38100 w 28"/>
                  <a:gd name="T99" fmla="*/ 27476 h 39"/>
                  <a:gd name="T100" fmla="*/ 32657 w 28"/>
                  <a:gd name="T101" fmla="*/ 31139 h 39"/>
                  <a:gd name="T102" fmla="*/ 21771 w 28"/>
                  <a:gd name="T103" fmla="*/ 40298 h 39"/>
                  <a:gd name="T104" fmla="*/ 16329 w 28"/>
                  <a:gd name="T105" fmla="*/ 45793 h 39"/>
                  <a:gd name="T106" fmla="*/ 16329 w 28"/>
                  <a:gd name="T107" fmla="*/ 23812 h 39"/>
                  <a:gd name="T108" fmla="*/ 16329 w 28"/>
                  <a:gd name="T109" fmla="*/ 1832 h 39"/>
                  <a:gd name="T110" fmla="*/ 16329 w 28"/>
                  <a:gd name="T111" fmla="*/ 0 h 39"/>
                  <a:gd name="T112" fmla="*/ 0 w 28"/>
                  <a:gd name="T113" fmla="*/ 3663 h 3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8" h="39">
                    <a:moveTo>
                      <a:pt x="0" y="2"/>
                    </a:moveTo>
                    <a:lnTo>
                      <a:pt x="0" y="2"/>
                    </a:lnTo>
                    <a:lnTo>
                      <a:pt x="0" y="3"/>
                    </a:lnTo>
                    <a:lnTo>
                      <a:pt x="0" y="4"/>
                    </a:lnTo>
                    <a:cubicBezTo>
                      <a:pt x="2" y="4"/>
                      <a:pt x="3" y="4"/>
                      <a:pt x="3" y="4"/>
                    </a:cubicBezTo>
                    <a:cubicBezTo>
                      <a:pt x="4" y="4"/>
                      <a:pt x="4" y="4"/>
                      <a:pt x="4" y="4"/>
                    </a:cubicBezTo>
                    <a:cubicBezTo>
                      <a:pt x="4" y="4"/>
                      <a:pt x="4" y="5"/>
                      <a:pt x="4" y="6"/>
                    </a:cubicBezTo>
                    <a:cubicBezTo>
                      <a:pt x="4" y="6"/>
                      <a:pt x="4" y="8"/>
                      <a:pt x="4" y="10"/>
                    </a:cubicBezTo>
                    <a:lnTo>
                      <a:pt x="5" y="15"/>
                    </a:lnTo>
                    <a:lnTo>
                      <a:pt x="5" y="29"/>
                    </a:lnTo>
                    <a:cubicBezTo>
                      <a:pt x="5" y="30"/>
                      <a:pt x="4" y="31"/>
                      <a:pt x="4" y="33"/>
                    </a:cubicBezTo>
                    <a:cubicBezTo>
                      <a:pt x="4" y="35"/>
                      <a:pt x="4" y="36"/>
                      <a:pt x="4" y="36"/>
                    </a:cubicBezTo>
                    <a:cubicBezTo>
                      <a:pt x="4" y="37"/>
                      <a:pt x="4" y="37"/>
                      <a:pt x="4" y="37"/>
                    </a:cubicBezTo>
                    <a:cubicBezTo>
                      <a:pt x="4" y="37"/>
                      <a:pt x="4" y="37"/>
                      <a:pt x="3" y="37"/>
                    </a:cubicBezTo>
                    <a:cubicBezTo>
                      <a:pt x="3" y="37"/>
                      <a:pt x="2" y="37"/>
                      <a:pt x="0" y="37"/>
                    </a:cubicBezTo>
                    <a:lnTo>
                      <a:pt x="0" y="38"/>
                    </a:lnTo>
                    <a:lnTo>
                      <a:pt x="0" y="39"/>
                    </a:lnTo>
                    <a:cubicBezTo>
                      <a:pt x="3" y="39"/>
                      <a:pt x="5" y="39"/>
                      <a:pt x="7" y="39"/>
                    </a:cubicBezTo>
                    <a:cubicBezTo>
                      <a:pt x="9" y="39"/>
                      <a:pt x="11" y="39"/>
                      <a:pt x="13" y="39"/>
                    </a:cubicBezTo>
                    <a:lnTo>
                      <a:pt x="13" y="38"/>
                    </a:lnTo>
                    <a:lnTo>
                      <a:pt x="13" y="37"/>
                    </a:lnTo>
                    <a:cubicBezTo>
                      <a:pt x="11" y="37"/>
                      <a:pt x="10" y="37"/>
                      <a:pt x="10" y="37"/>
                    </a:cubicBezTo>
                    <a:cubicBezTo>
                      <a:pt x="10" y="37"/>
                      <a:pt x="10" y="37"/>
                      <a:pt x="10" y="37"/>
                    </a:cubicBezTo>
                    <a:cubicBezTo>
                      <a:pt x="9" y="37"/>
                      <a:pt x="9" y="37"/>
                      <a:pt x="9" y="36"/>
                    </a:cubicBezTo>
                    <a:cubicBezTo>
                      <a:pt x="9" y="36"/>
                      <a:pt x="9" y="35"/>
                      <a:pt x="9" y="33"/>
                    </a:cubicBezTo>
                    <a:cubicBezTo>
                      <a:pt x="9" y="31"/>
                      <a:pt x="9" y="29"/>
                      <a:pt x="9" y="29"/>
                    </a:cubicBezTo>
                    <a:lnTo>
                      <a:pt x="9" y="26"/>
                    </a:lnTo>
                    <a:lnTo>
                      <a:pt x="13" y="29"/>
                    </a:lnTo>
                    <a:cubicBezTo>
                      <a:pt x="14" y="30"/>
                      <a:pt x="15" y="31"/>
                      <a:pt x="15" y="32"/>
                    </a:cubicBezTo>
                    <a:lnTo>
                      <a:pt x="18" y="34"/>
                    </a:lnTo>
                    <a:lnTo>
                      <a:pt x="20" y="36"/>
                    </a:lnTo>
                    <a:cubicBezTo>
                      <a:pt x="20" y="37"/>
                      <a:pt x="21" y="38"/>
                      <a:pt x="23" y="39"/>
                    </a:cubicBezTo>
                    <a:cubicBezTo>
                      <a:pt x="26" y="38"/>
                      <a:pt x="27" y="38"/>
                      <a:pt x="28" y="38"/>
                    </a:cubicBezTo>
                    <a:lnTo>
                      <a:pt x="28" y="37"/>
                    </a:lnTo>
                    <a:cubicBezTo>
                      <a:pt x="28" y="37"/>
                      <a:pt x="27" y="37"/>
                      <a:pt x="27" y="36"/>
                    </a:cubicBezTo>
                    <a:cubicBezTo>
                      <a:pt x="26" y="36"/>
                      <a:pt x="25" y="36"/>
                      <a:pt x="24" y="34"/>
                    </a:cubicBezTo>
                    <a:cubicBezTo>
                      <a:pt x="22" y="33"/>
                      <a:pt x="21" y="31"/>
                      <a:pt x="18" y="29"/>
                    </a:cubicBezTo>
                    <a:cubicBezTo>
                      <a:pt x="16" y="27"/>
                      <a:pt x="14" y="25"/>
                      <a:pt x="14" y="24"/>
                    </a:cubicBezTo>
                    <a:lnTo>
                      <a:pt x="16" y="22"/>
                    </a:lnTo>
                    <a:cubicBezTo>
                      <a:pt x="18" y="20"/>
                      <a:pt x="20" y="19"/>
                      <a:pt x="21" y="18"/>
                    </a:cubicBezTo>
                    <a:cubicBezTo>
                      <a:pt x="22" y="17"/>
                      <a:pt x="23" y="17"/>
                      <a:pt x="24" y="16"/>
                    </a:cubicBezTo>
                    <a:cubicBezTo>
                      <a:pt x="24" y="16"/>
                      <a:pt x="25" y="16"/>
                      <a:pt x="26" y="16"/>
                    </a:cubicBezTo>
                    <a:lnTo>
                      <a:pt x="26" y="15"/>
                    </a:lnTo>
                    <a:cubicBezTo>
                      <a:pt x="25" y="15"/>
                      <a:pt x="24" y="15"/>
                      <a:pt x="23" y="15"/>
                    </a:cubicBezTo>
                    <a:cubicBezTo>
                      <a:pt x="23" y="15"/>
                      <a:pt x="22" y="15"/>
                      <a:pt x="21" y="15"/>
                    </a:cubicBezTo>
                    <a:cubicBezTo>
                      <a:pt x="21" y="15"/>
                      <a:pt x="20" y="16"/>
                      <a:pt x="18" y="17"/>
                    </a:cubicBezTo>
                    <a:cubicBezTo>
                      <a:pt x="16" y="19"/>
                      <a:pt x="14" y="21"/>
                      <a:pt x="12" y="22"/>
                    </a:cubicBezTo>
                    <a:cubicBezTo>
                      <a:pt x="11" y="24"/>
                      <a:pt x="9" y="24"/>
                      <a:pt x="9" y="25"/>
                    </a:cubicBezTo>
                    <a:lnTo>
                      <a:pt x="9" y="13"/>
                    </a:lnTo>
                    <a:cubicBezTo>
                      <a:pt x="9" y="7"/>
                      <a:pt x="9" y="3"/>
                      <a:pt x="9" y="1"/>
                    </a:cubicBezTo>
                    <a:lnTo>
                      <a:pt x="9" y="0"/>
                    </a:ln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0" name="Freeform 168">
                <a:extLst>
                  <a:ext uri="{FF2B5EF4-FFF2-40B4-BE49-F238E27FC236}">
                    <a16:creationId xmlns:a16="http://schemas.microsoft.com/office/drawing/2014/main" id="{AEC1689C-66C1-4B8D-A70F-FAF356FE0B86}"/>
                  </a:ext>
                </a:extLst>
              </p:cNvPr>
              <p:cNvSpPr>
                <a:spLocks/>
              </p:cNvSpPr>
              <p:nvPr/>
            </p:nvSpPr>
            <p:spPr bwMode="auto">
              <a:xfrm>
                <a:off x="1697401" y="6197054"/>
                <a:ext cx="61913" cy="71437"/>
              </a:xfrm>
              <a:custGeom>
                <a:avLst/>
                <a:gdLst>
                  <a:gd name="T0" fmla="*/ 60092 w 34"/>
                  <a:gd name="T1" fmla="*/ 60447 h 39"/>
                  <a:gd name="T2" fmla="*/ 60092 w 34"/>
                  <a:gd name="T3" fmla="*/ 60447 h 39"/>
                  <a:gd name="T4" fmla="*/ 56450 w 34"/>
                  <a:gd name="T5" fmla="*/ 62278 h 39"/>
                  <a:gd name="T6" fmla="*/ 49166 w 34"/>
                  <a:gd name="T7" fmla="*/ 65942 h 39"/>
                  <a:gd name="T8" fmla="*/ 41882 w 34"/>
                  <a:gd name="T9" fmla="*/ 65942 h 39"/>
                  <a:gd name="T10" fmla="*/ 25494 w 34"/>
                  <a:gd name="T11" fmla="*/ 62278 h 39"/>
                  <a:gd name="T12" fmla="*/ 12747 w 34"/>
                  <a:gd name="T13" fmla="*/ 51288 h 39"/>
                  <a:gd name="T14" fmla="*/ 9105 w 34"/>
                  <a:gd name="T15" fmla="*/ 34803 h 39"/>
                  <a:gd name="T16" fmla="*/ 12747 w 34"/>
                  <a:gd name="T17" fmla="*/ 18317 h 39"/>
                  <a:gd name="T18" fmla="*/ 23673 w 34"/>
                  <a:gd name="T19" fmla="*/ 9159 h 39"/>
                  <a:gd name="T20" fmla="*/ 36419 w 34"/>
                  <a:gd name="T21" fmla="*/ 5495 h 39"/>
                  <a:gd name="T22" fmla="*/ 47345 w 34"/>
                  <a:gd name="T23" fmla="*/ 7327 h 39"/>
                  <a:gd name="T24" fmla="*/ 56450 w 34"/>
                  <a:gd name="T25" fmla="*/ 10990 h 39"/>
                  <a:gd name="T26" fmla="*/ 56450 w 34"/>
                  <a:gd name="T27" fmla="*/ 18317 h 39"/>
                  <a:gd name="T28" fmla="*/ 56450 w 34"/>
                  <a:gd name="T29" fmla="*/ 20149 h 39"/>
                  <a:gd name="T30" fmla="*/ 58271 w 34"/>
                  <a:gd name="T31" fmla="*/ 20149 h 39"/>
                  <a:gd name="T32" fmla="*/ 58271 w 34"/>
                  <a:gd name="T33" fmla="*/ 18317 h 39"/>
                  <a:gd name="T34" fmla="*/ 61913 w 34"/>
                  <a:gd name="T35" fmla="*/ 5495 h 39"/>
                  <a:gd name="T36" fmla="*/ 60092 w 34"/>
                  <a:gd name="T37" fmla="*/ 5495 h 39"/>
                  <a:gd name="T38" fmla="*/ 50987 w 34"/>
                  <a:gd name="T39" fmla="*/ 1832 h 39"/>
                  <a:gd name="T40" fmla="*/ 38240 w 34"/>
                  <a:gd name="T41" fmla="*/ 0 h 39"/>
                  <a:gd name="T42" fmla="*/ 18210 w 34"/>
                  <a:gd name="T43" fmla="*/ 5495 h 39"/>
                  <a:gd name="T44" fmla="*/ 5463 w 34"/>
                  <a:gd name="T45" fmla="*/ 16485 h 39"/>
                  <a:gd name="T46" fmla="*/ 0 w 34"/>
                  <a:gd name="T47" fmla="*/ 36634 h 39"/>
                  <a:gd name="T48" fmla="*/ 9105 w 34"/>
                  <a:gd name="T49" fmla="*/ 60447 h 39"/>
                  <a:gd name="T50" fmla="*/ 38240 w 34"/>
                  <a:gd name="T51" fmla="*/ 71437 h 39"/>
                  <a:gd name="T52" fmla="*/ 60092 w 34"/>
                  <a:gd name="T53" fmla="*/ 65942 h 39"/>
                  <a:gd name="T54" fmla="*/ 61913 w 34"/>
                  <a:gd name="T55" fmla="*/ 60447 h 39"/>
                  <a:gd name="T56" fmla="*/ 60092 w 34"/>
                  <a:gd name="T57" fmla="*/ 60447 h 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9">
                    <a:moveTo>
                      <a:pt x="33" y="33"/>
                    </a:moveTo>
                    <a:lnTo>
                      <a:pt x="33" y="33"/>
                    </a:lnTo>
                    <a:cubicBezTo>
                      <a:pt x="33" y="33"/>
                      <a:pt x="32" y="34"/>
                      <a:pt x="31" y="34"/>
                    </a:cubicBezTo>
                    <a:cubicBezTo>
                      <a:pt x="30" y="35"/>
                      <a:pt x="29" y="35"/>
                      <a:pt x="27" y="36"/>
                    </a:cubicBezTo>
                    <a:cubicBezTo>
                      <a:pt x="26" y="36"/>
                      <a:pt x="24" y="36"/>
                      <a:pt x="23" y="36"/>
                    </a:cubicBezTo>
                    <a:cubicBezTo>
                      <a:pt x="19" y="36"/>
                      <a:pt x="16" y="35"/>
                      <a:pt x="14" y="34"/>
                    </a:cubicBezTo>
                    <a:cubicBezTo>
                      <a:pt x="11" y="32"/>
                      <a:pt x="9" y="30"/>
                      <a:pt x="7" y="28"/>
                    </a:cubicBezTo>
                    <a:cubicBezTo>
                      <a:pt x="6" y="25"/>
                      <a:pt x="5" y="22"/>
                      <a:pt x="5" y="19"/>
                    </a:cubicBezTo>
                    <a:cubicBezTo>
                      <a:pt x="5" y="15"/>
                      <a:pt x="6" y="12"/>
                      <a:pt x="7" y="10"/>
                    </a:cubicBezTo>
                    <a:cubicBezTo>
                      <a:pt x="8" y="8"/>
                      <a:pt x="10" y="6"/>
                      <a:pt x="13" y="5"/>
                    </a:cubicBezTo>
                    <a:cubicBezTo>
                      <a:pt x="15" y="3"/>
                      <a:pt x="17" y="3"/>
                      <a:pt x="20" y="3"/>
                    </a:cubicBezTo>
                    <a:cubicBezTo>
                      <a:pt x="22" y="3"/>
                      <a:pt x="24" y="3"/>
                      <a:pt x="26" y="4"/>
                    </a:cubicBezTo>
                    <a:cubicBezTo>
                      <a:pt x="28" y="4"/>
                      <a:pt x="29" y="5"/>
                      <a:pt x="31" y="6"/>
                    </a:cubicBezTo>
                    <a:lnTo>
                      <a:pt x="31" y="10"/>
                    </a:lnTo>
                    <a:lnTo>
                      <a:pt x="31" y="11"/>
                    </a:lnTo>
                    <a:lnTo>
                      <a:pt x="32" y="11"/>
                    </a:lnTo>
                    <a:lnTo>
                      <a:pt x="32" y="10"/>
                    </a:lnTo>
                    <a:cubicBezTo>
                      <a:pt x="33" y="7"/>
                      <a:pt x="33" y="4"/>
                      <a:pt x="34" y="3"/>
                    </a:cubicBezTo>
                    <a:lnTo>
                      <a:pt x="33" y="3"/>
                    </a:lnTo>
                    <a:cubicBezTo>
                      <a:pt x="32" y="2"/>
                      <a:pt x="30" y="2"/>
                      <a:pt x="28" y="1"/>
                    </a:cubicBezTo>
                    <a:cubicBezTo>
                      <a:pt x="25" y="1"/>
                      <a:pt x="23" y="0"/>
                      <a:pt x="21" y="0"/>
                    </a:cubicBezTo>
                    <a:cubicBezTo>
                      <a:pt x="17" y="0"/>
                      <a:pt x="13" y="1"/>
                      <a:pt x="10" y="3"/>
                    </a:cubicBezTo>
                    <a:cubicBezTo>
                      <a:pt x="7" y="4"/>
                      <a:pt x="4" y="6"/>
                      <a:pt x="3" y="9"/>
                    </a:cubicBezTo>
                    <a:cubicBezTo>
                      <a:pt x="1" y="12"/>
                      <a:pt x="0" y="16"/>
                      <a:pt x="0" y="20"/>
                    </a:cubicBezTo>
                    <a:cubicBezTo>
                      <a:pt x="0" y="25"/>
                      <a:pt x="2" y="30"/>
                      <a:pt x="5" y="33"/>
                    </a:cubicBezTo>
                    <a:cubicBezTo>
                      <a:pt x="9" y="37"/>
                      <a:pt x="14" y="39"/>
                      <a:pt x="21" y="39"/>
                    </a:cubicBezTo>
                    <a:cubicBezTo>
                      <a:pt x="25" y="39"/>
                      <a:pt x="29" y="38"/>
                      <a:pt x="33" y="36"/>
                    </a:cubicBezTo>
                    <a:lnTo>
                      <a:pt x="34" y="33"/>
                    </a:lnTo>
                    <a:lnTo>
                      <a:pt x="33" y="3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1" name="Freeform 169">
                <a:extLst>
                  <a:ext uri="{FF2B5EF4-FFF2-40B4-BE49-F238E27FC236}">
                    <a16:creationId xmlns:a16="http://schemas.microsoft.com/office/drawing/2014/main" id="{BBBE110A-C4EC-45DB-9A93-9D1EB974B3CB}"/>
                  </a:ext>
                </a:extLst>
              </p:cNvPr>
              <p:cNvSpPr>
                <a:spLocks noEditPoints="1"/>
              </p:cNvSpPr>
              <p:nvPr/>
            </p:nvSpPr>
            <p:spPr bwMode="auto">
              <a:xfrm>
                <a:off x="1765663" y="6220867"/>
                <a:ext cx="42863" cy="46037"/>
              </a:xfrm>
              <a:custGeom>
                <a:avLst/>
                <a:gdLst>
                  <a:gd name="T0" fmla="*/ 5591 w 23"/>
                  <a:gd name="T1" fmla="*/ 12890 h 25"/>
                  <a:gd name="T2" fmla="*/ 5591 w 23"/>
                  <a:gd name="T3" fmla="*/ 12890 h 25"/>
                  <a:gd name="T4" fmla="*/ 9318 w 23"/>
                  <a:gd name="T5" fmla="*/ 7366 h 25"/>
                  <a:gd name="T6" fmla="*/ 11182 w 23"/>
                  <a:gd name="T7" fmla="*/ 5524 h 25"/>
                  <a:gd name="T8" fmla="*/ 16772 w 23"/>
                  <a:gd name="T9" fmla="*/ 5524 h 25"/>
                  <a:gd name="T10" fmla="*/ 24227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1182 w 23"/>
                  <a:gd name="T23" fmla="*/ 46037 h 25"/>
                  <a:gd name="T24" fmla="*/ 16772 w 23"/>
                  <a:gd name="T25" fmla="*/ 46037 h 25"/>
                  <a:gd name="T26" fmla="*/ 27954 w 23"/>
                  <a:gd name="T27" fmla="*/ 36830 h 25"/>
                  <a:gd name="T28" fmla="*/ 27954 w 23"/>
                  <a:gd name="T29" fmla="*/ 46037 h 25"/>
                  <a:gd name="T30" fmla="*/ 27954 w 23"/>
                  <a:gd name="T31" fmla="*/ 46037 h 25"/>
                  <a:gd name="T32" fmla="*/ 35409 w 23"/>
                  <a:gd name="T33" fmla="*/ 46037 h 25"/>
                  <a:gd name="T34" fmla="*/ 42863 w 23"/>
                  <a:gd name="T35" fmla="*/ 46037 h 25"/>
                  <a:gd name="T36" fmla="*/ 42863 w 23"/>
                  <a:gd name="T37" fmla="*/ 46037 h 25"/>
                  <a:gd name="T38" fmla="*/ 42863 w 23"/>
                  <a:gd name="T39" fmla="*/ 44196 h 25"/>
                  <a:gd name="T40" fmla="*/ 42863 w 23"/>
                  <a:gd name="T41" fmla="*/ 44196 h 25"/>
                  <a:gd name="T42" fmla="*/ 39136 w 23"/>
                  <a:gd name="T43" fmla="*/ 42354 h 25"/>
                  <a:gd name="T44" fmla="*/ 37272 w 23"/>
                  <a:gd name="T45" fmla="*/ 42354 h 25"/>
                  <a:gd name="T46" fmla="*/ 37272 w 23"/>
                  <a:gd name="T47" fmla="*/ 42354 h 25"/>
                  <a:gd name="T48" fmla="*/ 35409 w 23"/>
                  <a:gd name="T49" fmla="*/ 38671 h 25"/>
                  <a:gd name="T50" fmla="*/ 35409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5591 w 23"/>
                  <a:gd name="T67" fmla="*/ 12890 h 25"/>
                  <a:gd name="T68" fmla="*/ 5591 w 23"/>
                  <a:gd name="T69" fmla="*/ 12890 h 25"/>
                  <a:gd name="T70" fmla="*/ 27954 w 23"/>
                  <a:gd name="T71" fmla="*/ 33147 h 25"/>
                  <a:gd name="T72" fmla="*/ 27954 w 23"/>
                  <a:gd name="T73" fmla="*/ 33147 h 25"/>
                  <a:gd name="T74" fmla="*/ 14909 w 23"/>
                  <a:gd name="T75" fmla="*/ 40513 h 25"/>
                  <a:gd name="T76" fmla="*/ 7454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6" y="25"/>
                    </a:cubicBezTo>
                    <a:cubicBezTo>
                      <a:pt x="7" y="25"/>
                      <a:pt x="9" y="25"/>
                      <a:pt x="9" y="25"/>
                    </a:cubicBezTo>
                    <a:lnTo>
                      <a:pt x="15" y="20"/>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19" y="23"/>
                      <a:pt x="19" y="22"/>
                      <a:pt x="19" y="21"/>
                    </a:cubicBezTo>
                    <a:lnTo>
                      <a:pt x="19" y="13"/>
                    </a:lnTo>
                    <a:lnTo>
                      <a:pt x="20" y="8"/>
                    </a:lnTo>
                    <a:cubicBezTo>
                      <a:pt x="20" y="6"/>
                      <a:pt x="19" y="5"/>
                      <a:pt x="19" y="4"/>
                    </a:cubicBezTo>
                    <a:cubicBezTo>
                      <a:pt x="18" y="3"/>
                      <a:pt x="17" y="2"/>
                      <a:pt x="16" y="1"/>
                    </a:cubicBezTo>
                    <a:cubicBezTo>
                      <a:pt x="14"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2" name="Freeform 170">
                <a:extLst>
                  <a:ext uri="{FF2B5EF4-FFF2-40B4-BE49-F238E27FC236}">
                    <a16:creationId xmlns:a16="http://schemas.microsoft.com/office/drawing/2014/main" id="{96A8C43A-F222-4D8C-844F-CA2DD80F4117}"/>
                  </a:ext>
                </a:extLst>
              </p:cNvPr>
              <p:cNvSpPr>
                <a:spLocks/>
              </p:cNvSpPr>
              <p:nvPr/>
            </p:nvSpPr>
            <p:spPr bwMode="auto">
              <a:xfrm>
                <a:off x="1811701" y="6195467"/>
                <a:ext cx="23813" cy="71437"/>
              </a:xfrm>
              <a:custGeom>
                <a:avLst/>
                <a:gdLst>
                  <a:gd name="T0" fmla="*/ 1832 w 13"/>
                  <a:gd name="T1" fmla="*/ 3663 h 39"/>
                  <a:gd name="T2" fmla="*/ 1832 w 13"/>
                  <a:gd name="T3" fmla="*/ 3663 h 39"/>
                  <a:gd name="T4" fmla="*/ 0 w 13"/>
                  <a:gd name="T5" fmla="*/ 5495 h 39"/>
                  <a:gd name="T6" fmla="*/ 0 w 13"/>
                  <a:gd name="T7" fmla="*/ 7327 h 39"/>
                  <a:gd name="T8" fmla="*/ 1832 w 13"/>
                  <a:gd name="T9" fmla="*/ 7327 h 39"/>
                  <a:gd name="T10" fmla="*/ 7327 w 13"/>
                  <a:gd name="T11" fmla="*/ 7327 h 39"/>
                  <a:gd name="T12" fmla="*/ 7327 w 13"/>
                  <a:gd name="T13" fmla="*/ 7327 h 39"/>
                  <a:gd name="T14" fmla="*/ 9159 w 13"/>
                  <a:gd name="T15" fmla="*/ 10990 h 39"/>
                  <a:gd name="T16" fmla="*/ 9159 w 13"/>
                  <a:gd name="T17" fmla="*/ 18317 h 39"/>
                  <a:gd name="T18" fmla="*/ 9159 w 13"/>
                  <a:gd name="T19" fmla="*/ 27476 h 39"/>
                  <a:gd name="T20" fmla="*/ 9159 w 13"/>
                  <a:gd name="T21" fmla="*/ 53120 h 39"/>
                  <a:gd name="T22" fmla="*/ 9159 w 13"/>
                  <a:gd name="T23" fmla="*/ 60447 h 39"/>
                  <a:gd name="T24" fmla="*/ 9159 w 13"/>
                  <a:gd name="T25" fmla="*/ 65942 h 39"/>
                  <a:gd name="T26" fmla="*/ 7327 w 13"/>
                  <a:gd name="T27" fmla="*/ 67774 h 39"/>
                  <a:gd name="T28" fmla="*/ 7327 w 13"/>
                  <a:gd name="T29" fmla="*/ 67774 h 39"/>
                  <a:gd name="T30" fmla="*/ 1832 w 13"/>
                  <a:gd name="T31" fmla="*/ 67774 h 39"/>
                  <a:gd name="T32" fmla="*/ 1832 w 13"/>
                  <a:gd name="T33" fmla="*/ 69605 h 39"/>
                  <a:gd name="T34" fmla="*/ 1832 w 13"/>
                  <a:gd name="T35" fmla="*/ 71437 h 39"/>
                  <a:gd name="T36" fmla="*/ 1832 w 13"/>
                  <a:gd name="T37" fmla="*/ 71437 h 39"/>
                  <a:gd name="T38" fmla="*/ 12822 w 13"/>
                  <a:gd name="T39" fmla="*/ 71437 h 39"/>
                  <a:gd name="T40" fmla="*/ 23813 w 13"/>
                  <a:gd name="T41" fmla="*/ 71437 h 39"/>
                  <a:gd name="T42" fmla="*/ 23813 w 13"/>
                  <a:gd name="T43" fmla="*/ 71437 h 39"/>
                  <a:gd name="T44" fmla="*/ 23813 w 13"/>
                  <a:gd name="T45" fmla="*/ 69605 h 39"/>
                  <a:gd name="T46" fmla="*/ 23813 w 13"/>
                  <a:gd name="T47" fmla="*/ 67774 h 39"/>
                  <a:gd name="T48" fmla="*/ 18318 w 13"/>
                  <a:gd name="T49" fmla="*/ 67774 h 39"/>
                  <a:gd name="T50" fmla="*/ 18318 w 13"/>
                  <a:gd name="T51" fmla="*/ 67774 h 39"/>
                  <a:gd name="T52" fmla="*/ 18318 w 13"/>
                  <a:gd name="T53" fmla="*/ 65942 h 39"/>
                  <a:gd name="T54" fmla="*/ 16486 w 13"/>
                  <a:gd name="T55" fmla="*/ 60447 h 39"/>
                  <a:gd name="T56" fmla="*/ 16486 w 13"/>
                  <a:gd name="T57" fmla="*/ 53120 h 39"/>
                  <a:gd name="T58" fmla="*/ 16486 w 13"/>
                  <a:gd name="T59" fmla="*/ 23812 h 39"/>
                  <a:gd name="T60" fmla="*/ 18318 w 13"/>
                  <a:gd name="T61" fmla="*/ 1832 h 39"/>
                  <a:gd name="T62" fmla="*/ 16486 w 13"/>
                  <a:gd name="T63" fmla="*/ 0 h 39"/>
                  <a:gd name="T64" fmla="*/ 1832 w 13"/>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9">
                    <a:moveTo>
                      <a:pt x="1" y="2"/>
                    </a:moveTo>
                    <a:lnTo>
                      <a:pt x="1" y="2"/>
                    </a:lnTo>
                    <a:lnTo>
                      <a:pt x="0" y="3"/>
                    </a:lnTo>
                    <a:lnTo>
                      <a:pt x="0" y="4"/>
                    </a:lnTo>
                    <a:lnTo>
                      <a:pt x="1" y="4"/>
                    </a:lnTo>
                    <a:cubicBezTo>
                      <a:pt x="3" y="4"/>
                      <a:pt x="4" y="4"/>
                      <a:pt x="4" y="4"/>
                    </a:cubicBezTo>
                    <a:cubicBezTo>
                      <a:pt x="4" y="4"/>
                      <a:pt x="4" y="4"/>
                      <a:pt x="4" y="4"/>
                    </a:cubicBezTo>
                    <a:cubicBezTo>
                      <a:pt x="4" y="4"/>
                      <a:pt x="5" y="5"/>
                      <a:pt x="5" y="6"/>
                    </a:cubicBezTo>
                    <a:cubicBezTo>
                      <a:pt x="5" y="6"/>
                      <a:pt x="5" y="8"/>
                      <a:pt x="5" y="10"/>
                    </a:cubicBezTo>
                    <a:lnTo>
                      <a:pt x="5" y="15"/>
                    </a:lnTo>
                    <a:lnTo>
                      <a:pt x="5" y="29"/>
                    </a:lnTo>
                    <a:cubicBezTo>
                      <a:pt x="5" y="30"/>
                      <a:pt x="5" y="31"/>
                      <a:pt x="5" y="33"/>
                    </a:cubicBezTo>
                    <a:cubicBezTo>
                      <a:pt x="5" y="35"/>
                      <a:pt x="5" y="36"/>
                      <a:pt x="5" y="36"/>
                    </a:cubicBezTo>
                    <a:cubicBezTo>
                      <a:pt x="5" y="37"/>
                      <a:pt x="4" y="37"/>
                      <a:pt x="4" y="37"/>
                    </a:cubicBezTo>
                    <a:cubicBezTo>
                      <a:pt x="4" y="37"/>
                      <a:pt x="4" y="37"/>
                      <a:pt x="4" y="37"/>
                    </a:cubicBezTo>
                    <a:cubicBezTo>
                      <a:pt x="3" y="37"/>
                      <a:pt x="3" y="37"/>
                      <a:pt x="1" y="37"/>
                    </a:cubicBezTo>
                    <a:lnTo>
                      <a:pt x="1" y="38"/>
                    </a:lnTo>
                    <a:lnTo>
                      <a:pt x="1" y="39"/>
                    </a:lnTo>
                    <a:cubicBezTo>
                      <a:pt x="3" y="39"/>
                      <a:pt x="5" y="39"/>
                      <a:pt x="7" y="39"/>
                    </a:cubicBezTo>
                    <a:cubicBezTo>
                      <a:pt x="9" y="39"/>
                      <a:pt x="11" y="39"/>
                      <a:pt x="13" y="39"/>
                    </a:cubicBezTo>
                    <a:lnTo>
                      <a:pt x="13" y="38"/>
                    </a:lnTo>
                    <a:lnTo>
                      <a:pt x="13" y="37"/>
                    </a:lnTo>
                    <a:cubicBezTo>
                      <a:pt x="12" y="37"/>
                      <a:pt x="11" y="37"/>
                      <a:pt x="10" y="37"/>
                    </a:cubicBezTo>
                    <a:cubicBezTo>
                      <a:pt x="10" y="37"/>
                      <a:pt x="10" y="37"/>
                      <a:pt x="10" y="37"/>
                    </a:cubicBezTo>
                    <a:cubicBezTo>
                      <a:pt x="10" y="37"/>
                      <a:pt x="10" y="37"/>
                      <a:pt x="10" y="36"/>
                    </a:cubicBezTo>
                    <a:cubicBezTo>
                      <a:pt x="9" y="36"/>
                      <a:pt x="9" y="35"/>
                      <a:pt x="9" y="33"/>
                    </a:cubicBezTo>
                    <a:cubicBezTo>
                      <a:pt x="9" y="31"/>
                      <a:pt x="9" y="29"/>
                      <a:pt x="9" y="29"/>
                    </a:cubicBezTo>
                    <a:lnTo>
                      <a:pt x="9" y="13"/>
                    </a:lnTo>
                    <a:cubicBezTo>
                      <a:pt x="9" y="7"/>
                      <a:pt x="9" y="3"/>
                      <a:pt x="10"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3" name="Freeform 171">
                <a:extLst>
                  <a:ext uri="{FF2B5EF4-FFF2-40B4-BE49-F238E27FC236}">
                    <a16:creationId xmlns:a16="http://schemas.microsoft.com/office/drawing/2014/main" id="{369B7126-31E7-421B-97C4-73F9BD23E9DC}"/>
                  </a:ext>
                </a:extLst>
              </p:cNvPr>
              <p:cNvSpPr>
                <a:spLocks noEditPoints="1"/>
              </p:cNvSpPr>
              <p:nvPr/>
            </p:nvSpPr>
            <p:spPr bwMode="auto">
              <a:xfrm>
                <a:off x="1840276"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4" name="Freeform 172">
                <a:extLst>
                  <a:ext uri="{FF2B5EF4-FFF2-40B4-BE49-F238E27FC236}">
                    <a16:creationId xmlns:a16="http://schemas.microsoft.com/office/drawing/2014/main" id="{AD9ACB3B-6D7D-4ACB-AFEC-4540CDEA0F3A}"/>
                  </a:ext>
                </a:extLst>
              </p:cNvPr>
              <p:cNvSpPr>
                <a:spLocks noEditPoints="1"/>
              </p:cNvSpPr>
              <p:nvPr/>
            </p:nvSpPr>
            <p:spPr bwMode="auto">
              <a:xfrm>
                <a:off x="1868851" y="6195467"/>
                <a:ext cx="52388" cy="71437"/>
              </a:xfrm>
              <a:custGeom>
                <a:avLst/>
                <a:gdLst>
                  <a:gd name="T0" fmla="*/ 14452 w 29"/>
                  <a:gd name="T1" fmla="*/ 20149 h 39"/>
                  <a:gd name="T2" fmla="*/ 18065 w 29"/>
                  <a:gd name="T3" fmla="*/ 9159 h 39"/>
                  <a:gd name="T4" fmla="*/ 28904 w 29"/>
                  <a:gd name="T5" fmla="*/ 9159 h 39"/>
                  <a:gd name="T6" fmla="*/ 28904 w 29"/>
                  <a:gd name="T7" fmla="*/ 1832 h 39"/>
                  <a:gd name="T8" fmla="*/ 21678 w 29"/>
                  <a:gd name="T9" fmla="*/ 1832 h 39"/>
                  <a:gd name="T10" fmla="*/ 12645 w 29"/>
                  <a:gd name="T11" fmla="*/ 9159 h 39"/>
                  <a:gd name="T12" fmla="*/ 7226 w 29"/>
                  <a:gd name="T13" fmla="*/ 18317 h 39"/>
                  <a:gd name="T14" fmla="*/ 7226 w 29"/>
                  <a:gd name="T15" fmla="*/ 29307 h 39"/>
                  <a:gd name="T16" fmla="*/ 0 w 29"/>
                  <a:gd name="T17" fmla="*/ 32971 h 39"/>
                  <a:gd name="T18" fmla="*/ 1806 w 29"/>
                  <a:gd name="T19" fmla="*/ 34803 h 39"/>
                  <a:gd name="T20" fmla="*/ 7226 w 29"/>
                  <a:gd name="T21" fmla="*/ 53120 h 39"/>
                  <a:gd name="T22" fmla="*/ 7226 w 29"/>
                  <a:gd name="T23" fmla="*/ 65942 h 39"/>
                  <a:gd name="T24" fmla="*/ 5419 w 29"/>
                  <a:gd name="T25" fmla="*/ 67774 h 39"/>
                  <a:gd name="T26" fmla="*/ 0 w 29"/>
                  <a:gd name="T27" fmla="*/ 69605 h 39"/>
                  <a:gd name="T28" fmla="*/ 0 w 29"/>
                  <a:gd name="T29" fmla="*/ 71437 h 39"/>
                  <a:gd name="T30" fmla="*/ 18065 w 29"/>
                  <a:gd name="T31" fmla="*/ 71437 h 39"/>
                  <a:gd name="T32" fmla="*/ 23484 w 29"/>
                  <a:gd name="T33" fmla="*/ 71437 h 39"/>
                  <a:gd name="T34" fmla="*/ 23484 w 29"/>
                  <a:gd name="T35" fmla="*/ 67774 h 39"/>
                  <a:gd name="T36" fmla="*/ 16258 w 29"/>
                  <a:gd name="T37" fmla="*/ 67774 h 39"/>
                  <a:gd name="T38" fmla="*/ 14452 w 29"/>
                  <a:gd name="T39" fmla="*/ 60447 h 39"/>
                  <a:gd name="T40" fmla="*/ 14452 w 29"/>
                  <a:gd name="T41" fmla="*/ 32971 h 39"/>
                  <a:gd name="T42" fmla="*/ 27097 w 29"/>
                  <a:gd name="T43" fmla="*/ 32971 h 39"/>
                  <a:gd name="T44" fmla="*/ 32517 w 29"/>
                  <a:gd name="T45" fmla="*/ 32971 h 39"/>
                  <a:gd name="T46" fmla="*/ 36130 w 29"/>
                  <a:gd name="T47" fmla="*/ 32971 h 39"/>
                  <a:gd name="T48" fmla="*/ 37936 w 29"/>
                  <a:gd name="T49" fmla="*/ 42130 h 39"/>
                  <a:gd name="T50" fmla="*/ 37936 w 29"/>
                  <a:gd name="T51" fmla="*/ 60447 h 39"/>
                  <a:gd name="T52" fmla="*/ 36130 w 29"/>
                  <a:gd name="T53" fmla="*/ 67774 h 39"/>
                  <a:gd name="T54" fmla="*/ 30710 w 29"/>
                  <a:gd name="T55" fmla="*/ 67774 h 39"/>
                  <a:gd name="T56" fmla="*/ 28904 w 29"/>
                  <a:gd name="T57" fmla="*/ 71437 h 39"/>
                  <a:gd name="T58" fmla="*/ 41549 w 29"/>
                  <a:gd name="T59" fmla="*/ 71437 h 39"/>
                  <a:gd name="T60" fmla="*/ 52388 w 29"/>
                  <a:gd name="T61" fmla="*/ 71437 h 39"/>
                  <a:gd name="T62" fmla="*/ 52388 w 29"/>
                  <a:gd name="T63" fmla="*/ 67774 h 39"/>
                  <a:gd name="T64" fmla="*/ 46969 w 29"/>
                  <a:gd name="T65" fmla="*/ 67774 h 39"/>
                  <a:gd name="T66" fmla="*/ 45162 w 29"/>
                  <a:gd name="T67" fmla="*/ 60447 h 39"/>
                  <a:gd name="T68" fmla="*/ 45162 w 29"/>
                  <a:gd name="T69" fmla="*/ 42130 h 39"/>
                  <a:gd name="T70" fmla="*/ 45162 w 29"/>
                  <a:gd name="T71" fmla="*/ 25644 h 39"/>
                  <a:gd name="T72" fmla="*/ 27097 w 29"/>
                  <a:gd name="T73" fmla="*/ 29307 h 39"/>
                  <a:gd name="T74" fmla="*/ 14452 w 29"/>
                  <a:gd name="T75" fmla="*/ 20149 h 39"/>
                  <a:gd name="T76" fmla="*/ 37936 w 29"/>
                  <a:gd name="T77" fmla="*/ 5495 h 39"/>
                  <a:gd name="T78" fmla="*/ 37936 w 29"/>
                  <a:gd name="T79" fmla="*/ 14654 h 39"/>
                  <a:gd name="T80" fmla="*/ 45162 w 29"/>
                  <a:gd name="T81" fmla="*/ 14654 h 39"/>
                  <a:gd name="T82" fmla="*/ 45162 w 29"/>
                  <a:gd name="T83" fmla="*/ 5495 h 39"/>
                  <a:gd name="T84" fmla="*/ 37936 w 29"/>
                  <a:gd name="T85" fmla="*/ 5495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 h="39">
                    <a:moveTo>
                      <a:pt x="8" y="11"/>
                    </a:moveTo>
                    <a:lnTo>
                      <a:pt x="8" y="11"/>
                    </a:lnTo>
                    <a:cubicBezTo>
                      <a:pt x="8" y="9"/>
                      <a:pt x="8" y="7"/>
                      <a:pt x="9" y="6"/>
                    </a:cubicBezTo>
                    <a:cubicBezTo>
                      <a:pt x="9" y="6"/>
                      <a:pt x="9" y="5"/>
                      <a:pt x="10" y="5"/>
                    </a:cubicBezTo>
                    <a:cubicBezTo>
                      <a:pt x="11" y="4"/>
                      <a:pt x="11" y="4"/>
                      <a:pt x="12" y="4"/>
                    </a:cubicBezTo>
                    <a:cubicBezTo>
                      <a:pt x="14" y="4"/>
                      <a:pt x="15" y="4"/>
                      <a:pt x="16" y="5"/>
                    </a:cubicBezTo>
                    <a:lnTo>
                      <a:pt x="16" y="1"/>
                    </a:lnTo>
                    <a:cubicBezTo>
                      <a:pt x="16" y="1"/>
                      <a:pt x="15" y="0"/>
                      <a:pt x="14" y="0"/>
                    </a:cubicBezTo>
                    <a:cubicBezTo>
                      <a:pt x="13" y="0"/>
                      <a:pt x="13" y="1"/>
                      <a:pt x="12" y="1"/>
                    </a:cubicBezTo>
                    <a:cubicBezTo>
                      <a:pt x="12" y="1"/>
                      <a:pt x="11" y="2"/>
                      <a:pt x="10" y="2"/>
                    </a:cubicBezTo>
                    <a:cubicBezTo>
                      <a:pt x="9" y="3"/>
                      <a:pt x="8" y="4"/>
                      <a:pt x="7" y="5"/>
                    </a:cubicBezTo>
                    <a:cubicBezTo>
                      <a:pt x="6" y="6"/>
                      <a:pt x="6" y="7"/>
                      <a:pt x="5" y="8"/>
                    </a:cubicBezTo>
                    <a:cubicBezTo>
                      <a:pt x="5" y="9"/>
                      <a:pt x="4" y="10"/>
                      <a:pt x="4" y="10"/>
                    </a:cubicBezTo>
                    <a:cubicBezTo>
                      <a:pt x="4" y="11"/>
                      <a:pt x="4" y="13"/>
                      <a:pt x="4" y="14"/>
                    </a:cubicBezTo>
                    <a:lnTo>
                      <a:pt x="4" y="16"/>
                    </a:lnTo>
                    <a:lnTo>
                      <a:pt x="1" y="18"/>
                    </a:lnTo>
                    <a:lnTo>
                      <a:pt x="0" y="18"/>
                    </a:lnTo>
                    <a:lnTo>
                      <a:pt x="0" y="19"/>
                    </a:lnTo>
                    <a:lnTo>
                      <a:pt x="1" y="19"/>
                    </a:lnTo>
                    <a:lnTo>
                      <a:pt x="4" y="19"/>
                    </a:lnTo>
                    <a:lnTo>
                      <a:pt x="4" y="29"/>
                    </a:lnTo>
                    <a:cubicBezTo>
                      <a:pt x="4" y="30"/>
                      <a:pt x="4" y="31"/>
                      <a:pt x="4" y="33"/>
                    </a:cubicBezTo>
                    <a:cubicBezTo>
                      <a:pt x="4" y="35"/>
                      <a:pt x="4" y="36"/>
                      <a:pt x="4" y="36"/>
                    </a:cubicBezTo>
                    <a:cubicBezTo>
                      <a:pt x="4" y="37"/>
                      <a:pt x="4" y="37"/>
                      <a:pt x="3" y="37"/>
                    </a:cubicBezTo>
                    <a:cubicBezTo>
                      <a:pt x="3" y="37"/>
                      <a:pt x="3" y="37"/>
                      <a:pt x="3" y="37"/>
                    </a:cubicBezTo>
                    <a:cubicBezTo>
                      <a:pt x="3" y="37"/>
                      <a:pt x="2" y="37"/>
                      <a:pt x="0" y="37"/>
                    </a:cubicBezTo>
                    <a:lnTo>
                      <a:pt x="0" y="38"/>
                    </a:lnTo>
                    <a:lnTo>
                      <a:pt x="0" y="39"/>
                    </a:lnTo>
                    <a:cubicBezTo>
                      <a:pt x="2" y="39"/>
                      <a:pt x="4" y="39"/>
                      <a:pt x="6" y="39"/>
                    </a:cubicBezTo>
                    <a:cubicBezTo>
                      <a:pt x="8" y="39"/>
                      <a:pt x="9" y="39"/>
                      <a:pt x="10" y="39"/>
                    </a:cubicBezTo>
                    <a:cubicBezTo>
                      <a:pt x="11" y="39"/>
                      <a:pt x="12" y="39"/>
                      <a:pt x="13" y="39"/>
                    </a:cubicBezTo>
                    <a:lnTo>
                      <a:pt x="13" y="38"/>
                    </a:lnTo>
                    <a:lnTo>
                      <a:pt x="13" y="37"/>
                    </a:lnTo>
                    <a:cubicBezTo>
                      <a:pt x="11" y="37"/>
                      <a:pt x="10" y="37"/>
                      <a:pt x="10" y="37"/>
                    </a:cubicBezTo>
                    <a:cubicBezTo>
                      <a:pt x="9" y="37"/>
                      <a:pt x="9" y="37"/>
                      <a:pt x="9" y="37"/>
                    </a:cubicBezTo>
                    <a:cubicBezTo>
                      <a:pt x="9" y="37"/>
                      <a:pt x="9" y="37"/>
                      <a:pt x="9" y="36"/>
                    </a:cubicBezTo>
                    <a:cubicBezTo>
                      <a:pt x="9" y="36"/>
                      <a:pt x="9" y="35"/>
                      <a:pt x="8" y="33"/>
                    </a:cubicBezTo>
                    <a:cubicBezTo>
                      <a:pt x="8" y="31"/>
                      <a:pt x="8" y="29"/>
                      <a:pt x="8" y="29"/>
                    </a:cubicBezTo>
                    <a:lnTo>
                      <a:pt x="8" y="18"/>
                    </a:lnTo>
                    <a:lnTo>
                      <a:pt x="15" y="18"/>
                    </a:lnTo>
                    <a:lnTo>
                      <a:pt x="18" y="18"/>
                    </a:lnTo>
                    <a:cubicBezTo>
                      <a:pt x="19" y="18"/>
                      <a:pt x="20" y="18"/>
                      <a:pt x="20" y="18"/>
                    </a:cubicBezTo>
                    <a:cubicBezTo>
                      <a:pt x="20" y="18"/>
                      <a:pt x="20" y="18"/>
                      <a:pt x="20" y="18"/>
                    </a:cubicBezTo>
                    <a:cubicBezTo>
                      <a:pt x="20" y="18"/>
                      <a:pt x="20" y="19"/>
                      <a:pt x="21" y="20"/>
                    </a:cubicBezTo>
                    <a:cubicBezTo>
                      <a:pt x="21" y="22"/>
                      <a:pt x="21" y="23"/>
                      <a:pt x="21" y="23"/>
                    </a:cubicBezTo>
                    <a:lnTo>
                      <a:pt x="21" y="29"/>
                    </a:lnTo>
                    <a:cubicBezTo>
                      <a:pt x="21" y="30"/>
                      <a:pt x="21" y="31"/>
                      <a:pt x="21" y="33"/>
                    </a:cubicBezTo>
                    <a:cubicBezTo>
                      <a:pt x="20" y="35"/>
                      <a:pt x="20" y="36"/>
                      <a:pt x="20" y="36"/>
                    </a:cubicBezTo>
                    <a:cubicBezTo>
                      <a:pt x="20" y="37"/>
                      <a:pt x="20" y="37"/>
                      <a:pt x="20" y="37"/>
                    </a:cubicBezTo>
                    <a:cubicBezTo>
                      <a:pt x="20" y="37"/>
                      <a:pt x="20" y="37"/>
                      <a:pt x="19" y="37"/>
                    </a:cubicBezTo>
                    <a:cubicBezTo>
                      <a:pt x="19" y="37"/>
                      <a:pt x="18" y="37"/>
                      <a:pt x="17" y="37"/>
                    </a:cubicBezTo>
                    <a:lnTo>
                      <a:pt x="16" y="38"/>
                    </a:lnTo>
                    <a:lnTo>
                      <a:pt x="16" y="39"/>
                    </a:lnTo>
                    <a:lnTo>
                      <a:pt x="17" y="39"/>
                    </a:lnTo>
                    <a:cubicBezTo>
                      <a:pt x="19" y="39"/>
                      <a:pt x="21" y="39"/>
                      <a:pt x="23" y="39"/>
                    </a:cubicBezTo>
                    <a:cubicBezTo>
                      <a:pt x="25" y="39"/>
                      <a:pt x="27" y="39"/>
                      <a:pt x="29" y="39"/>
                    </a:cubicBezTo>
                    <a:lnTo>
                      <a:pt x="29" y="38"/>
                    </a:lnTo>
                    <a:lnTo>
                      <a:pt x="29" y="37"/>
                    </a:lnTo>
                    <a:cubicBezTo>
                      <a:pt x="27" y="37"/>
                      <a:pt x="26" y="37"/>
                      <a:pt x="26" y="37"/>
                    </a:cubicBezTo>
                    <a:cubicBezTo>
                      <a:pt x="26" y="37"/>
                      <a:pt x="26" y="37"/>
                      <a:pt x="26" y="37"/>
                    </a:cubicBezTo>
                    <a:cubicBezTo>
                      <a:pt x="26" y="37"/>
                      <a:pt x="25" y="37"/>
                      <a:pt x="25" y="36"/>
                    </a:cubicBezTo>
                    <a:cubicBezTo>
                      <a:pt x="25" y="36"/>
                      <a:pt x="25" y="35"/>
                      <a:pt x="25" y="33"/>
                    </a:cubicBezTo>
                    <a:cubicBezTo>
                      <a:pt x="25" y="31"/>
                      <a:pt x="25" y="29"/>
                      <a:pt x="25" y="29"/>
                    </a:cubicBezTo>
                    <a:lnTo>
                      <a:pt x="25" y="23"/>
                    </a:lnTo>
                    <a:cubicBezTo>
                      <a:pt x="25" y="20"/>
                      <a:pt x="25" y="17"/>
                      <a:pt x="25" y="14"/>
                    </a:cubicBezTo>
                    <a:cubicBezTo>
                      <a:pt x="23" y="15"/>
                      <a:pt x="21" y="15"/>
                      <a:pt x="20" y="16"/>
                    </a:cubicBezTo>
                    <a:cubicBezTo>
                      <a:pt x="19" y="16"/>
                      <a:pt x="17" y="16"/>
                      <a:pt x="15" y="16"/>
                    </a:cubicBezTo>
                    <a:lnTo>
                      <a:pt x="8" y="16"/>
                    </a:lnTo>
                    <a:lnTo>
                      <a:pt x="8" y="11"/>
                    </a:lnTo>
                    <a:close/>
                    <a:moveTo>
                      <a:pt x="21" y="3"/>
                    </a:moveTo>
                    <a:lnTo>
                      <a:pt x="21" y="3"/>
                    </a:lnTo>
                    <a:cubicBezTo>
                      <a:pt x="20" y="4"/>
                      <a:pt x="20" y="5"/>
                      <a:pt x="20" y="6"/>
                    </a:cubicBezTo>
                    <a:cubicBezTo>
                      <a:pt x="20" y="6"/>
                      <a:pt x="20" y="7"/>
                      <a:pt x="21" y="8"/>
                    </a:cubicBezTo>
                    <a:cubicBezTo>
                      <a:pt x="21" y="8"/>
                      <a:pt x="22" y="8"/>
                      <a:pt x="23" y="8"/>
                    </a:cubicBezTo>
                    <a:cubicBezTo>
                      <a:pt x="23" y="8"/>
                      <a:pt x="24" y="8"/>
                      <a:pt x="25" y="8"/>
                    </a:cubicBezTo>
                    <a:cubicBezTo>
                      <a:pt x="25" y="7"/>
                      <a:pt x="25" y="6"/>
                      <a:pt x="25" y="6"/>
                    </a:cubicBezTo>
                    <a:cubicBezTo>
                      <a:pt x="25" y="5"/>
                      <a:pt x="25" y="4"/>
                      <a:pt x="25" y="3"/>
                    </a:cubicBezTo>
                    <a:cubicBezTo>
                      <a:pt x="24" y="3"/>
                      <a:pt x="23" y="3"/>
                      <a:pt x="23" y="3"/>
                    </a:cubicBezTo>
                    <a:cubicBezTo>
                      <a:pt x="22" y="3"/>
                      <a:pt x="21" y="3"/>
                      <a:pt x="21"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5" name="Freeform 173">
                <a:extLst>
                  <a:ext uri="{FF2B5EF4-FFF2-40B4-BE49-F238E27FC236}">
                    <a16:creationId xmlns:a16="http://schemas.microsoft.com/office/drawing/2014/main" id="{8CFED555-95DA-4080-A783-9F7731015982}"/>
                  </a:ext>
                </a:extLst>
              </p:cNvPr>
              <p:cNvSpPr>
                <a:spLocks noEditPoints="1"/>
              </p:cNvSpPr>
              <p:nvPr/>
            </p:nvSpPr>
            <p:spPr bwMode="auto">
              <a:xfrm>
                <a:off x="1927588" y="6220867"/>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6635 h 26"/>
                  <a:gd name="T10" fmla="*/ 9020 w 22"/>
                  <a:gd name="T11" fmla="*/ 21981 h 26"/>
                  <a:gd name="T12" fmla="*/ 23452 w 22"/>
                  <a:gd name="T13" fmla="*/ 21981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1832 h 26"/>
                  <a:gd name="T26" fmla="*/ 23452 w 22"/>
                  <a:gd name="T27" fmla="*/ 0 h 26"/>
                  <a:gd name="T28" fmla="*/ 14432 w 22"/>
                  <a:gd name="T29" fmla="*/ 1832 h 26"/>
                  <a:gd name="T30" fmla="*/ 9020 w 22"/>
                  <a:gd name="T31" fmla="*/ 5495 h 26"/>
                  <a:gd name="T32" fmla="*/ 3608 w 22"/>
                  <a:gd name="T33" fmla="*/ 9159 h 26"/>
                  <a:gd name="T34" fmla="*/ 1804 w 22"/>
                  <a:gd name="T35" fmla="*/ 14654 h 26"/>
                  <a:gd name="T36" fmla="*/ 0 w 22"/>
                  <a:gd name="T37" fmla="*/ 23813 h 26"/>
                  <a:gd name="T38" fmla="*/ 3608 w 22"/>
                  <a:gd name="T39" fmla="*/ 36635 h 26"/>
                  <a:gd name="T40" fmla="*/ 10824 w 22"/>
                  <a:gd name="T41" fmla="*/ 43962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21648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18317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7" y="23"/>
                      <a:pt x="15" y="23"/>
                      <a:pt x="14" y="23"/>
                    </a:cubicBezTo>
                    <a:cubicBezTo>
                      <a:pt x="12" y="23"/>
                      <a:pt x="10" y="22"/>
                      <a:pt x="8" y="20"/>
                    </a:cubicBezTo>
                    <a:cubicBezTo>
                      <a:pt x="6" y="19"/>
                      <a:pt x="5" y="16"/>
                      <a:pt x="5" y="12"/>
                    </a:cubicBezTo>
                    <a:lnTo>
                      <a:pt x="13" y="12"/>
                    </a:lnTo>
                    <a:cubicBezTo>
                      <a:pt x="14" y="12"/>
                      <a:pt x="15" y="12"/>
                      <a:pt x="17" y="12"/>
                    </a:cubicBezTo>
                    <a:cubicBezTo>
                      <a:pt x="19" y="12"/>
                      <a:pt x="21" y="12"/>
                      <a:pt x="22" y="12"/>
                    </a:cubicBezTo>
                    <a:cubicBezTo>
                      <a:pt x="22" y="11"/>
                      <a:pt x="22" y="11"/>
                      <a:pt x="22" y="10"/>
                    </a:cubicBezTo>
                    <a:cubicBezTo>
                      <a:pt x="22" y="8"/>
                      <a:pt x="22" y="7"/>
                      <a:pt x="21" y="5"/>
                    </a:cubicBezTo>
                    <a:cubicBezTo>
                      <a:pt x="21" y="4"/>
                      <a:pt x="20" y="2"/>
                      <a:pt x="18" y="1"/>
                    </a:cubicBezTo>
                    <a:cubicBezTo>
                      <a:pt x="17" y="0"/>
                      <a:pt x="15" y="0"/>
                      <a:pt x="13" y="0"/>
                    </a:cubicBezTo>
                    <a:cubicBezTo>
                      <a:pt x="11" y="0"/>
                      <a:pt x="10" y="0"/>
                      <a:pt x="8" y="1"/>
                    </a:cubicBezTo>
                    <a:cubicBezTo>
                      <a:pt x="7" y="1"/>
                      <a:pt x="6" y="2"/>
                      <a:pt x="5" y="3"/>
                    </a:cubicBezTo>
                    <a:cubicBezTo>
                      <a:pt x="4" y="4"/>
                      <a:pt x="3" y="4"/>
                      <a:pt x="2" y="5"/>
                    </a:cubicBezTo>
                    <a:cubicBezTo>
                      <a:pt x="2" y="6"/>
                      <a:pt x="1" y="7"/>
                      <a:pt x="1" y="8"/>
                    </a:cubicBezTo>
                    <a:cubicBezTo>
                      <a:pt x="0" y="10"/>
                      <a:pt x="0" y="11"/>
                      <a:pt x="0" y="13"/>
                    </a:cubicBezTo>
                    <a:cubicBezTo>
                      <a:pt x="0" y="16"/>
                      <a:pt x="1" y="18"/>
                      <a:pt x="2" y="20"/>
                    </a:cubicBezTo>
                    <a:cubicBezTo>
                      <a:pt x="3" y="22"/>
                      <a:pt x="5" y="24"/>
                      <a:pt x="6" y="24"/>
                    </a:cubicBezTo>
                    <a:cubicBezTo>
                      <a:pt x="8" y="25"/>
                      <a:pt x="10" y="26"/>
                      <a:pt x="12" y="26"/>
                    </a:cubicBezTo>
                    <a:cubicBezTo>
                      <a:pt x="13" y="26"/>
                      <a:pt x="15" y="25"/>
                      <a:pt x="16" y="25"/>
                    </a:cubicBezTo>
                    <a:cubicBezTo>
                      <a:pt x="17" y="25"/>
                      <a:pt x="19" y="24"/>
                      <a:pt x="21" y="23"/>
                    </a:cubicBezTo>
                    <a:lnTo>
                      <a:pt x="22" y="21"/>
                    </a:lnTo>
                    <a:lnTo>
                      <a:pt x="21" y="21"/>
                    </a:lnTo>
                    <a:close/>
                    <a:moveTo>
                      <a:pt x="7" y="4"/>
                    </a:moveTo>
                    <a:lnTo>
                      <a:pt x="7" y="4"/>
                    </a:lnTo>
                    <a:cubicBezTo>
                      <a:pt x="8" y="2"/>
                      <a:pt x="10" y="2"/>
                      <a:pt x="12"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7" y="11"/>
                      <a:pt x="5" y="10"/>
                      <a:pt x="5" y="10"/>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6" name="Freeform 174">
                <a:extLst>
                  <a:ext uri="{FF2B5EF4-FFF2-40B4-BE49-F238E27FC236}">
                    <a16:creationId xmlns:a16="http://schemas.microsoft.com/office/drawing/2014/main" id="{2AF46D26-C60A-423D-80C3-7DD924A90B71}"/>
                  </a:ext>
                </a:extLst>
              </p:cNvPr>
              <p:cNvSpPr>
                <a:spLocks/>
              </p:cNvSpPr>
              <p:nvPr/>
            </p:nvSpPr>
            <p:spPr bwMode="auto">
              <a:xfrm>
                <a:off x="1973626" y="6220867"/>
                <a:ext cx="33338" cy="46037"/>
              </a:xfrm>
              <a:custGeom>
                <a:avLst/>
                <a:gdLst>
                  <a:gd name="T0" fmla="*/ 0 w 18"/>
                  <a:gd name="T1" fmla="*/ 3683 h 25"/>
                  <a:gd name="T2" fmla="*/ 0 w 18"/>
                  <a:gd name="T3" fmla="*/ 3683 h 25"/>
                  <a:gd name="T4" fmla="*/ 0 w 18"/>
                  <a:gd name="T5" fmla="*/ 3683 h 25"/>
                  <a:gd name="T6" fmla="*/ 0 w 18"/>
                  <a:gd name="T7" fmla="*/ 5524 h 25"/>
                  <a:gd name="T8" fmla="*/ 0 w 18"/>
                  <a:gd name="T9" fmla="*/ 7366 h 25"/>
                  <a:gd name="T10" fmla="*/ 3704 w 18"/>
                  <a:gd name="T11" fmla="*/ 7366 h 25"/>
                  <a:gd name="T12" fmla="*/ 7408 w 18"/>
                  <a:gd name="T13" fmla="*/ 7366 h 25"/>
                  <a:gd name="T14" fmla="*/ 7408 w 18"/>
                  <a:gd name="T15" fmla="*/ 7366 h 25"/>
                  <a:gd name="T16" fmla="*/ 7408 w 18"/>
                  <a:gd name="T17" fmla="*/ 12890 h 25"/>
                  <a:gd name="T18" fmla="*/ 7408 w 18"/>
                  <a:gd name="T19" fmla="*/ 16573 h 25"/>
                  <a:gd name="T20" fmla="*/ 7408 w 18"/>
                  <a:gd name="T21" fmla="*/ 27622 h 25"/>
                  <a:gd name="T22" fmla="*/ 7408 w 18"/>
                  <a:gd name="T23" fmla="*/ 34988 h 25"/>
                  <a:gd name="T24" fmla="*/ 7408 w 18"/>
                  <a:gd name="T25" fmla="*/ 40513 h 25"/>
                  <a:gd name="T26" fmla="*/ 7408 w 18"/>
                  <a:gd name="T27" fmla="*/ 42354 h 25"/>
                  <a:gd name="T28" fmla="*/ 5556 w 18"/>
                  <a:gd name="T29" fmla="*/ 42354 h 25"/>
                  <a:gd name="T30" fmla="*/ 0 w 18"/>
                  <a:gd name="T31" fmla="*/ 42354 h 25"/>
                  <a:gd name="T32" fmla="*/ 0 w 18"/>
                  <a:gd name="T33" fmla="*/ 44196 h 25"/>
                  <a:gd name="T34" fmla="*/ 0 w 18"/>
                  <a:gd name="T35" fmla="*/ 46037 h 25"/>
                  <a:gd name="T36" fmla="*/ 0 w 18"/>
                  <a:gd name="T37" fmla="*/ 46037 h 25"/>
                  <a:gd name="T38" fmla="*/ 11113 w 18"/>
                  <a:gd name="T39" fmla="*/ 46037 h 25"/>
                  <a:gd name="T40" fmla="*/ 25930 w 18"/>
                  <a:gd name="T41" fmla="*/ 46037 h 25"/>
                  <a:gd name="T42" fmla="*/ 25930 w 18"/>
                  <a:gd name="T43" fmla="*/ 46037 h 25"/>
                  <a:gd name="T44" fmla="*/ 25930 w 18"/>
                  <a:gd name="T45" fmla="*/ 44196 h 25"/>
                  <a:gd name="T46" fmla="*/ 25930 w 18"/>
                  <a:gd name="T47" fmla="*/ 42354 h 25"/>
                  <a:gd name="T48" fmla="*/ 18521 w 18"/>
                  <a:gd name="T49" fmla="*/ 42354 h 25"/>
                  <a:gd name="T50" fmla="*/ 16669 w 18"/>
                  <a:gd name="T51" fmla="*/ 42354 h 25"/>
                  <a:gd name="T52" fmla="*/ 16669 w 18"/>
                  <a:gd name="T53" fmla="*/ 40513 h 25"/>
                  <a:gd name="T54" fmla="*/ 16669 w 18"/>
                  <a:gd name="T55" fmla="*/ 34988 h 25"/>
                  <a:gd name="T56" fmla="*/ 16669 w 18"/>
                  <a:gd name="T57" fmla="*/ 27622 h 25"/>
                  <a:gd name="T58" fmla="*/ 16669 w 18"/>
                  <a:gd name="T59" fmla="*/ 22098 h 25"/>
                  <a:gd name="T60" fmla="*/ 16669 w 18"/>
                  <a:gd name="T61" fmla="*/ 14732 h 25"/>
                  <a:gd name="T62" fmla="*/ 20373 w 18"/>
                  <a:gd name="T63" fmla="*/ 11049 h 25"/>
                  <a:gd name="T64" fmla="*/ 24077 w 18"/>
                  <a:gd name="T65" fmla="*/ 9207 h 25"/>
                  <a:gd name="T66" fmla="*/ 31486 w 18"/>
                  <a:gd name="T67" fmla="*/ 12890 h 25"/>
                  <a:gd name="T68" fmla="*/ 33338 w 18"/>
                  <a:gd name="T69" fmla="*/ 12890 h 25"/>
                  <a:gd name="T70" fmla="*/ 33338 w 18"/>
                  <a:gd name="T71" fmla="*/ 1841 h 25"/>
                  <a:gd name="T72" fmla="*/ 33338 w 18"/>
                  <a:gd name="T73" fmla="*/ 1841 h 25"/>
                  <a:gd name="T74" fmla="*/ 29634 w 18"/>
                  <a:gd name="T75" fmla="*/ 0 h 25"/>
                  <a:gd name="T76" fmla="*/ 25930 w 18"/>
                  <a:gd name="T77" fmla="*/ 0 h 25"/>
                  <a:gd name="T78" fmla="*/ 22225 w 18"/>
                  <a:gd name="T79" fmla="*/ 1841 h 25"/>
                  <a:gd name="T80" fmla="*/ 20373 w 18"/>
                  <a:gd name="T81" fmla="*/ 5524 h 25"/>
                  <a:gd name="T82" fmla="*/ 16669 w 18"/>
                  <a:gd name="T83" fmla="*/ 11049 h 25"/>
                  <a:gd name="T84" fmla="*/ 16669 w 18"/>
                  <a:gd name="T85" fmla="*/ 0 h 25"/>
                  <a:gd name="T86" fmla="*/ 14817 w 18"/>
                  <a:gd name="T87" fmla="*/ 0 h 25"/>
                  <a:gd name="T88" fmla="*/ 0 w 18"/>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9" y="25"/>
                      <a:pt x="11" y="25"/>
                      <a:pt x="14" y="25"/>
                    </a:cubicBezTo>
                    <a:lnTo>
                      <a:pt x="14" y="24"/>
                    </a:lnTo>
                    <a:lnTo>
                      <a:pt x="14"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9" y="7"/>
                      <a:pt x="10" y="6"/>
                      <a:pt x="11" y="6"/>
                    </a:cubicBezTo>
                    <a:cubicBezTo>
                      <a:pt x="11" y="5"/>
                      <a:pt x="12" y="5"/>
                      <a:pt x="13" y="5"/>
                    </a:cubicBezTo>
                    <a:cubicBezTo>
                      <a:pt x="15" y="5"/>
                      <a:pt x="16" y="5"/>
                      <a:pt x="17" y="7"/>
                    </a:cubicBezTo>
                    <a:lnTo>
                      <a:pt x="18" y="7"/>
                    </a:lnTo>
                    <a:cubicBezTo>
                      <a:pt x="18" y="5"/>
                      <a:pt x="18" y="3"/>
                      <a:pt x="18" y="1"/>
                    </a:cubicBezTo>
                    <a:cubicBezTo>
                      <a:pt x="17" y="0"/>
                      <a:pt x="17" y="0"/>
                      <a:pt x="16" y="0"/>
                    </a:cubicBezTo>
                    <a:cubicBezTo>
                      <a:pt x="15" y="0"/>
                      <a:pt x="15" y="0"/>
                      <a:pt x="14" y="0"/>
                    </a:cubicBezTo>
                    <a:cubicBezTo>
                      <a:pt x="13" y="1"/>
                      <a:pt x="13" y="1"/>
                      <a:pt x="12" y="1"/>
                    </a:cubicBezTo>
                    <a:cubicBezTo>
                      <a:pt x="12" y="2"/>
                      <a:pt x="11" y="3"/>
                      <a:pt x="11" y="3"/>
                    </a:cubicBezTo>
                    <a:lnTo>
                      <a:pt x="9" y="6"/>
                    </a:lnTo>
                    <a:cubicBezTo>
                      <a:pt x="9" y="3"/>
                      <a:pt x="9" y="1"/>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7" name="Freeform 175">
                <a:extLst>
                  <a:ext uri="{FF2B5EF4-FFF2-40B4-BE49-F238E27FC236}">
                    <a16:creationId xmlns:a16="http://schemas.microsoft.com/office/drawing/2014/main" id="{E3C947CC-D6C3-4448-918E-37527D348305}"/>
                  </a:ext>
                </a:extLst>
              </p:cNvPr>
              <p:cNvSpPr>
                <a:spLocks noEditPoints="1"/>
              </p:cNvSpPr>
              <p:nvPr/>
            </p:nvSpPr>
            <p:spPr bwMode="auto">
              <a:xfrm>
                <a:off x="2011726"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5495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5495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0991 w 13"/>
                  <a:gd name="T59" fmla="*/ 66675 h 36"/>
                  <a:gd name="T60" fmla="*/ 21981 w 13"/>
                  <a:gd name="T61" fmla="*/ 66675 h 36"/>
                  <a:gd name="T62" fmla="*/ 23813 w 13"/>
                  <a:gd name="T63" fmla="*/ 66675 h 36"/>
                  <a:gd name="T64" fmla="*/ 23813 w 13"/>
                  <a:gd name="T65" fmla="*/ 64823 h 36"/>
                  <a:gd name="T66" fmla="*/ 21981 w 13"/>
                  <a:gd name="T67" fmla="*/ 62971 h 36"/>
                  <a:gd name="T68" fmla="*/ 18318 w 13"/>
                  <a:gd name="T69" fmla="*/ 62971 h 36"/>
                  <a:gd name="T70" fmla="*/ 16486 w 13"/>
                  <a:gd name="T71" fmla="*/ 62971 h 36"/>
                  <a:gd name="T72" fmla="*/ 16486 w 13"/>
                  <a:gd name="T73" fmla="*/ 61119 h 36"/>
                  <a:gd name="T74" fmla="*/ 14654 w 13"/>
                  <a:gd name="T75" fmla="*/ 55563 h 36"/>
                  <a:gd name="T76" fmla="*/ 14654 w 13"/>
                  <a:gd name="T77" fmla="*/ 48154 h 36"/>
                  <a:gd name="T78" fmla="*/ 14654 w 13"/>
                  <a:gd name="T79" fmla="*/ 37042 h 36"/>
                  <a:gd name="T80" fmla="*/ 16486 w 13"/>
                  <a:gd name="T81" fmla="*/ 20373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3" y="1"/>
                      <a:pt x="3" y="2"/>
                      <a:pt x="3" y="3"/>
                    </a:cubicBezTo>
                    <a:cubicBezTo>
                      <a:pt x="3" y="3"/>
                      <a:pt x="3" y="4"/>
                      <a:pt x="4" y="5"/>
                    </a:cubicBezTo>
                    <a:cubicBezTo>
                      <a:pt x="5" y="5"/>
                      <a:pt x="5" y="5"/>
                      <a:pt x="6" y="5"/>
                    </a:cubicBezTo>
                    <a:cubicBezTo>
                      <a:pt x="7" y="5"/>
                      <a:pt x="7" y="5"/>
                      <a:pt x="8" y="5"/>
                    </a:cubicBezTo>
                    <a:cubicBezTo>
                      <a:pt x="9" y="4"/>
                      <a:pt x="9" y="3"/>
                      <a:pt x="9" y="3"/>
                    </a:cubicBezTo>
                    <a:cubicBezTo>
                      <a:pt x="9" y="2"/>
                      <a:pt x="9" y="1"/>
                      <a:pt x="8" y="0"/>
                    </a:cubicBezTo>
                    <a:cubicBezTo>
                      <a:pt x="7" y="0"/>
                      <a:pt x="7" y="0"/>
                      <a:pt x="6" y="0"/>
                    </a:cubicBezTo>
                    <a:cubicBezTo>
                      <a:pt x="5" y="0"/>
                      <a:pt x="5" y="0"/>
                      <a:pt x="4" y="0"/>
                    </a:cubicBezTo>
                    <a:close/>
                    <a:moveTo>
                      <a:pt x="0" y="13"/>
                    </a:moveTo>
                    <a:lnTo>
                      <a:pt x="0" y="13"/>
                    </a:lnTo>
                    <a:lnTo>
                      <a:pt x="0" y="14"/>
                    </a:lnTo>
                    <a:lnTo>
                      <a:pt x="0" y="15"/>
                    </a:lnTo>
                    <a:lnTo>
                      <a:pt x="2" y="15"/>
                    </a:lnTo>
                    <a:cubicBezTo>
                      <a:pt x="3" y="15"/>
                      <a:pt x="3" y="15"/>
                      <a:pt x="3"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3" y="34"/>
                    </a:cubicBezTo>
                    <a:cubicBezTo>
                      <a:pt x="3" y="34"/>
                      <a:pt x="3" y="34"/>
                      <a:pt x="3" y="34"/>
                    </a:cubicBezTo>
                    <a:cubicBezTo>
                      <a:pt x="3" y="34"/>
                      <a:pt x="2" y="34"/>
                      <a:pt x="0" y="34"/>
                    </a:cubicBezTo>
                    <a:lnTo>
                      <a:pt x="0" y="35"/>
                    </a:lnTo>
                    <a:lnTo>
                      <a:pt x="0" y="36"/>
                    </a:lnTo>
                    <a:cubicBezTo>
                      <a:pt x="2" y="36"/>
                      <a:pt x="4" y="36"/>
                      <a:pt x="6" y="36"/>
                    </a:cubicBezTo>
                    <a:cubicBezTo>
                      <a:pt x="8" y="36"/>
                      <a:pt x="10" y="36"/>
                      <a:pt x="12" y="36"/>
                    </a:cubicBezTo>
                    <a:lnTo>
                      <a:pt x="13" y="36"/>
                    </a:lnTo>
                    <a:lnTo>
                      <a:pt x="13" y="35"/>
                    </a:lnTo>
                    <a:lnTo>
                      <a:pt x="12" y="34"/>
                    </a:lnTo>
                    <a:cubicBezTo>
                      <a:pt x="11" y="34"/>
                      <a:pt x="10" y="34"/>
                      <a:pt x="10" y="34"/>
                    </a:cubicBezTo>
                    <a:cubicBezTo>
                      <a:pt x="9" y="34"/>
                      <a:pt x="9" y="34"/>
                      <a:pt x="9" y="34"/>
                    </a:cubicBezTo>
                    <a:cubicBezTo>
                      <a:pt x="9" y="34"/>
                      <a:pt x="9" y="34"/>
                      <a:pt x="9" y="33"/>
                    </a:cubicBezTo>
                    <a:cubicBezTo>
                      <a:pt x="9" y="33"/>
                      <a:pt x="9" y="32"/>
                      <a:pt x="8" y="30"/>
                    </a:cubicBezTo>
                    <a:cubicBezTo>
                      <a:pt x="8" y="28"/>
                      <a:pt x="8" y="26"/>
                      <a:pt x="8" y="26"/>
                    </a:cubicBezTo>
                    <a:lnTo>
                      <a:pt x="8" y="20"/>
                    </a:lnTo>
                    <a:cubicBezTo>
                      <a:pt x="8" y="17"/>
                      <a:pt x="8" y="14"/>
                      <a:pt x="9" y="11"/>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18" name="Freeform 176">
                <a:extLst>
                  <a:ext uri="{FF2B5EF4-FFF2-40B4-BE49-F238E27FC236}">
                    <a16:creationId xmlns:a16="http://schemas.microsoft.com/office/drawing/2014/main" id="{413B41F9-8360-4BB0-80A0-F828A26505A5}"/>
                  </a:ext>
                </a:extLst>
              </p:cNvPr>
              <p:cNvSpPr>
                <a:spLocks/>
              </p:cNvSpPr>
              <p:nvPr/>
            </p:nvSpPr>
            <p:spPr bwMode="auto">
              <a:xfrm>
                <a:off x="1473563" y="6231979"/>
                <a:ext cx="60325" cy="0"/>
              </a:xfrm>
              <a:custGeom>
                <a:avLst/>
                <a:gdLst>
                  <a:gd name="T0" fmla="*/ 0 w 34"/>
                  <a:gd name="T1" fmla="*/ 0 w 34"/>
                  <a:gd name="T2" fmla="*/ 60325 w 34"/>
                  <a:gd name="T3" fmla="*/ 0 60000 65536"/>
                  <a:gd name="T4" fmla="*/ 0 60000 65536"/>
                  <a:gd name="T5" fmla="*/ 0 60000 65536"/>
                </a:gdLst>
                <a:ahLst/>
                <a:cxnLst>
                  <a:cxn ang="T3">
                    <a:pos x="T0" y="0"/>
                  </a:cxn>
                  <a:cxn ang="T4">
                    <a:pos x="T1" y="0"/>
                  </a:cxn>
                  <a:cxn ang="T5">
                    <a:pos x="T2" y="0"/>
                  </a:cxn>
                </a:cxnLst>
                <a:rect l="0" t="0" r="r" b="b"/>
                <a:pathLst>
                  <a:path w="34">
                    <a:moveTo>
                      <a:pt x="0" y="0"/>
                    </a:moveTo>
                    <a:lnTo>
                      <a:pt x="0" y="0"/>
                    </a:lnTo>
                    <a:lnTo>
                      <a:pt x="34"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19" name="Freeform 177">
                <a:extLst>
                  <a:ext uri="{FF2B5EF4-FFF2-40B4-BE49-F238E27FC236}">
                    <a16:creationId xmlns:a16="http://schemas.microsoft.com/office/drawing/2014/main" id="{F5300C6D-80D2-4999-9D8A-F1D97CD46E25}"/>
                  </a:ext>
                </a:extLst>
              </p:cNvPr>
              <p:cNvSpPr>
                <a:spLocks/>
              </p:cNvSpPr>
              <p:nvPr/>
            </p:nvSpPr>
            <p:spPr bwMode="auto">
              <a:xfrm>
                <a:off x="1513251" y="6206579"/>
                <a:ext cx="82550" cy="50800"/>
              </a:xfrm>
              <a:custGeom>
                <a:avLst/>
                <a:gdLst>
                  <a:gd name="T0" fmla="*/ 14357 w 46"/>
                  <a:gd name="T1" fmla="*/ 25400 h 28"/>
                  <a:gd name="T2" fmla="*/ 14357 w 46"/>
                  <a:gd name="T3" fmla="*/ 25400 h 28"/>
                  <a:gd name="T4" fmla="*/ 0 w 46"/>
                  <a:gd name="T5" fmla="*/ 0 h 28"/>
                  <a:gd name="T6" fmla="*/ 1795 w 46"/>
                  <a:gd name="T7" fmla="*/ 0 h 28"/>
                  <a:gd name="T8" fmla="*/ 41275 w 46"/>
                  <a:gd name="T9" fmla="*/ 16329 h 28"/>
                  <a:gd name="T10" fmla="*/ 82550 w 46"/>
                  <a:gd name="T11" fmla="*/ 25400 h 28"/>
                  <a:gd name="T12" fmla="*/ 41275 w 46"/>
                  <a:gd name="T13" fmla="*/ 34471 h 28"/>
                  <a:gd name="T14" fmla="*/ 1795 w 46"/>
                  <a:gd name="T15" fmla="*/ 50800 h 28"/>
                  <a:gd name="T16" fmla="*/ 0 w 46"/>
                  <a:gd name="T17" fmla="*/ 50800 h 28"/>
                  <a:gd name="T18" fmla="*/ 14357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1" y="0"/>
                    </a:lnTo>
                    <a:lnTo>
                      <a:pt x="23" y="9"/>
                    </a:lnTo>
                    <a:cubicBezTo>
                      <a:pt x="31" y="11"/>
                      <a:pt x="38" y="12"/>
                      <a:pt x="46" y="14"/>
                    </a:cubicBezTo>
                    <a:cubicBezTo>
                      <a:pt x="38" y="16"/>
                      <a:pt x="31" y="17"/>
                      <a:pt x="23" y="19"/>
                    </a:cubicBezTo>
                    <a:lnTo>
                      <a:pt x="1" y="28"/>
                    </a:lnTo>
                    <a:lnTo>
                      <a:pt x="0" y="28"/>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20" name="Freeform 178">
                <a:extLst>
                  <a:ext uri="{FF2B5EF4-FFF2-40B4-BE49-F238E27FC236}">
                    <a16:creationId xmlns:a16="http://schemas.microsoft.com/office/drawing/2014/main" id="{A5CEC4E4-7F03-439A-A4C6-0C91BE3451BA}"/>
                  </a:ext>
                </a:extLst>
              </p:cNvPr>
              <p:cNvSpPr>
                <a:spLocks/>
              </p:cNvSpPr>
              <p:nvPr/>
            </p:nvSpPr>
            <p:spPr bwMode="auto">
              <a:xfrm>
                <a:off x="2740388" y="6206579"/>
                <a:ext cx="82550" cy="50800"/>
              </a:xfrm>
              <a:custGeom>
                <a:avLst/>
                <a:gdLst>
                  <a:gd name="T0" fmla="*/ 14357 w 46"/>
                  <a:gd name="T1" fmla="*/ 25400 h 28"/>
                  <a:gd name="T2" fmla="*/ 14357 w 46"/>
                  <a:gd name="T3" fmla="*/ 25400 h 28"/>
                  <a:gd name="T4" fmla="*/ 0 w 46"/>
                  <a:gd name="T5" fmla="*/ 0 h 28"/>
                  <a:gd name="T6" fmla="*/ 0 w 46"/>
                  <a:gd name="T7" fmla="*/ 0 h 28"/>
                  <a:gd name="T8" fmla="*/ 41275 w 46"/>
                  <a:gd name="T9" fmla="*/ 16329 h 28"/>
                  <a:gd name="T10" fmla="*/ 82550 w 46"/>
                  <a:gd name="T11" fmla="*/ 25400 h 28"/>
                  <a:gd name="T12" fmla="*/ 41275 w 46"/>
                  <a:gd name="T13" fmla="*/ 34471 h 28"/>
                  <a:gd name="T14" fmla="*/ 0 w 46"/>
                  <a:gd name="T15" fmla="*/ 50800 h 28"/>
                  <a:gd name="T16" fmla="*/ 0 w 46"/>
                  <a:gd name="T17" fmla="*/ 50800 h 28"/>
                  <a:gd name="T18" fmla="*/ 14357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23" y="9"/>
                    </a:lnTo>
                    <a:cubicBezTo>
                      <a:pt x="30" y="11"/>
                      <a:pt x="38" y="12"/>
                      <a:pt x="46" y="14"/>
                    </a:cubicBezTo>
                    <a:cubicBezTo>
                      <a:pt x="38" y="16"/>
                      <a:pt x="30" y="17"/>
                      <a:pt x="23" y="19"/>
                    </a:cubicBezTo>
                    <a:lnTo>
                      <a:pt x="0" y="28"/>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21" name="Freeform 179">
                <a:extLst>
                  <a:ext uri="{FF2B5EF4-FFF2-40B4-BE49-F238E27FC236}">
                    <a16:creationId xmlns:a16="http://schemas.microsoft.com/office/drawing/2014/main" id="{F07529DB-7D12-4E0C-83CB-CB60B9DAEABF}"/>
                  </a:ext>
                </a:extLst>
              </p:cNvPr>
              <p:cNvSpPr>
                <a:spLocks/>
              </p:cNvSpPr>
              <p:nvPr/>
            </p:nvSpPr>
            <p:spPr bwMode="auto">
              <a:xfrm>
                <a:off x="2692763" y="62319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22" name="Freeform 180">
                <a:extLst>
                  <a:ext uri="{FF2B5EF4-FFF2-40B4-BE49-F238E27FC236}">
                    <a16:creationId xmlns:a16="http://schemas.microsoft.com/office/drawing/2014/main" id="{A52358F6-E8E4-4D05-BD34-D2DB73635568}"/>
                  </a:ext>
                </a:extLst>
              </p:cNvPr>
              <p:cNvSpPr>
                <a:spLocks/>
              </p:cNvSpPr>
              <p:nvPr/>
            </p:nvSpPr>
            <p:spPr bwMode="auto">
              <a:xfrm>
                <a:off x="4019913" y="6219279"/>
                <a:ext cx="82550" cy="50800"/>
              </a:xfrm>
              <a:custGeom>
                <a:avLst/>
                <a:gdLst>
                  <a:gd name="T0" fmla="*/ 16151 w 46"/>
                  <a:gd name="T1" fmla="*/ 25400 h 28"/>
                  <a:gd name="T2" fmla="*/ 16151 w 46"/>
                  <a:gd name="T3" fmla="*/ 25400 h 28"/>
                  <a:gd name="T4" fmla="*/ 0 w 46"/>
                  <a:gd name="T5" fmla="*/ 0 h 28"/>
                  <a:gd name="T6" fmla="*/ 1795 w 46"/>
                  <a:gd name="T7" fmla="*/ 0 h 28"/>
                  <a:gd name="T8" fmla="*/ 41275 w 46"/>
                  <a:gd name="T9" fmla="*/ 16329 h 28"/>
                  <a:gd name="T10" fmla="*/ 82550 w 46"/>
                  <a:gd name="T11" fmla="*/ 25400 h 28"/>
                  <a:gd name="T12" fmla="*/ 41275 w 46"/>
                  <a:gd name="T13" fmla="*/ 34471 h 28"/>
                  <a:gd name="T14" fmla="*/ 1795 w 46"/>
                  <a:gd name="T15" fmla="*/ 50800 h 28"/>
                  <a:gd name="T16" fmla="*/ 0 w 46"/>
                  <a:gd name="T17" fmla="*/ 48986 h 28"/>
                  <a:gd name="T18" fmla="*/ 16151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9" y="14"/>
                    </a:moveTo>
                    <a:lnTo>
                      <a:pt x="9" y="14"/>
                    </a:lnTo>
                    <a:lnTo>
                      <a:pt x="0" y="0"/>
                    </a:lnTo>
                    <a:lnTo>
                      <a:pt x="1" y="0"/>
                    </a:lnTo>
                    <a:lnTo>
                      <a:pt x="23" y="9"/>
                    </a:lnTo>
                    <a:cubicBezTo>
                      <a:pt x="31" y="10"/>
                      <a:pt x="38" y="12"/>
                      <a:pt x="46" y="14"/>
                    </a:cubicBezTo>
                    <a:cubicBezTo>
                      <a:pt x="38" y="15"/>
                      <a:pt x="31" y="17"/>
                      <a:pt x="23" y="19"/>
                    </a:cubicBezTo>
                    <a:lnTo>
                      <a:pt x="1" y="28"/>
                    </a:lnTo>
                    <a:lnTo>
                      <a:pt x="0" y="27"/>
                    </a:lnTo>
                    <a:lnTo>
                      <a:pt x="9"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23" name="Freeform 181">
                <a:extLst>
                  <a:ext uri="{FF2B5EF4-FFF2-40B4-BE49-F238E27FC236}">
                    <a16:creationId xmlns:a16="http://schemas.microsoft.com/office/drawing/2014/main" id="{9E6FF393-D7D1-46F4-B6AF-2CE1AB79316F}"/>
                  </a:ext>
                </a:extLst>
              </p:cNvPr>
              <p:cNvSpPr>
                <a:spLocks/>
              </p:cNvSpPr>
              <p:nvPr/>
            </p:nvSpPr>
            <p:spPr bwMode="auto">
              <a:xfrm>
                <a:off x="3972288" y="62446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24" name="Freeform 182">
                <a:extLst>
                  <a:ext uri="{FF2B5EF4-FFF2-40B4-BE49-F238E27FC236}">
                    <a16:creationId xmlns:a16="http://schemas.microsoft.com/office/drawing/2014/main" id="{AB589F59-3ECA-4A17-AFA5-D2BE55B7137F}"/>
                  </a:ext>
                </a:extLst>
              </p:cNvPr>
              <p:cNvSpPr>
                <a:spLocks/>
              </p:cNvSpPr>
              <p:nvPr/>
            </p:nvSpPr>
            <p:spPr bwMode="auto">
              <a:xfrm>
                <a:off x="5123226" y="6219279"/>
                <a:ext cx="84138" cy="50800"/>
              </a:xfrm>
              <a:custGeom>
                <a:avLst/>
                <a:gdLst>
                  <a:gd name="T0" fmla="*/ 14633 w 46"/>
                  <a:gd name="T1" fmla="*/ 25400 h 28"/>
                  <a:gd name="T2" fmla="*/ 14633 w 46"/>
                  <a:gd name="T3" fmla="*/ 25400 h 28"/>
                  <a:gd name="T4" fmla="*/ 0 w 46"/>
                  <a:gd name="T5" fmla="*/ 0 h 28"/>
                  <a:gd name="T6" fmla="*/ 1829 w 46"/>
                  <a:gd name="T7" fmla="*/ 0 h 28"/>
                  <a:gd name="T8" fmla="*/ 42069 w 46"/>
                  <a:gd name="T9" fmla="*/ 16329 h 28"/>
                  <a:gd name="T10" fmla="*/ 84138 w 46"/>
                  <a:gd name="T11" fmla="*/ 25400 h 28"/>
                  <a:gd name="T12" fmla="*/ 42069 w 46"/>
                  <a:gd name="T13" fmla="*/ 34471 h 28"/>
                  <a:gd name="T14" fmla="*/ 1829 w 46"/>
                  <a:gd name="T15" fmla="*/ 50800 h 28"/>
                  <a:gd name="T16" fmla="*/ 0 w 46"/>
                  <a:gd name="T17" fmla="*/ 48986 h 28"/>
                  <a:gd name="T18" fmla="*/ 14633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1" y="0"/>
                    </a:lnTo>
                    <a:lnTo>
                      <a:pt x="23" y="9"/>
                    </a:lnTo>
                    <a:cubicBezTo>
                      <a:pt x="30" y="10"/>
                      <a:pt x="38" y="12"/>
                      <a:pt x="46" y="14"/>
                    </a:cubicBezTo>
                    <a:cubicBezTo>
                      <a:pt x="38" y="15"/>
                      <a:pt x="30" y="17"/>
                      <a:pt x="23" y="19"/>
                    </a:cubicBezTo>
                    <a:lnTo>
                      <a:pt x="1" y="28"/>
                    </a:lnTo>
                    <a:lnTo>
                      <a:pt x="0" y="27"/>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625" name="Freeform 183">
                <a:extLst>
                  <a:ext uri="{FF2B5EF4-FFF2-40B4-BE49-F238E27FC236}">
                    <a16:creationId xmlns:a16="http://schemas.microsoft.com/office/drawing/2014/main" id="{760800B8-ADF9-42A5-9964-A77BABC30AF9}"/>
                  </a:ext>
                </a:extLst>
              </p:cNvPr>
              <p:cNvSpPr>
                <a:spLocks/>
              </p:cNvSpPr>
              <p:nvPr/>
            </p:nvSpPr>
            <p:spPr bwMode="auto">
              <a:xfrm>
                <a:off x="5077188" y="62446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26" name="Freeform 185">
                <a:extLst>
                  <a:ext uri="{FF2B5EF4-FFF2-40B4-BE49-F238E27FC236}">
                    <a16:creationId xmlns:a16="http://schemas.microsoft.com/office/drawing/2014/main" id="{B8E981EA-5EE7-4993-AE9C-F2997C9AC009}"/>
                  </a:ext>
                </a:extLst>
              </p:cNvPr>
              <p:cNvSpPr>
                <a:spLocks/>
              </p:cNvSpPr>
              <p:nvPr/>
            </p:nvSpPr>
            <p:spPr bwMode="auto">
              <a:xfrm>
                <a:off x="6312263" y="6244679"/>
                <a:ext cx="76200" cy="0"/>
              </a:xfrm>
              <a:custGeom>
                <a:avLst/>
                <a:gdLst>
                  <a:gd name="T0" fmla="*/ 0 w 42"/>
                  <a:gd name="T1" fmla="*/ 0 w 42"/>
                  <a:gd name="T2" fmla="*/ 76200 w 42"/>
                  <a:gd name="T3" fmla="*/ 0 60000 65536"/>
                  <a:gd name="T4" fmla="*/ 0 60000 65536"/>
                  <a:gd name="T5" fmla="*/ 0 60000 65536"/>
                </a:gdLst>
                <a:ahLst/>
                <a:cxnLst>
                  <a:cxn ang="T3">
                    <a:pos x="T0" y="0"/>
                  </a:cxn>
                  <a:cxn ang="T4">
                    <a:pos x="T1" y="0"/>
                  </a:cxn>
                  <a:cxn ang="T5">
                    <a:pos x="T2" y="0"/>
                  </a:cxn>
                </a:cxnLst>
                <a:rect l="0" t="0" r="r" b="b"/>
                <a:pathLst>
                  <a:path w="42">
                    <a:moveTo>
                      <a:pt x="0" y="0"/>
                    </a:moveTo>
                    <a:lnTo>
                      <a:pt x="0" y="0"/>
                    </a:lnTo>
                    <a:lnTo>
                      <a:pt x="42"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627" name="文本框 303">
                <a:extLst>
                  <a:ext uri="{FF2B5EF4-FFF2-40B4-BE49-F238E27FC236}">
                    <a16:creationId xmlns:a16="http://schemas.microsoft.com/office/drawing/2014/main" id="{F298B0D9-EBAC-4380-8454-9D2E3003E3A0}"/>
                  </a:ext>
                </a:extLst>
              </p:cNvPr>
              <p:cNvSpPr txBox="1">
                <a:spLocks noChangeArrowheads="1"/>
              </p:cNvSpPr>
              <p:nvPr/>
            </p:nvSpPr>
            <p:spPr bwMode="auto">
              <a:xfrm>
                <a:off x="3135027" y="5144678"/>
                <a:ext cx="498329" cy="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Gold</a:t>
                </a:r>
                <a:endParaRPr lang="zh-CN" altLang="en-US" sz="1100">
                  <a:latin typeface="Calibri Light" panose="020F0302020204030204" pitchFamily="34" charset="0"/>
                  <a:cs typeface="Calibri Light" panose="020F0302020204030204" pitchFamily="34" charset="0"/>
                </a:endParaRPr>
              </a:p>
            </p:txBody>
          </p:sp>
        </p:grpSp>
        <p:sp>
          <p:nvSpPr>
            <p:cNvPr id="306" name="矩形 305">
              <a:extLst>
                <a:ext uri="{FF2B5EF4-FFF2-40B4-BE49-F238E27FC236}">
                  <a16:creationId xmlns:a16="http://schemas.microsoft.com/office/drawing/2014/main" id="{E51E413D-A18A-4DA3-9C20-D16C1A7B0F21}"/>
                </a:ext>
              </a:extLst>
            </p:cNvPr>
            <p:cNvSpPr/>
            <p:nvPr/>
          </p:nvSpPr>
          <p:spPr>
            <a:xfrm>
              <a:off x="3259501" y="5201821"/>
              <a:ext cx="263525" cy="131747"/>
            </a:xfrm>
            <a:prstGeom prst="rect">
              <a:avLst/>
            </a:prstGeom>
            <a:solidFill>
              <a:srgbClr val="CBEE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6" name="文本框 75">
            <a:extLst>
              <a:ext uri="{FF2B5EF4-FFF2-40B4-BE49-F238E27FC236}">
                <a16:creationId xmlns:a16="http://schemas.microsoft.com/office/drawing/2014/main" id="{C674E582-2E77-4305-AFEC-A67C84ED4F03}"/>
              </a:ext>
            </a:extLst>
          </p:cNvPr>
          <p:cNvSpPr txBox="1">
            <a:spLocks noChangeArrowheads="1"/>
          </p:cNvSpPr>
          <p:nvPr/>
        </p:nvSpPr>
        <p:spPr bwMode="auto">
          <a:xfrm>
            <a:off x="3384550" y="4364038"/>
            <a:ext cx="515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Gold</a:t>
            </a:r>
            <a:endParaRPr lang="zh-CN" altLang="en-US" sz="1100">
              <a:latin typeface="Calibri Light" panose="020F0302020204030204" pitchFamily="34" charset="0"/>
              <a:cs typeface="Calibri Light" panose="020F0302020204030204" pitchFamily="34" charset="0"/>
            </a:endParaRPr>
          </a:p>
        </p:txBody>
      </p:sp>
      <p:grpSp>
        <p:nvGrpSpPr>
          <p:cNvPr id="309" name="组合 308">
            <a:extLst>
              <a:ext uri="{FF2B5EF4-FFF2-40B4-BE49-F238E27FC236}">
                <a16:creationId xmlns:a16="http://schemas.microsoft.com/office/drawing/2014/main" id="{EEF57A05-62A2-4180-8BC0-83221EF03082}"/>
              </a:ext>
            </a:extLst>
          </p:cNvPr>
          <p:cNvGrpSpPr>
            <a:grpSpLocks/>
          </p:cNvGrpSpPr>
          <p:nvPr/>
        </p:nvGrpSpPr>
        <p:grpSpPr bwMode="auto">
          <a:xfrm>
            <a:off x="319088" y="5145088"/>
            <a:ext cx="6069012" cy="1179512"/>
            <a:chOff x="319451" y="5144678"/>
            <a:chExt cx="6069012" cy="1179376"/>
          </a:xfrm>
        </p:grpSpPr>
        <p:sp>
          <p:nvSpPr>
            <p:cNvPr id="101394" name="Freeform 5">
              <a:extLst>
                <a:ext uri="{FF2B5EF4-FFF2-40B4-BE49-F238E27FC236}">
                  <a16:creationId xmlns:a16="http://schemas.microsoft.com/office/drawing/2014/main" id="{E17BDAAE-5B64-4220-8B42-87EB1099477D}"/>
                </a:ext>
              </a:extLst>
            </p:cNvPr>
            <p:cNvSpPr>
              <a:spLocks/>
            </p:cNvSpPr>
            <p:nvPr/>
          </p:nvSpPr>
          <p:spPr bwMode="auto">
            <a:xfrm>
              <a:off x="2137138" y="5181054"/>
              <a:ext cx="1479550" cy="173037"/>
            </a:xfrm>
            <a:custGeom>
              <a:avLst/>
              <a:gdLst>
                <a:gd name="T0" fmla="*/ 0 w 817"/>
                <a:gd name="T1" fmla="*/ 173037 h 95"/>
                <a:gd name="T2" fmla="*/ 0 w 817"/>
                <a:gd name="T3" fmla="*/ 173037 h 95"/>
                <a:gd name="T4" fmla="*/ 1479550 w 817"/>
                <a:gd name="T5" fmla="*/ 173037 h 95"/>
                <a:gd name="T6" fmla="*/ 1479550 w 817"/>
                <a:gd name="T7" fmla="*/ 0 h 95"/>
                <a:gd name="T8" fmla="*/ 0 w 817"/>
                <a:gd name="T9" fmla="*/ 0 h 95"/>
                <a:gd name="T10" fmla="*/ 0 w 817"/>
                <a:gd name="T11" fmla="*/ 173037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395" name="Freeform 6">
              <a:extLst>
                <a:ext uri="{FF2B5EF4-FFF2-40B4-BE49-F238E27FC236}">
                  <a16:creationId xmlns:a16="http://schemas.microsoft.com/office/drawing/2014/main" id="{F4547B30-2312-496E-B2FF-6395CB6244A2}"/>
                </a:ext>
              </a:extLst>
            </p:cNvPr>
            <p:cNvSpPr>
              <a:spLocks/>
            </p:cNvSpPr>
            <p:nvPr/>
          </p:nvSpPr>
          <p:spPr bwMode="auto">
            <a:xfrm>
              <a:off x="2137138" y="5181054"/>
              <a:ext cx="1479550" cy="173037"/>
            </a:xfrm>
            <a:custGeom>
              <a:avLst/>
              <a:gdLst>
                <a:gd name="T0" fmla="*/ 0 w 817"/>
                <a:gd name="T1" fmla="*/ 173037 h 95"/>
                <a:gd name="T2" fmla="*/ 0 w 817"/>
                <a:gd name="T3" fmla="*/ 173037 h 95"/>
                <a:gd name="T4" fmla="*/ 1479550 w 817"/>
                <a:gd name="T5" fmla="*/ 173037 h 95"/>
                <a:gd name="T6" fmla="*/ 1479550 w 817"/>
                <a:gd name="T7" fmla="*/ 0 h 95"/>
                <a:gd name="T8" fmla="*/ 0 w 817"/>
                <a:gd name="T9" fmla="*/ 0 h 95"/>
                <a:gd name="T10" fmla="*/ 0 w 817"/>
                <a:gd name="T11" fmla="*/ 173037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396" name="Freeform 7">
              <a:extLst>
                <a:ext uri="{FF2B5EF4-FFF2-40B4-BE49-F238E27FC236}">
                  <a16:creationId xmlns:a16="http://schemas.microsoft.com/office/drawing/2014/main" id="{DE3A7DB3-A869-4531-A42C-393B0D449D81}"/>
                </a:ext>
              </a:extLst>
            </p:cNvPr>
            <p:cNvSpPr>
              <a:spLocks noEditPoints="1"/>
            </p:cNvSpPr>
            <p:nvPr/>
          </p:nvSpPr>
          <p:spPr bwMode="auto">
            <a:xfrm>
              <a:off x="2216513" y="5181054"/>
              <a:ext cx="1327150" cy="173037"/>
            </a:xfrm>
            <a:custGeom>
              <a:avLst/>
              <a:gdLst>
                <a:gd name="T0" fmla="*/ 1327150 w 733"/>
                <a:gd name="T1" fmla="*/ 1821 h 95"/>
                <a:gd name="T2" fmla="*/ 1327150 w 733"/>
                <a:gd name="T3" fmla="*/ 1821 h 95"/>
                <a:gd name="T4" fmla="*/ 1327150 w 733"/>
                <a:gd name="T5" fmla="*/ 173037 h 95"/>
                <a:gd name="T6" fmla="*/ 1035648 w 733"/>
                <a:gd name="T7" fmla="*/ 5464 h 95"/>
                <a:gd name="T8" fmla="*/ 1035648 w 733"/>
                <a:gd name="T9" fmla="*/ 5464 h 95"/>
                <a:gd name="T10" fmla="*/ 1035648 w 733"/>
                <a:gd name="T11" fmla="*/ 173037 h 95"/>
                <a:gd name="T12" fmla="*/ 965035 w 733"/>
                <a:gd name="T13" fmla="*/ 1821 h 95"/>
                <a:gd name="T14" fmla="*/ 965035 w 733"/>
                <a:gd name="T15" fmla="*/ 1821 h 95"/>
                <a:gd name="T16" fmla="*/ 965035 w 733"/>
                <a:gd name="T17" fmla="*/ 171216 h 95"/>
                <a:gd name="T18" fmla="*/ 523256 w 733"/>
                <a:gd name="T19" fmla="*/ 7286 h 95"/>
                <a:gd name="T20" fmla="*/ 523256 w 733"/>
                <a:gd name="T21" fmla="*/ 7286 h 95"/>
                <a:gd name="T22" fmla="*/ 523256 w 733"/>
                <a:gd name="T23" fmla="*/ 171216 h 95"/>
                <a:gd name="T24" fmla="*/ 449022 w 733"/>
                <a:gd name="T25" fmla="*/ 0 h 95"/>
                <a:gd name="T26" fmla="*/ 449022 w 733"/>
                <a:gd name="T27" fmla="*/ 0 h 95"/>
                <a:gd name="T28" fmla="*/ 449022 w 733"/>
                <a:gd name="T29" fmla="*/ 171216 h 95"/>
                <a:gd name="T30" fmla="*/ 0 w 733"/>
                <a:gd name="T31" fmla="*/ 0 h 95"/>
                <a:gd name="T32" fmla="*/ 0 w 733"/>
                <a:gd name="T33" fmla="*/ 0 h 95"/>
                <a:gd name="T34" fmla="*/ 0 w 733"/>
                <a:gd name="T35" fmla="*/ 173037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3" h="95">
                  <a:moveTo>
                    <a:pt x="733" y="1"/>
                  </a:moveTo>
                  <a:lnTo>
                    <a:pt x="733" y="1"/>
                  </a:lnTo>
                  <a:lnTo>
                    <a:pt x="733" y="95"/>
                  </a:lnTo>
                  <a:moveTo>
                    <a:pt x="572" y="3"/>
                  </a:moveTo>
                  <a:lnTo>
                    <a:pt x="572" y="3"/>
                  </a:lnTo>
                  <a:lnTo>
                    <a:pt x="572" y="95"/>
                  </a:lnTo>
                  <a:moveTo>
                    <a:pt x="533" y="1"/>
                  </a:moveTo>
                  <a:lnTo>
                    <a:pt x="533" y="1"/>
                  </a:lnTo>
                  <a:lnTo>
                    <a:pt x="533" y="94"/>
                  </a:lnTo>
                  <a:moveTo>
                    <a:pt x="289" y="4"/>
                  </a:moveTo>
                  <a:lnTo>
                    <a:pt x="289" y="4"/>
                  </a:lnTo>
                  <a:lnTo>
                    <a:pt x="289" y="94"/>
                  </a:lnTo>
                  <a:moveTo>
                    <a:pt x="248" y="0"/>
                  </a:moveTo>
                  <a:lnTo>
                    <a:pt x="248" y="0"/>
                  </a:lnTo>
                  <a:lnTo>
                    <a:pt x="248" y="94"/>
                  </a:lnTo>
                  <a:moveTo>
                    <a:pt x="0" y="0"/>
                  </a:moveTo>
                  <a:lnTo>
                    <a:pt x="0" y="0"/>
                  </a:lnTo>
                  <a:lnTo>
                    <a:pt x="0" y="95"/>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397" name="Freeform 27">
              <a:extLst>
                <a:ext uri="{FF2B5EF4-FFF2-40B4-BE49-F238E27FC236}">
                  <a16:creationId xmlns:a16="http://schemas.microsoft.com/office/drawing/2014/main" id="{CE5296EA-3BC6-43C4-9168-215F3D05ACEA}"/>
                </a:ext>
              </a:extLst>
            </p:cNvPr>
            <p:cNvSpPr>
              <a:spLocks/>
            </p:cNvSpPr>
            <p:nvPr/>
          </p:nvSpPr>
          <p:spPr bwMode="auto">
            <a:xfrm>
              <a:off x="2273663" y="5235029"/>
              <a:ext cx="60325" cy="69850"/>
            </a:xfrm>
            <a:custGeom>
              <a:avLst/>
              <a:gdLst>
                <a:gd name="T0" fmla="*/ 58551 w 34"/>
                <a:gd name="T1" fmla="*/ 58821 h 38"/>
                <a:gd name="T2" fmla="*/ 58551 w 34"/>
                <a:gd name="T3" fmla="*/ 58821 h 38"/>
                <a:gd name="T4" fmla="*/ 55002 w 34"/>
                <a:gd name="T5" fmla="*/ 62497 h 38"/>
                <a:gd name="T6" fmla="*/ 47905 w 34"/>
                <a:gd name="T7" fmla="*/ 64336 h 38"/>
                <a:gd name="T8" fmla="*/ 40808 w 34"/>
                <a:gd name="T9" fmla="*/ 64336 h 38"/>
                <a:gd name="T10" fmla="*/ 24840 w 34"/>
                <a:gd name="T11" fmla="*/ 60659 h 38"/>
                <a:gd name="T12" fmla="*/ 12420 w 34"/>
                <a:gd name="T13" fmla="*/ 49630 h 38"/>
                <a:gd name="T14" fmla="*/ 8871 w 34"/>
                <a:gd name="T15" fmla="*/ 33087 h 38"/>
                <a:gd name="T16" fmla="*/ 12420 w 34"/>
                <a:gd name="T17" fmla="*/ 16543 h 38"/>
                <a:gd name="T18" fmla="*/ 23065 w 34"/>
                <a:gd name="T19" fmla="*/ 7353 h 38"/>
                <a:gd name="T20" fmla="*/ 35485 w 34"/>
                <a:gd name="T21" fmla="*/ 3676 h 38"/>
                <a:gd name="T22" fmla="*/ 46131 w 34"/>
                <a:gd name="T23" fmla="*/ 5514 h 38"/>
                <a:gd name="T24" fmla="*/ 55002 w 34"/>
                <a:gd name="T25" fmla="*/ 9191 h 38"/>
                <a:gd name="T26" fmla="*/ 55002 w 34"/>
                <a:gd name="T27" fmla="*/ 16543 h 38"/>
                <a:gd name="T28" fmla="*/ 55002 w 34"/>
                <a:gd name="T29" fmla="*/ 18382 h 38"/>
                <a:gd name="T30" fmla="*/ 56776 w 34"/>
                <a:gd name="T31" fmla="*/ 18382 h 38"/>
                <a:gd name="T32" fmla="*/ 56776 w 34"/>
                <a:gd name="T33" fmla="*/ 16543 h 38"/>
                <a:gd name="T34" fmla="*/ 60325 w 34"/>
                <a:gd name="T35" fmla="*/ 3676 h 38"/>
                <a:gd name="T36" fmla="*/ 58551 w 34"/>
                <a:gd name="T37" fmla="*/ 3676 h 38"/>
                <a:gd name="T38" fmla="*/ 49679 w 34"/>
                <a:gd name="T39" fmla="*/ 0 h 38"/>
                <a:gd name="T40" fmla="*/ 37260 w 34"/>
                <a:gd name="T41" fmla="*/ 0 h 38"/>
                <a:gd name="T42" fmla="*/ 17743 w 34"/>
                <a:gd name="T43" fmla="*/ 3676 h 38"/>
                <a:gd name="T44" fmla="*/ 5323 w 34"/>
                <a:gd name="T45" fmla="*/ 14705 h 38"/>
                <a:gd name="T46" fmla="*/ 0 w 34"/>
                <a:gd name="T47" fmla="*/ 34925 h 38"/>
                <a:gd name="T48" fmla="*/ 8871 w 34"/>
                <a:gd name="T49" fmla="*/ 60659 h 38"/>
                <a:gd name="T50" fmla="*/ 37260 w 34"/>
                <a:gd name="T51" fmla="*/ 69850 h 38"/>
                <a:gd name="T52" fmla="*/ 58551 w 34"/>
                <a:gd name="T53" fmla="*/ 64336 h 38"/>
                <a:gd name="T54" fmla="*/ 60325 w 34"/>
                <a:gd name="T55" fmla="*/ 60659 h 38"/>
                <a:gd name="T56" fmla="*/ 58551 w 34"/>
                <a:gd name="T57" fmla="*/ 58821 h 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8">
                  <a:moveTo>
                    <a:pt x="33" y="32"/>
                  </a:moveTo>
                  <a:lnTo>
                    <a:pt x="33" y="32"/>
                  </a:lnTo>
                  <a:cubicBezTo>
                    <a:pt x="33" y="33"/>
                    <a:pt x="32" y="33"/>
                    <a:pt x="31" y="34"/>
                  </a:cubicBezTo>
                  <a:cubicBezTo>
                    <a:pt x="30" y="34"/>
                    <a:pt x="29" y="34"/>
                    <a:pt x="27" y="35"/>
                  </a:cubicBezTo>
                  <a:cubicBezTo>
                    <a:pt x="26" y="35"/>
                    <a:pt x="24" y="35"/>
                    <a:pt x="23" y="35"/>
                  </a:cubicBezTo>
                  <a:cubicBezTo>
                    <a:pt x="19" y="35"/>
                    <a:pt x="16" y="34"/>
                    <a:pt x="14" y="33"/>
                  </a:cubicBezTo>
                  <a:cubicBezTo>
                    <a:pt x="11" y="32"/>
                    <a:pt x="9" y="30"/>
                    <a:pt x="7" y="27"/>
                  </a:cubicBezTo>
                  <a:cubicBezTo>
                    <a:pt x="6" y="24"/>
                    <a:pt x="5" y="21"/>
                    <a:pt x="5" y="18"/>
                  </a:cubicBezTo>
                  <a:cubicBezTo>
                    <a:pt x="5" y="14"/>
                    <a:pt x="6" y="12"/>
                    <a:pt x="7" y="9"/>
                  </a:cubicBezTo>
                  <a:cubicBezTo>
                    <a:pt x="8" y="7"/>
                    <a:pt x="10" y="5"/>
                    <a:pt x="13" y="4"/>
                  </a:cubicBezTo>
                  <a:cubicBezTo>
                    <a:pt x="15" y="3"/>
                    <a:pt x="17" y="2"/>
                    <a:pt x="20" y="2"/>
                  </a:cubicBezTo>
                  <a:cubicBezTo>
                    <a:pt x="22" y="2"/>
                    <a:pt x="24" y="2"/>
                    <a:pt x="26" y="3"/>
                  </a:cubicBezTo>
                  <a:cubicBezTo>
                    <a:pt x="28" y="3"/>
                    <a:pt x="29" y="4"/>
                    <a:pt x="31" y="5"/>
                  </a:cubicBezTo>
                  <a:lnTo>
                    <a:pt x="31" y="9"/>
                  </a:lnTo>
                  <a:lnTo>
                    <a:pt x="31" y="10"/>
                  </a:lnTo>
                  <a:lnTo>
                    <a:pt x="32" y="10"/>
                  </a:lnTo>
                  <a:lnTo>
                    <a:pt x="32" y="9"/>
                  </a:lnTo>
                  <a:cubicBezTo>
                    <a:pt x="33" y="6"/>
                    <a:pt x="33" y="3"/>
                    <a:pt x="34" y="2"/>
                  </a:cubicBezTo>
                  <a:lnTo>
                    <a:pt x="33" y="2"/>
                  </a:lnTo>
                  <a:cubicBezTo>
                    <a:pt x="32" y="1"/>
                    <a:pt x="30" y="1"/>
                    <a:pt x="28" y="0"/>
                  </a:cubicBezTo>
                  <a:cubicBezTo>
                    <a:pt x="25" y="0"/>
                    <a:pt x="23" y="0"/>
                    <a:pt x="21" y="0"/>
                  </a:cubicBezTo>
                  <a:cubicBezTo>
                    <a:pt x="17" y="0"/>
                    <a:pt x="13" y="0"/>
                    <a:pt x="10" y="2"/>
                  </a:cubicBezTo>
                  <a:cubicBezTo>
                    <a:pt x="7" y="3"/>
                    <a:pt x="4" y="5"/>
                    <a:pt x="3" y="8"/>
                  </a:cubicBezTo>
                  <a:cubicBezTo>
                    <a:pt x="1" y="11"/>
                    <a:pt x="0" y="15"/>
                    <a:pt x="0" y="19"/>
                  </a:cubicBezTo>
                  <a:cubicBezTo>
                    <a:pt x="0" y="24"/>
                    <a:pt x="2" y="29"/>
                    <a:pt x="5" y="33"/>
                  </a:cubicBezTo>
                  <a:cubicBezTo>
                    <a:pt x="9" y="36"/>
                    <a:pt x="14" y="38"/>
                    <a:pt x="21" y="38"/>
                  </a:cubicBezTo>
                  <a:cubicBezTo>
                    <a:pt x="25" y="38"/>
                    <a:pt x="29" y="37"/>
                    <a:pt x="33" y="35"/>
                  </a:cubicBezTo>
                  <a:lnTo>
                    <a:pt x="34" y="33"/>
                  </a:lnTo>
                  <a:lnTo>
                    <a:pt x="33" y="3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398" name="Freeform 28">
              <a:extLst>
                <a:ext uri="{FF2B5EF4-FFF2-40B4-BE49-F238E27FC236}">
                  <a16:creationId xmlns:a16="http://schemas.microsoft.com/office/drawing/2014/main" id="{DC7680E4-0778-4D3B-BD61-2D1168CDF3E2}"/>
                </a:ext>
              </a:extLst>
            </p:cNvPr>
            <p:cNvSpPr>
              <a:spLocks noEditPoints="1"/>
            </p:cNvSpPr>
            <p:nvPr/>
          </p:nvSpPr>
          <p:spPr bwMode="auto">
            <a:xfrm>
              <a:off x="2341926" y="5257254"/>
              <a:ext cx="41275" cy="47625"/>
            </a:xfrm>
            <a:custGeom>
              <a:avLst/>
              <a:gdLst>
                <a:gd name="T0" fmla="*/ 5384 w 23"/>
                <a:gd name="T1" fmla="*/ 12822 h 26"/>
                <a:gd name="T2" fmla="*/ 5384 w 23"/>
                <a:gd name="T3" fmla="*/ 12822 h 26"/>
                <a:gd name="T4" fmla="*/ 8973 w 23"/>
                <a:gd name="T5" fmla="*/ 7327 h 26"/>
                <a:gd name="T6" fmla="*/ 10767 w 23"/>
                <a:gd name="T7" fmla="*/ 5495 h 26"/>
                <a:gd name="T8" fmla="*/ 16151 w 23"/>
                <a:gd name="T9" fmla="*/ 5495 h 26"/>
                <a:gd name="T10" fmla="*/ 23329 w 23"/>
                <a:gd name="T11" fmla="*/ 7327 h 26"/>
                <a:gd name="T12" fmla="*/ 26918 w 23"/>
                <a:gd name="T13" fmla="*/ 18317 h 26"/>
                <a:gd name="T14" fmla="*/ 3589 w 23"/>
                <a:gd name="T15" fmla="*/ 25644 h 26"/>
                <a:gd name="T16" fmla="*/ 0 w 23"/>
                <a:gd name="T17" fmla="*/ 34803 h 26"/>
                <a:gd name="T18" fmla="*/ 1795 w 23"/>
                <a:gd name="T19" fmla="*/ 42130 h 26"/>
                <a:gd name="T20" fmla="*/ 5384 w 23"/>
                <a:gd name="T21" fmla="*/ 45793 h 26"/>
                <a:gd name="T22" fmla="*/ 10767 w 23"/>
                <a:gd name="T23" fmla="*/ 47625 h 26"/>
                <a:gd name="T24" fmla="*/ 16151 w 23"/>
                <a:gd name="T25" fmla="*/ 45793 h 26"/>
                <a:gd name="T26" fmla="*/ 26918 w 23"/>
                <a:gd name="T27" fmla="*/ 38466 h 26"/>
                <a:gd name="T28" fmla="*/ 26918 w 23"/>
                <a:gd name="T29" fmla="*/ 45793 h 26"/>
                <a:gd name="T30" fmla="*/ 26918 w 23"/>
                <a:gd name="T31" fmla="*/ 45793 h 26"/>
                <a:gd name="T32" fmla="*/ 34097 w 23"/>
                <a:gd name="T33" fmla="*/ 45793 h 26"/>
                <a:gd name="T34" fmla="*/ 41275 w 23"/>
                <a:gd name="T35" fmla="*/ 45793 h 26"/>
                <a:gd name="T36" fmla="*/ 41275 w 23"/>
                <a:gd name="T37" fmla="*/ 45793 h 26"/>
                <a:gd name="T38" fmla="*/ 41275 w 23"/>
                <a:gd name="T39" fmla="*/ 43962 h 26"/>
                <a:gd name="T40" fmla="*/ 41275 w 23"/>
                <a:gd name="T41" fmla="*/ 43962 h 26"/>
                <a:gd name="T42" fmla="*/ 37686 w 23"/>
                <a:gd name="T43" fmla="*/ 42130 h 26"/>
                <a:gd name="T44" fmla="*/ 35891 w 23"/>
                <a:gd name="T45" fmla="*/ 42130 h 26"/>
                <a:gd name="T46" fmla="*/ 35891 w 23"/>
                <a:gd name="T47" fmla="*/ 42130 h 26"/>
                <a:gd name="T48" fmla="*/ 34097 w 23"/>
                <a:gd name="T49" fmla="*/ 38466 h 26"/>
                <a:gd name="T50" fmla="*/ 34097 w 23"/>
                <a:gd name="T51" fmla="*/ 23813 h 26"/>
                <a:gd name="T52" fmla="*/ 34097 w 23"/>
                <a:gd name="T53" fmla="*/ 14654 h 26"/>
                <a:gd name="T54" fmla="*/ 34097 w 23"/>
                <a:gd name="T55" fmla="*/ 7327 h 26"/>
                <a:gd name="T56" fmla="*/ 28713 w 23"/>
                <a:gd name="T57" fmla="*/ 1832 h 26"/>
                <a:gd name="T58" fmla="*/ 19740 w 23"/>
                <a:gd name="T59" fmla="*/ 0 h 26"/>
                <a:gd name="T60" fmla="*/ 3589 w 23"/>
                <a:gd name="T61" fmla="*/ 7327 h 26"/>
                <a:gd name="T62" fmla="*/ 3589 w 23"/>
                <a:gd name="T63" fmla="*/ 12822 h 26"/>
                <a:gd name="T64" fmla="*/ 3589 w 23"/>
                <a:gd name="T65" fmla="*/ 12822 h 26"/>
                <a:gd name="T66" fmla="*/ 5384 w 23"/>
                <a:gd name="T67" fmla="*/ 12822 h 26"/>
                <a:gd name="T68" fmla="*/ 5384 w 23"/>
                <a:gd name="T69" fmla="*/ 12822 h 26"/>
                <a:gd name="T70" fmla="*/ 26918 w 23"/>
                <a:gd name="T71" fmla="*/ 32971 h 26"/>
                <a:gd name="T72" fmla="*/ 26918 w 23"/>
                <a:gd name="T73" fmla="*/ 32971 h 26"/>
                <a:gd name="T74" fmla="*/ 14357 w 23"/>
                <a:gd name="T75" fmla="*/ 40298 h 26"/>
                <a:gd name="T76" fmla="*/ 7178 w 23"/>
                <a:gd name="T77" fmla="*/ 32971 h 26"/>
                <a:gd name="T78" fmla="*/ 10767 w 23"/>
                <a:gd name="T79" fmla="*/ 25644 h 26"/>
                <a:gd name="T80" fmla="*/ 26918 w 23"/>
                <a:gd name="T81" fmla="*/ 20149 h 26"/>
                <a:gd name="T82" fmla="*/ 26918 w 23"/>
                <a:gd name="T83" fmla="*/ 32971 h 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6">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4" y="6"/>
                    <a:pt x="15" y="7"/>
                    <a:pt x="15" y="10"/>
                  </a:cubicBezTo>
                  <a:cubicBezTo>
                    <a:pt x="8" y="11"/>
                    <a:pt x="4" y="12"/>
                    <a:pt x="2" y="14"/>
                  </a:cubicBezTo>
                  <a:cubicBezTo>
                    <a:pt x="1" y="15"/>
                    <a:pt x="0" y="17"/>
                    <a:pt x="0" y="19"/>
                  </a:cubicBezTo>
                  <a:cubicBezTo>
                    <a:pt x="0" y="21"/>
                    <a:pt x="0" y="22"/>
                    <a:pt x="1" y="23"/>
                  </a:cubicBezTo>
                  <a:cubicBezTo>
                    <a:pt x="1" y="24"/>
                    <a:pt x="2" y="24"/>
                    <a:pt x="3" y="25"/>
                  </a:cubicBezTo>
                  <a:cubicBezTo>
                    <a:pt x="4" y="25"/>
                    <a:pt x="5" y="26"/>
                    <a:pt x="6" y="26"/>
                  </a:cubicBezTo>
                  <a:cubicBezTo>
                    <a:pt x="7" y="26"/>
                    <a:pt x="9" y="25"/>
                    <a:pt x="9" y="25"/>
                  </a:cubicBezTo>
                  <a:lnTo>
                    <a:pt x="15" y="21"/>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19" y="23"/>
                    <a:pt x="19" y="22"/>
                    <a:pt x="19" y="21"/>
                  </a:cubicBezTo>
                  <a:lnTo>
                    <a:pt x="19" y="13"/>
                  </a:lnTo>
                  <a:lnTo>
                    <a:pt x="19" y="8"/>
                  </a:lnTo>
                  <a:cubicBezTo>
                    <a:pt x="19" y="7"/>
                    <a:pt x="19" y="5"/>
                    <a:pt x="19" y="4"/>
                  </a:cubicBezTo>
                  <a:cubicBezTo>
                    <a:pt x="18" y="3"/>
                    <a:pt x="17" y="2"/>
                    <a:pt x="16" y="1"/>
                  </a:cubicBezTo>
                  <a:cubicBezTo>
                    <a:pt x="14" y="1"/>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399" name="Freeform 29">
              <a:extLst>
                <a:ext uri="{FF2B5EF4-FFF2-40B4-BE49-F238E27FC236}">
                  <a16:creationId xmlns:a16="http://schemas.microsoft.com/office/drawing/2014/main" id="{289036C5-D525-4830-B9C5-4EFD2E49D977}"/>
                </a:ext>
              </a:extLst>
            </p:cNvPr>
            <p:cNvSpPr>
              <a:spLocks/>
            </p:cNvSpPr>
            <p:nvPr/>
          </p:nvSpPr>
          <p:spPr bwMode="auto">
            <a:xfrm>
              <a:off x="2386376" y="5233442"/>
              <a:ext cx="23813" cy="69850"/>
            </a:xfrm>
            <a:custGeom>
              <a:avLst/>
              <a:gdLst>
                <a:gd name="T0" fmla="*/ 1832 w 13"/>
                <a:gd name="T1" fmla="*/ 3676 h 38"/>
                <a:gd name="T2" fmla="*/ 1832 w 13"/>
                <a:gd name="T3" fmla="*/ 3676 h 38"/>
                <a:gd name="T4" fmla="*/ 0 w 13"/>
                <a:gd name="T5" fmla="*/ 3676 h 38"/>
                <a:gd name="T6" fmla="*/ 0 w 13"/>
                <a:gd name="T7" fmla="*/ 5514 h 38"/>
                <a:gd name="T8" fmla="*/ 1832 w 13"/>
                <a:gd name="T9" fmla="*/ 5514 h 38"/>
                <a:gd name="T10" fmla="*/ 7327 w 13"/>
                <a:gd name="T11" fmla="*/ 5514 h 38"/>
                <a:gd name="T12" fmla="*/ 7327 w 13"/>
                <a:gd name="T13" fmla="*/ 5514 h 38"/>
                <a:gd name="T14" fmla="*/ 9159 w 13"/>
                <a:gd name="T15" fmla="*/ 9191 h 38"/>
                <a:gd name="T16" fmla="*/ 9159 w 13"/>
                <a:gd name="T17" fmla="*/ 16543 h 38"/>
                <a:gd name="T18" fmla="*/ 9159 w 13"/>
                <a:gd name="T19" fmla="*/ 25734 h 38"/>
                <a:gd name="T20" fmla="*/ 9159 w 13"/>
                <a:gd name="T21" fmla="*/ 51468 h 38"/>
                <a:gd name="T22" fmla="*/ 9159 w 13"/>
                <a:gd name="T23" fmla="*/ 58821 h 38"/>
                <a:gd name="T24" fmla="*/ 9159 w 13"/>
                <a:gd name="T25" fmla="*/ 64336 h 38"/>
                <a:gd name="T26" fmla="*/ 7327 w 13"/>
                <a:gd name="T27" fmla="*/ 66174 h 38"/>
                <a:gd name="T28" fmla="*/ 7327 w 13"/>
                <a:gd name="T29" fmla="*/ 66174 h 38"/>
                <a:gd name="T30" fmla="*/ 1832 w 13"/>
                <a:gd name="T31" fmla="*/ 68012 h 38"/>
                <a:gd name="T32" fmla="*/ 1832 w 13"/>
                <a:gd name="T33" fmla="*/ 68012 h 38"/>
                <a:gd name="T34" fmla="*/ 1832 w 13"/>
                <a:gd name="T35" fmla="*/ 69850 h 38"/>
                <a:gd name="T36" fmla="*/ 1832 w 13"/>
                <a:gd name="T37" fmla="*/ 69850 h 38"/>
                <a:gd name="T38" fmla="*/ 12822 w 13"/>
                <a:gd name="T39" fmla="*/ 69850 h 38"/>
                <a:gd name="T40" fmla="*/ 23813 w 13"/>
                <a:gd name="T41" fmla="*/ 69850 h 38"/>
                <a:gd name="T42" fmla="*/ 23813 w 13"/>
                <a:gd name="T43" fmla="*/ 69850 h 38"/>
                <a:gd name="T44" fmla="*/ 23813 w 13"/>
                <a:gd name="T45" fmla="*/ 68012 h 38"/>
                <a:gd name="T46" fmla="*/ 23813 w 13"/>
                <a:gd name="T47" fmla="*/ 68012 h 38"/>
                <a:gd name="T48" fmla="*/ 18318 w 13"/>
                <a:gd name="T49" fmla="*/ 66174 h 38"/>
                <a:gd name="T50" fmla="*/ 18318 w 13"/>
                <a:gd name="T51" fmla="*/ 66174 h 38"/>
                <a:gd name="T52" fmla="*/ 18318 w 13"/>
                <a:gd name="T53" fmla="*/ 64336 h 38"/>
                <a:gd name="T54" fmla="*/ 16486 w 13"/>
                <a:gd name="T55" fmla="*/ 58821 h 38"/>
                <a:gd name="T56" fmla="*/ 16486 w 13"/>
                <a:gd name="T57" fmla="*/ 51468 h 38"/>
                <a:gd name="T58" fmla="*/ 16486 w 13"/>
                <a:gd name="T59" fmla="*/ 22058 h 38"/>
                <a:gd name="T60" fmla="*/ 16486 w 13"/>
                <a:gd name="T61" fmla="*/ 0 h 38"/>
                <a:gd name="T62" fmla="*/ 16486 w 13"/>
                <a:gd name="T63" fmla="*/ 0 h 38"/>
                <a:gd name="T64" fmla="*/ 1832 w 13"/>
                <a:gd name="T65" fmla="*/ 367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8">
                  <a:moveTo>
                    <a:pt x="1" y="2"/>
                  </a:moveTo>
                  <a:lnTo>
                    <a:pt x="1" y="2"/>
                  </a:lnTo>
                  <a:lnTo>
                    <a:pt x="0" y="2"/>
                  </a:lnTo>
                  <a:lnTo>
                    <a:pt x="0" y="3"/>
                  </a:lnTo>
                  <a:lnTo>
                    <a:pt x="1" y="3"/>
                  </a:lnTo>
                  <a:cubicBezTo>
                    <a:pt x="2" y="3"/>
                    <a:pt x="4" y="3"/>
                    <a:pt x="4" y="3"/>
                  </a:cubicBezTo>
                  <a:cubicBezTo>
                    <a:pt x="4" y="3"/>
                    <a:pt x="4" y="3"/>
                    <a:pt x="4" y="3"/>
                  </a:cubicBezTo>
                  <a:cubicBezTo>
                    <a:pt x="4" y="4"/>
                    <a:pt x="5" y="4"/>
                    <a:pt x="5" y="5"/>
                  </a:cubicBezTo>
                  <a:cubicBezTo>
                    <a:pt x="5" y="6"/>
                    <a:pt x="5" y="7"/>
                    <a:pt x="5" y="9"/>
                  </a:cubicBezTo>
                  <a:lnTo>
                    <a:pt x="5" y="14"/>
                  </a:lnTo>
                  <a:lnTo>
                    <a:pt x="5" y="28"/>
                  </a:lnTo>
                  <a:cubicBezTo>
                    <a:pt x="5" y="29"/>
                    <a:pt x="5" y="30"/>
                    <a:pt x="5" y="32"/>
                  </a:cubicBezTo>
                  <a:cubicBezTo>
                    <a:pt x="5" y="34"/>
                    <a:pt x="5" y="35"/>
                    <a:pt x="5" y="35"/>
                  </a:cubicBezTo>
                  <a:cubicBezTo>
                    <a:pt x="4" y="36"/>
                    <a:pt x="4" y="36"/>
                    <a:pt x="4" y="36"/>
                  </a:cubicBezTo>
                  <a:cubicBezTo>
                    <a:pt x="4" y="36"/>
                    <a:pt x="4" y="36"/>
                    <a:pt x="4" y="36"/>
                  </a:cubicBezTo>
                  <a:cubicBezTo>
                    <a:pt x="3" y="36"/>
                    <a:pt x="2" y="36"/>
                    <a:pt x="1" y="37"/>
                  </a:cubicBezTo>
                  <a:lnTo>
                    <a:pt x="1" y="38"/>
                  </a:lnTo>
                  <a:cubicBezTo>
                    <a:pt x="3" y="38"/>
                    <a:pt x="5" y="38"/>
                    <a:pt x="7" y="38"/>
                  </a:cubicBezTo>
                  <a:cubicBezTo>
                    <a:pt x="9" y="38"/>
                    <a:pt x="11" y="38"/>
                    <a:pt x="13" y="38"/>
                  </a:cubicBezTo>
                  <a:lnTo>
                    <a:pt x="13" y="37"/>
                  </a:lnTo>
                  <a:cubicBezTo>
                    <a:pt x="12" y="36"/>
                    <a:pt x="11" y="36"/>
                    <a:pt x="10" y="36"/>
                  </a:cubicBezTo>
                  <a:cubicBezTo>
                    <a:pt x="10" y="36"/>
                    <a:pt x="10" y="36"/>
                    <a:pt x="10" y="36"/>
                  </a:cubicBezTo>
                  <a:cubicBezTo>
                    <a:pt x="10" y="36"/>
                    <a:pt x="10" y="36"/>
                    <a:pt x="10" y="35"/>
                  </a:cubicBezTo>
                  <a:cubicBezTo>
                    <a:pt x="9" y="35"/>
                    <a:pt x="9" y="34"/>
                    <a:pt x="9" y="32"/>
                  </a:cubicBezTo>
                  <a:cubicBezTo>
                    <a:pt x="9" y="30"/>
                    <a:pt x="9" y="28"/>
                    <a:pt x="9" y="28"/>
                  </a:cubicBezTo>
                  <a:lnTo>
                    <a:pt x="9" y="12"/>
                  </a:lnTo>
                  <a:cubicBezTo>
                    <a:pt x="9" y="6"/>
                    <a:pt x="9" y="2"/>
                    <a:pt x="9" y="0"/>
                  </a:cubicBezTo>
                  <a:cubicBezTo>
                    <a:pt x="7" y="0"/>
                    <a:pt x="4" y="1"/>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0" name="Freeform 30">
              <a:extLst>
                <a:ext uri="{FF2B5EF4-FFF2-40B4-BE49-F238E27FC236}">
                  <a16:creationId xmlns:a16="http://schemas.microsoft.com/office/drawing/2014/main" id="{94B66911-6148-4CF7-B737-29E2A121347B}"/>
                </a:ext>
              </a:extLst>
            </p:cNvPr>
            <p:cNvSpPr>
              <a:spLocks noEditPoints="1"/>
            </p:cNvSpPr>
            <p:nvPr/>
          </p:nvSpPr>
          <p:spPr bwMode="auto">
            <a:xfrm>
              <a:off x="2416538" y="5236617"/>
              <a:ext cx="22225" cy="66675"/>
            </a:xfrm>
            <a:custGeom>
              <a:avLst/>
              <a:gdLst>
                <a:gd name="T0" fmla="*/ 6838 w 13"/>
                <a:gd name="T1" fmla="*/ 1852 h 36"/>
                <a:gd name="T2" fmla="*/ 6838 w 13"/>
                <a:gd name="T3" fmla="*/ 1852 h 36"/>
                <a:gd name="T4" fmla="*/ 5129 w 13"/>
                <a:gd name="T5" fmla="*/ 5556 h 36"/>
                <a:gd name="T6" fmla="*/ 6838 w 13"/>
                <a:gd name="T7" fmla="*/ 9260 h 36"/>
                <a:gd name="T8" fmla="*/ 10258 w 13"/>
                <a:gd name="T9" fmla="*/ 9260 h 36"/>
                <a:gd name="T10" fmla="*/ 13677 w 13"/>
                <a:gd name="T11" fmla="*/ 9260 h 36"/>
                <a:gd name="T12" fmla="*/ 15387 w 13"/>
                <a:gd name="T13" fmla="*/ 5556 h 36"/>
                <a:gd name="T14" fmla="*/ 13677 w 13"/>
                <a:gd name="T15" fmla="*/ 1852 h 36"/>
                <a:gd name="T16" fmla="*/ 10258 w 13"/>
                <a:gd name="T17" fmla="*/ 0 h 36"/>
                <a:gd name="T18" fmla="*/ 6838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419 w 13"/>
                <a:gd name="T31" fmla="*/ 27781 h 36"/>
                <a:gd name="T32" fmla="*/ 6838 w 13"/>
                <a:gd name="T33" fmla="*/ 27781 h 36"/>
                <a:gd name="T34" fmla="*/ 6838 w 13"/>
                <a:gd name="T35" fmla="*/ 29633 h 36"/>
                <a:gd name="T36" fmla="*/ 6838 w 13"/>
                <a:gd name="T37" fmla="*/ 33338 h 36"/>
                <a:gd name="T38" fmla="*/ 6838 w 13"/>
                <a:gd name="T39" fmla="*/ 38894 h 36"/>
                <a:gd name="T40" fmla="*/ 6838 w 13"/>
                <a:gd name="T41" fmla="*/ 48154 h 36"/>
                <a:gd name="T42" fmla="*/ 6838 w 13"/>
                <a:gd name="T43" fmla="*/ 55563 h 36"/>
                <a:gd name="T44" fmla="*/ 6838 w 13"/>
                <a:gd name="T45" fmla="*/ 61119 h 36"/>
                <a:gd name="T46" fmla="*/ 6838 w 13"/>
                <a:gd name="T47" fmla="*/ 62971 h 36"/>
                <a:gd name="T48" fmla="*/ 5129 w 13"/>
                <a:gd name="T49" fmla="*/ 62971 h 36"/>
                <a:gd name="T50" fmla="*/ 0 w 13"/>
                <a:gd name="T51" fmla="*/ 64823 h 36"/>
                <a:gd name="T52" fmla="*/ 0 w 13"/>
                <a:gd name="T53" fmla="*/ 64823 h 36"/>
                <a:gd name="T54" fmla="*/ 0 w 13"/>
                <a:gd name="T55" fmla="*/ 66675 h 36"/>
                <a:gd name="T56" fmla="*/ 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4823 h 36"/>
                <a:gd name="T68" fmla="*/ 17096 w 13"/>
                <a:gd name="T69" fmla="*/ 62971 h 36"/>
                <a:gd name="T70" fmla="*/ 15387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2225 h 36"/>
                <a:gd name="T82" fmla="*/ 13677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1"/>
                  </a:cubicBezTo>
                  <a:cubicBezTo>
                    <a:pt x="8" y="0"/>
                    <a:pt x="7" y="0"/>
                    <a:pt x="6" y="0"/>
                  </a:cubicBezTo>
                  <a:cubicBezTo>
                    <a:pt x="6"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5"/>
                  </a:cubicBezTo>
                  <a:lnTo>
                    <a:pt x="0" y="36"/>
                  </a:lnTo>
                  <a:cubicBezTo>
                    <a:pt x="2" y="36"/>
                    <a:pt x="5" y="36"/>
                    <a:pt x="7" y="36"/>
                  </a:cubicBezTo>
                  <a:cubicBezTo>
                    <a:pt x="9" y="36"/>
                    <a:pt x="11" y="36"/>
                    <a:pt x="13" y="36"/>
                  </a:cubicBezTo>
                  <a:lnTo>
                    <a:pt x="13" y="35"/>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1" name="Freeform 31">
              <a:extLst>
                <a:ext uri="{FF2B5EF4-FFF2-40B4-BE49-F238E27FC236}">
                  <a16:creationId xmlns:a16="http://schemas.microsoft.com/office/drawing/2014/main" id="{9CAD4ADF-5158-4BB5-AB58-D53B8DD917EF}"/>
                </a:ext>
              </a:extLst>
            </p:cNvPr>
            <p:cNvSpPr>
              <a:spLocks noEditPoints="1"/>
            </p:cNvSpPr>
            <p:nvPr/>
          </p:nvSpPr>
          <p:spPr bwMode="auto">
            <a:xfrm>
              <a:off x="2445113" y="5233442"/>
              <a:ext cx="52388" cy="69850"/>
            </a:xfrm>
            <a:custGeom>
              <a:avLst/>
              <a:gdLst>
                <a:gd name="T0" fmla="*/ 14452 w 29"/>
                <a:gd name="T1" fmla="*/ 18382 h 38"/>
                <a:gd name="T2" fmla="*/ 18065 w 29"/>
                <a:gd name="T3" fmla="*/ 7353 h 38"/>
                <a:gd name="T4" fmla="*/ 28904 w 29"/>
                <a:gd name="T5" fmla="*/ 7353 h 38"/>
                <a:gd name="T6" fmla="*/ 28904 w 29"/>
                <a:gd name="T7" fmla="*/ 0 h 38"/>
                <a:gd name="T8" fmla="*/ 21678 w 29"/>
                <a:gd name="T9" fmla="*/ 0 h 38"/>
                <a:gd name="T10" fmla="*/ 12645 w 29"/>
                <a:gd name="T11" fmla="*/ 7353 h 38"/>
                <a:gd name="T12" fmla="*/ 7226 w 29"/>
                <a:gd name="T13" fmla="*/ 18382 h 38"/>
                <a:gd name="T14" fmla="*/ 7226 w 29"/>
                <a:gd name="T15" fmla="*/ 27572 h 38"/>
                <a:gd name="T16" fmla="*/ 0 w 29"/>
                <a:gd name="T17" fmla="*/ 31249 h 38"/>
                <a:gd name="T18" fmla="*/ 1806 w 29"/>
                <a:gd name="T19" fmla="*/ 33087 h 38"/>
                <a:gd name="T20" fmla="*/ 7226 w 29"/>
                <a:gd name="T21" fmla="*/ 51468 h 38"/>
                <a:gd name="T22" fmla="*/ 7226 w 29"/>
                <a:gd name="T23" fmla="*/ 64336 h 38"/>
                <a:gd name="T24" fmla="*/ 5419 w 29"/>
                <a:gd name="T25" fmla="*/ 66174 h 38"/>
                <a:gd name="T26" fmla="*/ 0 w 29"/>
                <a:gd name="T27" fmla="*/ 68012 h 38"/>
                <a:gd name="T28" fmla="*/ 0 w 29"/>
                <a:gd name="T29" fmla="*/ 69850 h 38"/>
                <a:gd name="T30" fmla="*/ 18065 w 29"/>
                <a:gd name="T31" fmla="*/ 69850 h 38"/>
                <a:gd name="T32" fmla="*/ 23484 w 29"/>
                <a:gd name="T33" fmla="*/ 69850 h 38"/>
                <a:gd name="T34" fmla="*/ 23484 w 29"/>
                <a:gd name="T35" fmla="*/ 68012 h 38"/>
                <a:gd name="T36" fmla="*/ 16258 w 29"/>
                <a:gd name="T37" fmla="*/ 66174 h 38"/>
                <a:gd name="T38" fmla="*/ 14452 w 29"/>
                <a:gd name="T39" fmla="*/ 58821 h 38"/>
                <a:gd name="T40" fmla="*/ 14452 w 29"/>
                <a:gd name="T41" fmla="*/ 33087 h 38"/>
                <a:gd name="T42" fmla="*/ 27097 w 29"/>
                <a:gd name="T43" fmla="*/ 33087 h 38"/>
                <a:gd name="T44" fmla="*/ 32517 w 29"/>
                <a:gd name="T45" fmla="*/ 31249 h 38"/>
                <a:gd name="T46" fmla="*/ 36130 w 29"/>
                <a:gd name="T47" fmla="*/ 31249 h 38"/>
                <a:gd name="T48" fmla="*/ 37936 w 29"/>
                <a:gd name="T49" fmla="*/ 42278 h 38"/>
                <a:gd name="T50" fmla="*/ 36130 w 29"/>
                <a:gd name="T51" fmla="*/ 58821 h 38"/>
                <a:gd name="T52" fmla="*/ 36130 w 29"/>
                <a:gd name="T53" fmla="*/ 66174 h 38"/>
                <a:gd name="T54" fmla="*/ 30710 w 29"/>
                <a:gd name="T55" fmla="*/ 68012 h 38"/>
                <a:gd name="T56" fmla="*/ 28904 w 29"/>
                <a:gd name="T57" fmla="*/ 69850 h 38"/>
                <a:gd name="T58" fmla="*/ 41549 w 29"/>
                <a:gd name="T59" fmla="*/ 69850 h 38"/>
                <a:gd name="T60" fmla="*/ 52388 w 29"/>
                <a:gd name="T61" fmla="*/ 69850 h 38"/>
                <a:gd name="T62" fmla="*/ 52388 w 29"/>
                <a:gd name="T63" fmla="*/ 68012 h 38"/>
                <a:gd name="T64" fmla="*/ 46969 w 29"/>
                <a:gd name="T65" fmla="*/ 66174 h 38"/>
                <a:gd name="T66" fmla="*/ 45162 w 29"/>
                <a:gd name="T67" fmla="*/ 58821 h 38"/>
                <a:gd name="T68" fmla="*/ 45162 w 29"/>
                <a:gd name="T69" fmla="*/ 40439 h 38"/>
                <a:gd name="T70" fmla="*/ 45162 w 29"/>
                <a:gd name="T71" fmla="*/ 23896 h 38"/>
                <a:gd name="T72" fmla="*/ 27097 w 29"/>
                <a:gd name="T73" fmla="*/ 27572 h 38"/>
                <a:gd name="T74" fmla="*/ 14452 w 29"/>
                <a:gd name="T75" fmla="*/ 18382 h 38"/>
                <a:gd name="T76" fmla="*/ 36130 w 29"/>
                <a:gd name="T77" fmla="*/ 5514 h 38"/>
                <a:gd name="T78" fmla="*/ 36130 w 29"/>
                <a:gd name="T79" fmla="*/ 12867 h 38"/>
                <a:gd name="T80" fmla="*/ 45162 w 29"/>
                <a:gd name="T81" fmla="*/ 12867 h 38"/>
                <a:gd name="T82" fmla="*/ 45162 w 29"/>
                <a:gd name="T83" fmla="*/ 5514 h 38"/>
                <a:gd name="T84" fmla="*/ 36130 w 29"/>
                <a:gd name="T85" fmla="*/ 5514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 h="38">
                  <a:moveTo>
                    <a:pt x="8" y="10"/>
                  </a:moveTo>
                  <a:lnTo>
                    <a:pt x="8" y="10"/>
                  </a:lnTo>
                  <a:cubicBezTo>
                    <a:pt x="8" y="8"/>
                    <a:pt x="8" y="6"/>
                    <a:pt x="9" y="5"/>
                  </a:cubicBezTo>
                  <a:cubicBezTo>
                    <a:pt x="9" y="5"/>
                    <a:pt x="9" y="4"/>
                    <a:pt x="10" y="4"/>
                  </a:cubicBezTo>
                  <a:cubicBezTo>
                    <a:pt x="11" y="3"/>
                    <a:pt x="11" y="3"/>
                    <a:pt x="12" y="3"/>
                  </a:cubicBezTo>
                  <a:cubicBezTo>
                    <a:pt x="14" y="3"/>
                    <a:pt x="15" y="4"/>
                    <a:pt x="16" y="4"/>
                  </a:cubicBezTo>
                  <a:lnTo>
                    <a:pt x="16" y="0"/>
                  </a:lnTo>
                  <a:cubicBezTo>
                    <a:pt x="16" y="0"/>
                    <a:pt x="15" y="0"/>
                    <a:pt x="14" y="0"/>
                  </a:cubicBezTo>
                  <a:cubicBezTo>
                    <a:pt x="13" y="0"/>
                    <a:pt x="13" y="0"/>
                    <a:pt x="12" y="0"/>
                  </a:cubicBezTo>
                  <a:cubicBezTo>
                    <a:pt x="11" y="0"/>
                    <a:pt x="11" y="1"/>
                    <a:pt x="10" y="1"/>
                  </a:cubicBezTo>
                  <a:cubicBezTo>
                    <a:pt x="9" y="2"/>
                    <a:pt x="8" y="3"/>
                    <a:pt x="7" y="4"/>
                  </a:cubicBezTo>
                  <a:cubicBezTo>
                    <a:pt x="6" y="5"/>
                    <a:pt x="5" y="6"/>
                    <a:pt x="5" y="7"/>
                  </a:cubicBezTo>
                  <a:cubicBezTo>
                    <a:pt x="5" y="8"/>
                    <a:pt x="4" y="9"/>
                    <a:pt x="4" y="10"/>
                  </a:cubicBezTo>
                  <a:cubicBezTo>
                    <a:pt x="4" y="10"/>
                    <a:pt x="4" y="12"/>
                    <a:pt x="4" y="13"/>
                  </a:cubicBezTo>
                  <a:lnTo>
                    <a:pt x="4" y="15"/>
                  </a:lnTo>
                  <a:lnTo>
                    <a:pt x="1" y="17"/>
                  </a:lnTo>
                  <a:lnTo>
                    <a:pt x="0" y="17"/>
                  </a:lnTo>
                  <a:lnTo>
                    <a:pt x="0" y="18"/>
                  </a:lnTo>
                  <a:lnTo>
                    <a:pt x="1" y="18"/>
                  </a:lnTo>
                  <a:lnTo>
                    <a:pt x="4" y="18"/>
                  </a:lnTo>
                  <a:lnTo>
                    <a:pt x="4" y="28"/>
                  </a:lnTo>
                  <a:cubicBezTo>
                    <a:pt x="4" y="29"/>
                    <a:pt x="4" y="30"/>
                    <a:pt x="4" y="32"/>
                  </a:cubicBezTo>
                  <a:cubicBezTo>
                    <a:pt x="4" y="34"/>
                    <a:pt x="4" y="35"/>
                    <a:pt x="4" y="35"/>
                  </a:cubicBezTo>
                  <a:cubicBezTo>
                    <a:pt x="4" y="36"/>
                    <a:pt x="3" y="36"/>
                    <a:pt x="3" y="36"/>
                  </a:cubicBezTo>
                  <a:cubicBezTo>
                    <a:pt x="3" y="36"/>
                    <a:pt x="3" y="36"/>
                    <a:pt x="3" y="36"/>
                  </a:cubicBezTo>
                  <a:cubicBezTo>
                    <a:pt x="2" y="36"/>
                    <a:pt x="2" y="36"/>
                    <a:pt x="0" y="37"/>
                  </a:cubicBezTo>
                  <a:lnTo>
                    <a:pt x="0" y="38"/>
                  </a:lnTo>
                  <a:cubicBezTo>
                    <a:pt x="2" y="38"/>
                    <a:pt x="4" y="38"/>
                    <a:pt x="6" y="38"/>
                  </a:cubicBezTo>
                  <a:cubicBezTo>
                    <a:pt x="8" y="38"/>
                    <a:pt x="9" y="38"/>
                    <a:pt x="10" y="38"/>
                  </a:cubicBezTo>
                  <a:cubicBezTo>
                    <a:pt x="11" y="38"/>
                    <a:pt x="12" y="38"/>
                    <a:pt x="13" y="38"/>
                  </a:cubicBezTo>
                  <a:lnTo>
                    <a:pt x="13" y="37"/>
                  </a:lnTo>
                  <a:cubicBezTo>
                    <a:pt x="11" y="37"/>
                    <a:pt x="10" y="36"/>
                    <a:pt x="10" y="36"/>
                  </a:cubicBezTo>
                  <a:cubicBezTo>
                    <a:pt x="9" y="36"/>
                    <a:pt x="9" y="36"/>
                    <a:pt x="9" y="36"/>
                  </a:cubicBezTo>
                  <a:cubicBezTo>
                    <a:pt x="9" y="36"/>
                    <a:pt x="9" y="36"/>
                    <a:pt x="9" y="35"/>
                  </a:cubicBezTo>
                  <a:cubicBezTo>
                    <a:pt x="9" y="35"/>
                    <a:pt x="8" y="34"/>
                    <a:pt x="8" y="32"/>
                  </a:cubicBezTo>
                  <a:cubicBezTo>
                    <a:pt x="8" y="30"/>
                    <a:pt x="8" y="29"/>
                    <a:pt x="8" y="28"/>
                  </a:cubicBezTo>
                  <a:lnTo>
                    <a:pt x="8" y="18"/>
                  </a:lnTo>
                  <a:lnTo>
                    <a:pt x="15" y="18"/>
                  </a:lnTo>
                  <a:lnTo>
                    <a:pt x="15" y="17"/>
                  </a:lnTo>
                  <a:lnTo>
                    <a:pt x="18" y="17"/>
                  </a:lnTo>
                  <a:cubicBezTo>
                    <a:pt x="19" y="17"/>
                    <a:pt x="20" y="17"/>
                    <a:pt x="20" y="17"/>
                  </a:cubicBezTo>
                  <a:cubicBezTo>
                    <a:pt x="20" y="17"/>
                    <a:pt x="20" y="17"/>
                    <a:pt x="20" y="17"/>
                  </a:cubicBezTo>
                  <a:cubicBezTo>
                    <a:pt x="20" y="17"/>
                    <a:pt x="20" y="18"/>
                    <a:pt x="20" y="19"/>
                  </a:cubicBezTo>
                  <a:cubicBezTo>
                    <a:pt x="20" y="21"/>
                    <a:pt x="21" y="22"/>
                    <a:pt x="21" y="23"/>
                  </a:cubicBezTo>
                  <a:lnTo>
                    <a:pt x="21" y="28"/>
                  </a:lnTo>
                  <a:cubicBezTo>
                    <a:pt x="21" y="29"/>
                    <a:pt x="20" y="30"/>
                    <a:pt x="20" y="32"/>
                  </a:cubicBezTo>
                  <a:cubicBezTo>
                    <a:pt x="20" y="34"/>
                    <a:pt x="20" y="35"/>
                    <a:pt x="20" y="35"/>
                  </a:cubicBezTo>
                  <a:cubicBezTo>
                    <a:pt x="20" y="36"/>
                    <a:pt x="20" y="36"/>
                    <a:pt x="20" y="36"/>
                  </a:cubicBezTo>
                  <a:cubicBezTo>
                    <a:pt x="20" y="36"/>
                    <a:pt x="20" y="36"/>
                    <a:pt x="19" y="36"/>
                  </a:cubicBezTo>
                  <a:cubicBezTo>
                    <a:pt x="19" y="36"/>
                    <a:pt x="18" y="36"/>
                    <a:pt x="17" y="37"/>
                  </a:cubicBezTo>
                  <a:lnTo>
                    <a:pt x="16" y="37"/>
                  </a:lnTo>
                  <a:lnTo>
                    <a:pt x="16" y="38"/>
                  </a:lnTo>
                  <a:lnTo>
                    <a:pt x="17" y="38"/>
                  </a:lnTo>
                  <a:cubicBezTo>
                    <a:pt x="19" y="38"/>
                    <a:pt x="21" y="38"/>
                    <a:pt x="23" y="38"/>
                  </a:cubicBezTo>
                  <a:cubicBezTo>
                    <a:pt x="25" y="38"/>
                    <a:pt x="27" y="38"/>
                    <a:pt x="29" y="38"/>
                  </a:cubicBezTo>
                  <a:lnTo>
                    <a:pt x="29" y="37"/>
                  </a:lnTo>
                  <a:cubicBezTo>
                    <a:pt x="27" y="36"/>
                    <a:pt x="26" y="36"/>
                    <a:pt x="26" y="36"/>
                  </a:cubicBezTo>
                  <a:cubicBezTo>
                    <a:pt x="26" y="36"/>
                    <a:pt x="26" y="36"/>
                    <a:pt x="26" y="36"/>
                  </a:cubicBezTo>
                  <a:cubicBezTo>
                    <a:pt x="25" y="36"/>
                    <a:pt x="25" y="36"/>
                    <a:pt x="25" y="35"/>
                  </a:cubicBezTo>
                  <a:cubicBezTo>
                    <a:pt x="25" y="35"/>
                    <a:pt x="25" y="34"/>
                    <a:pt x="25" y="32"/>
                  </a:cubicBezTo>
                  <a:cubicBezTo>
                    <a:pt x="25" y="30"/>
                    <a:pt x="25" y="28"/>
                    <a:pt x="25" y="28"/>
                  </a:cubicBezTo>
                  <a:lnTo>
                    <a:pt x="25" y="22"/>
                  </a:lnTo>
                  <a:cubicBezTo>
                    <a:pt x="25" y="19"/>
                    <a:pt x="25" y="16"/>
                    <a:pt x="25" y="14"/>
                  </a:cubicBezTo>
                  <a:lnTo>
                    <a:pt x="25" y="13"/>
                  </a:lnTo>
                  <a:cubicBezTo>
                    <a:pt x="23" y="14"/>
                    <a:pt x="21" y="14"/>
                    <a:pt x="20" y="15"/>
                  </a:cubicBezTo>
                  <a:cubicBezTo>
                    <a:pt x="19" y="15"/>
                    <a:pt x="17" y="15"/>
                    <a:pt x="15" y="15"/>
                  </a:cubicBezTo>
                  <a:lnTo>
                    <a:pt x="8" y="15"/>
                  </a:lnTo>
                  <a:lnTo>
                    <a:pt x="8" y="10"/>
                  </a:lnTo>
                  <a:close/>
                  <a:moveTo>
                    <a:pt x="20" y="3"/>
                  </a:moveTo>
                  <a:lnTo>
                    <a:pt x="20" y="3"/>
                  </a:lnTo>
                  <a:cubicBezTo>
                    <a:pt x="20" y="3"/>
                    <a:pt x="20" y="4"/>
                    <a:pt x="20" y="5"/>
                  </a:cubicBezTo>
                  <a:cubicBezTo>
                    <a:pt x="20" y="5"/>
                    <a:pt x="20" y="6"/>
                    <a:pt x="20" y="7"/>
                  </a:cubicBezTo>
                  <a:cubicBezTo>
                    <a:pt x="21" y="7"/>
                    <a:pt x="22" y="7"/>
                    <a:pt x="22" y="7"/>
                  </a:cubicBezTo>
                  <a:cubicBezTo>
                    <a:pt x="23" y="7"/>
                    <a:pt x="24" y="7"/>
                    <a:pt x="25" y="7"/>
                  </a:cubicBezTo>
                  <a:cubicBezTo>
                    <a:pt x="25" y="6"/>
                    <a:pt x="25" y="5"/>
                    <a:pt x="25" y="5"/>
                  </a:cubicBezTo>
                  <a:cubicBezTo>
                    <a:pt x="25" y="4"/>
                    <a:pt x="25" y="3"/>
                    <a:pt x="25" y="3"/>
                  </a:cubicBezTo>
                  <a:cubicBezTo>
                    <a:pt x="24" y="2"/>
                    <a:pt x="23" y="2"/>
                    <a:pt x="22" y="2"/>
                  </a:cubicBezTo>
                  <a:cubicBezTo>
                    <a:pt x="22" y="2"/>
                    <a:pt x="21" y="2"/>
                    <a:pt x="20"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2" name="Freeform 32">
              <a:extLst>
                <a:ext uri="{FF2B5EF4-FFF2-40B4-BE49-F238E27FC236}">
                  <a16:creationId xmlns:a16="http://schemas.microsoft.com/office/drawing/2014/main" id="{7A89AECC-634A-4166-8855-2359D4E0FA43}"/>
                </a:ext>
              </a:extLst>
            </p:cNvPr>
            <p:cNvSpPr>
              <a:spLocks noEditPoints="1"/>
            </p:cNvSpPr>
            <p:nvPr/>
          </p:nvSpPr>
          <p:spPr bwMode="auto">
            <a:xfrm>
              <a:off x="2502263" y="5257254"/>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8466 h 26"/>
                <a:gd name="T10" fmla="*/ 9020 w 22"/>
                <a:gd name="T11" fmla="*/ 23813 h 26"/>
                <a:gd name="T12" fmla="*/ 23452 w 22"/>
                <a:gd name="T13" fmla="*/ 23813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3663 h 26"/>
                <a:gd name="T26" fmla="*/ 23452 w 22"/>
                <a:gd name="T27" fmla="*/ 0 h 26"/>
                <a:gd name="T28" fmla="*/ 14432 w 22"/>
                <a:gd name="T29" fmla="*/ 1832 h 26"/>
                <a:gd name="T30" fmla="*/ 9020 w 22"/>
                <a:gd name="T31" fmla="*/ 5495 h 26"/>
                <a:gd name="T32" fmla="*/ 3608 w 22"/>
                <a:gd name="T33" fmla="*/ 9159 h 26"/>
                <a:gd name="T34" fmla="*/ 1804 w 22"/>
                <a:gd name="T35" fmla="*/ 16486 h 26"/>
                <a:gd name="T36" fmla="*/ 0 w 22"/>
                <a:gd name="T37" fmla="*/ 23813 h 26"/>
                <a:gd name="T38" fmla="*/ 3608 w 22"/>
                <a:gd name="T39" fmla="*/ 36635 h 26"/>
                <a:gd name="T40" fmla="*/ 10824 w 22"/>
                <a:gd name="T41" fmla="*/ 45793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21648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20149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6" y="23"/>
                    <a:pt x="15" y="23"/>
                    <a:pt x="14" y="23"/>
                  </a:cubicBezTo>
                  <a:cubicBezTo>
                    <a:pt x="12" y="23"/>
                    <a:pt x="9" y="22"/>
                    <a:pt x="8" y="21"/>
                  </a:cubicBezTo>
                  <a:cubicBezTo>
                    <a:pt x="6" y="19"/>
                    <a:pt x="5" y="16"/>
                    <a:pt x="5" y="13"/>
                  </a:cubicBezTo>
                  <a:lnTo>
                    <a:pt x="13" y="13"/>
                  </a:lnTo>
                  <a:cubicBezTo>
                    <a:pt x="14" y="13"/>
                    <a:pt x="15" y="13"/>
                    <a:pt x="17" y="12"/>
                  </a:cubicBezTo>
                  <a:cubicBezTo>
                    <a:pt x="19" y="12"/>
                    <a:pt x="21" y="12"/>
                    <a:pt x="22" y="12"/>
                  </a:cubicBezTo>
                  <a:cubicBezTo>
                    <a:pt x="22" y="11"/>
                    <a:pt x="22" y="11"/>
                    <a:pt x="22" y="10"/>
                  </a:cubicBezTo>
                  <a:cubicBezTo>
                    <a:pt x="22" y="8"/>
                    <a:pt x="22" y="7"/>
                    <a:pt x="21" y="5"/>
                  </a:cubicBezTo>
                  <a:cubicBezTo>
                    <a:pt x="21" y="4"/>
                    <a:pt x="20" y="2"/>
                    <a:pt x="18" y="2"/>
                  </a:cubicBezTo>
                  <a:cubicBezTo>
                    <a:pt x="16" y="1"/>
                    <a:pt x="15" y="0"/>
                    <a:pt x="13" y="0"/>
                  </a:cubicBezTo>
                  <a:cubicBezTo>
                    <a:pt x="11" y="0"/>
                    <a:pt x="10" y="0"/>
                    <a:pt x="8" y="1"/>
                  </a:cubicBezTo>
                  <a:cubicBezTo>
                    <a:pt x="7" y="1"/>
                    <a:pt x="6" y="2"/>
                    <a:pt x="5" y="3"/>
                  </a:cubicBezTo>
                  <a:cubicBezTo>
                    <a:pt x="3" y="4"/>
                    <a:pt x="3" y="5"/>
                    <a:pt x="2" y="5"/>
                  </a:cubicBezTo>
                  <a:cubicBezTo>
                    <a:pt x="2" y="6"/>
                    <a:pt x="1" y="7"/>
                    <a:pt x="1" y="9"/>
                  </a:cubicBezTo>
                  <a:cubicBezTo>
                    <a:pt x="0" y="10"/>
                    <a:pt x="0" y="12"/>
                    <a:pt x="0" y="13"/>
                  </a:cubicBezTo>
                  <a:cubicBezTo>
                    <a:pt x="0" y="16"/>
                    <a:pt x="1" y="19"/>
                    <a:pt x="2" y="20"/>
                  </a:cubicBezTo>
                  <a:cubicBezTo>
                    <a:pt x="3" y="22"/>
                    <a:pt x="4" y="24"/>
                    <a:pt x="6" y="25"/>
                  </a:cubicBezTo>
                  <a:cubicBezTo>
                    <a:pt x="8" y="25"/>
                    <a:pt x="10" y="26"/>
                    <a:pt x="12" y="26"/>
                  </a:cubicBezTo>
                  <a:cubicBezTo>
                    <a:pt x="13" y="26"/>
                    <a:pt x="15" y="26"/>
                    <a:pt x="16" y="25"/>
                  </a:cubicBezTo>
                  <a:cubicBezTo>
                    <a:pt x="17" y="25"/>
                    <a:pt x="19" y="24"/>
                    <a:pt x="21" y="23"/>
                  </a:cubicBezTo>
                  <a:lnTo>
                    <a:pt x="22" y="21"/>
                  </a:lnTo>
                  <a:lnTo>
                    <a:pt x="21" y="21"/>
                  </a:lnTo>
                  <a:close/>
                  <a:moveTo>
                    <a:pt x="7" y="4"/>
                  </a:moveTo>
                  <a:lnTo>
                    <a:pt x="7" y="4"/>
                  </a:lnTo>
                  <a:cubicBezTo>
                    <a:pt x="8" y="3"/>
                    <a:pt x="9" y="2"/>
                    <a:pt x="12"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6" y="11"/>
                    <a:pt x="5" y="11"/>
                    <a:pt x="5" y="11"/>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3" name="Freeform 33">
              <a:extLst>
                <a:ext uri="{FF2B5EF4-FFF2-40B4-BE49-F238E27FC236}">
                  <a16:creationId xmlns:a16="http://schemas.microsoft.com/office/drawing/2014/main" id="{D6C5A9C9-1757-4178-9ABB-6DCED2CABC83}"/>
                </a:ext>
              </a:extLst>
            </p:cNvPr>
            <p:cNvSpPr>
              <a:spLocks/>
            </p:cNvSpPr>
            <p:nvPr/>
          </p:nvSpPr>
          <p:spPr bwMode="auto">
            <a:xfrm>
              <a:off x="2549888" y="5257254"/>
              <a:ext cx="33338" cy="46037"/>
            </a:xfrm>
            <a:custGeom>
              <a:avLst/>
              <a:gdLst>
                <a:gd name="T0" fmla="*/ 0 w 18"/>
                <a:gd name="T1" fmla="*/ 3683 h 25"/>
                <a:gd name="T2" fmla="*/ 0 w 18"/>
                <a:gd name="T3" fmla="*/ 3683 h 25"/>
                <a:gd name="T4" fmla="*/ 0 w 18"/>
                <a:gd name="T5" fmla="*/ 3683 h 25"/>
                <a:gd name="T6" fmla="*/ 0 w 18"/>
                <a:gd name="T7" fmla="*/ 7366 h 25"/>
                <a:gd name="T8" fmla="*/ 0 w 18"/>
                <a:gd name="T9" fmla="*/ 7366 h 25"/>
                <a:gd name="T10" fmla="*/ 3704 w 18"/>
                <a:gd name="T11" fmla="*/ 7366 h 25"/>
                <a:gd name="T12" fmla="*/ 5556 w 18"/>
                <a:gd name="T13" fmla="*/ 7366 h 25"/>
                <a:gd name="T14" fmla="*/ 7408 w 18"/>
                <a:gd name="T15" fmla="*/ 9207 h 25"/>
                <a:gd name="T16" fmla="*/ 7408 w 18"/>
                <a:gd name="T17" fmla="*/ 12890 h 25"/>
                <a:gd name="T18" fmla="*/ 7408 w 18"/>
                <a:gd name="T19" fmla="*/ 18415 h 25"/>
                <a:gd name="T20" fmla="*/ 7408 w 18"/>
                <a:gd name="T21" fmla="*/ 27622 h 25"/>
                <a:gd name="T22" fmla="*/ 7408 w 18"/>
                <a:gd name="T23" fmla="*/ 34988 h 25"/>
                <a:gd name="T24" fmla="*/ 7408 w 18"/>
                <a:gd name="T25" fmla="*/ 40513 h 25"/>
                <a:gd name="T26" fmla="*/ 5556 w 18"/>
                <a:gd name="T27" fmla="*/ 42354 h 25"/>
                <a:gd name="T28" fmla="*/ 5556 w 18"/>
                <a:gd name="T29" fmla="*/ 42354 h 25"/>
                <a:gd name="T30" fmla="*/ 0 w 18"/>
                <a:gd name="T31" fmla="*/ 44196 h 25"/>
                <a:gd name="T32" fmla="*/ 0 w 18"/>
                <a:gd name="T33" fmla="*/ 44196 h 25"/>
                <a:gd name="T34" fmla="*/ 0 w 18"/>
                <a:gd name="T35" fmla="*/ 46037 h 25"/>
                <a:gd name="T36" fmla="*/ 0 w 18"/>
                <a:gd name="T37" fmla="*/ 46037 h 25"/>
                <a:gd name="T38" fmla="*/ 11113 w 18"/>
                <a:gd name="T39" fmla="*/ 46037 h 25"/>
                <a:gd name="T40" fmla="*/ 24077 w 18"/>
                <a:gd name="T41" fmla="*/ 46037 h 25"/>
                <a:gd name="T42" fmla="*/ 25930 w 18"/>
                <a:gd name="T43" fmla="*/ 46037 h 25"/>
                <a:gd name="T44" fmla="*/ 25930 w 18"/>
                <a:gd name="T45" fmla="*/ 44196 h 25"/>
                <a:gd name="T46" fmla="*/ 24077 w 18"/>
                <a:gd name="T47" fmla="*/ 44196 h 25"/>
                <a:gd name="T48" fmla="*/ 18521 w 18"/>
                <a:gd name="T49" fmla="*/ 42354 h 25"/>
                <a:gd name="T50" fmla="*/ 16669 w 18"/>
                <a:gd name="T51" fmla="*/ 42354 h 25"/>
                <a:gd name="T52" fmla="*/ 16669 w 18"/>
                <a:gd name="T53" fmla="*/ 40513 h 25"/>
                <a:gd name="T54" fmla="*/ 14817 w 18"/>
                <a:gd name="T55" fmla="*/ 34988 h 25"/>
                <a:gd name="T56" fmla="*/ 14817 w 18"/>
                <a:gd name="T57" fmla="*/ 27622 h 25"/>
                <a:gd name="T58" fmla="*/ 14817 w 18"/>
                <a:gd name="T59" fmla="*/ 22098 h 25"/>
                <a:gd name="T60" fmla="*/ 16669 w 18"/>
                <a:gd name="T61" fmla="*/ 14732 h 25"/>
                <a:gd name="T62" fmla="*/ 18521 w 18"/>
                <a:gd name="T63" fmla="*/ 11049 h 25"/>
                <a:gd name="T64" fmla="*/ 24077 w 18"/>
                <a:gd name="T65" fmla="*/ 9207 h 25"/>
                <a:gd name="T66" fmla="*/ 31486 w 18"/>
                <a:gd name="T67" fmla="*/ 12890 h 25"/>
                <a:gd name="T68" fmla="*/ 33338 w 18"/>
                <a:gd name="T69" fmla="*/ 12890 h 25"/>
                <a:gd name="T70" fmla="*/ 33338 w 18"/>
                <a:gd name="T71" fmla="*/ 1841 h 25"/>
                <a:gd name="T72" fmla="*/ 33338 w 18"/>
                <a:gd name="T73" fmla="*/ 1841 h 25"/>
                <a:gd name="T74" fmla="*/ 29634 w 18"/>
                <a:gd name="T75" fmla="*/ 0 h 25"/>
                <a:gd name="T76" fmla="*/ 25930 w 18"/>
                <a:gd name="T77" fmla="*/ 1841 h 25"/>
                <a:gd name="T78" fmla="*/ 22225 w 18"/>
                <a:gd name="T79" fmla="*/ 3683 h 25"/>
                <a:gd name="T80" fmla="*/ 18521 w 18"/>
                <a:gd name="T81" fmla="*/ 5524 h 25"/>
                <a:gd name="T82" fmla="*/ 14817 w 18"/>
                <a:gd name="T83" fmla="*/ 11049 h 25"/>
                <a:gd name="T84" fmla="*/ 16669 w 18"/>
                <a:gd name="T85" fmla="*/ 1841 h 25"/>
                <a:gd name="T86" fmla="*/ 14817 w 18"/>
                <a:gd name="T87" fmla="*/ 0 h 25"/>
                <a:gd name="T88" fmla="*/ 0 w 18"/>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 h="25">
                  <a:moveTo>
                    <a:pt x="0" y="2"/>
                  </a:moveTo>
                  <a:lnTo>
                    <a:pt x="0" y="2"/>
                  </a:lnTo>
                  <a:lnTo>
                    <a:pt x="0" y="4"/>
                  </a:lnTo>
                  <a:lnTo>
                    <a:pt x="2" y="4"/>
                  </a:lnTo>
                  <a:cubicBezTo>
                    <a:pt x="3" y="4"/>
                    <a:pt x="3" y="4"/>
                    <a:pt x="3"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4" y="23"/>
                    <a:pt x="3" y="23"/>
                  </a:cubicBezTo>
                  <a:cubicBezTo>
                    <a:pt x="3" y="23"/>
                    <a:pt x="3" y="23"/>
                    <a:pt x="3" y="23"/>
                  </a:cubicBezTo>
                  <a:cubicBezTo>
                    <a:pt x="3" y="23"/>
                    <a:pt x="2" y="23"/>
                    <a:pt x="0" y="24"/>
                  </a:cubicBezTo>
                  <a:lnTo>
                    <a:pt x="0" y="25"/>
                  </a:lnTo>
                  <a:cubicBezTo>
                    <a:pt x="2" y="25"/>
                    <a:pt x="4" y="25"/>
                    <a:pt x="6" y="25"/>
                  </a:cubicBezTo>
                  <a:cubicBezTo>
                    <a:pt x="9" y="25"/>
                    <a:pt x="11" y="25"/>
                    <a:pt x="13" y="25"/>
                  </a:cubicBezTo>
                  <a:lnTo>
                    <a:pt x="14" y="25"/>
                  </a:lnTo>
                  <a:lnTo>
                    <a:pt x="14" y="24"/>
                  </a:lnTo>
                  <a:lnTo>
                    <a:pt x="13" y="24"/>
                  </a:lnTo>
                  <a:cubicBezTo>
                    <a:pt x="11" y="23"/>
                    <a:pt x="10" y="23"/>
                    <a:pt x="10" y="23"/>
                  </a:cubicBezTo>
                  <a:cubicBezTo>
                    <a:pt x="9" y="23"/>
                    <a:pt x="9" y="23"/>
                    <a:pt x="9" y="23"/>
                  </a:cubicBezTo>
                  <a:cubicBezTo>
                    <a:pt x="9" y="23"/>
                    <a:pt x="9" y="23"/>
                    <a:pt x="9" y="22"/>
                  </a:cubicBezTo>
                  <a:cubicBezTo>
                    <a:pt x="9" y="22"/>
                    <a:pt x="9" y="21"/>
                    <a:pt x="8" y="19"/>
                  </a:cubicBezTo>
                  <a:cubicBezTo>
                    <a:pt x="8" y="17"/>
                    <a:pt x="8" y="16"/>
                    <a:pt x="8" y="15"/>
                  </a:cubicBezTo>
                  <a:lnTo>
                    <a:pt x="8" y="12"/>
                  </a:lnTo>
                  <a:cubicBezTo>
                    <a:pt x="8" y="11"/>
                    <a:pt x="9" y="9"/>
                    <a:pt x="9" y="8"/>
                  </a:cubicBezTo>
                  <a:cubicBezTo>
                    <a:pt x="9" y="7"/>
                    <a:pt x="10" y="6"/>
                    <a:pt x="10" y="6"/>
                  </a:cubicBezTo>
                  <a:cubicBezTo>
                    <a:pt x="11" y="5"/>
                    <a:pt x="12" y="5"/>
                    <a:pt x="13" y="5"/>
                  </a:cubicBezTo>
                  <a:cubicBezTo>
                    <a:pt x="15" y="5"/>
                    <a:pt x="16" y="6"/>
                    <a:pt x="17" y="7"/>
                  </a:cubicBezTo>
                  <a:lnTo>
                    <a:pt x="18" y="7"/>
                  </a:lnTo>
                  <a:cubicBezTo>
                    <a:pt x="18" y="5"/>
                    <a:pt x="18" y="3"/>
                    <a:pt x="18" y="1"/>
                  </a:cubicBezTo>
                  <a:cubicBezTo>
                    <a:pt x="17" y="0"/>
                    <a:pt x="17" y="0"/>
                    <a:pt x="16" y="0"/>
                  </a:cubicBezTo>
                  <a:cubicBezTo>
                    <a:pt x="15" y="0"/>
                    <a:pt x="14" y="0"/>
                    <a:pt x="14" y="1"/>
                  </a:cubicBezTo>
                  <a:cubicBezTo>
                    <a:pt x="13" y="1"/>
                    <a:pt x="13" y="1"/>
                    <a:pt x="12" y="2"/>
                  </a:cubicBezTo>
                  <a:cubicBezTo>
                    <a:pt x="12" y="2"/>
                    <a:pt x="11" y="3"/>
                    <a:pt x="10" y="3"/>
                  </a:cubicBezTo>
                  <a:lnTo>
                    <a:pt x="8" y="6"/>
                  </a:lnTo>
                  <a:cubicBezTo>
                    <a:pt x="8" y="3"/>
                    <a:pt x="9"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4" name="Freeform 34">
              <a:extLst>
                <a:ext uri="{FF2B5EF4-FFF2-40B4-BE49-F238E27FC236}">
                  <a16:creationId xmlns:a16="http://schemas.microsoft.com/office/drawing/2014/main" id="{087A61BE-F63E-4460-B765-E50051454EA3}"/>
                </a:ext>
              </a:extLst>
            </p:cNvPr>
            <p:cNvSpPr>
              <a:spLocks noEditPoints="1"/>
            </p:cNvSpPr>
            <p:nvPr/>
          </p:nvSpPr>
          <p:spPr bwMode="auto">
            <a:xfrm>
              <a:off x="2586401" y="5236617"/>
              <a:ext cx="25400" cy="66675"/>
            </a:xfrm>
            <a:custGeom>
              <a:avLst/>
              <a:gdLst>
                <a:gd name="T0" fmla="*/ 9071 w 14"/>
                <a:gd name="T1" fmla="*/ 1852 h 36"/>
                <a:gd name="T2" fmla="*/ 9071 w 14"/>
                <a:gd name="T3" fmla="*/ 1852 h 36"/>
                <a:gd name="T4" fmla="*/ 7257 w 14"/>
                <a:gd name="T5" fmla="*/ 5556 h 36"/>
                <a:gd name="T6" fmla="*/ 9071 w 14"/>
                <a:gd name="T7" fmla="*/ 9260 h 36"/>
                <a:gd name="T8" fmla="*/ 12700 w 14"/>
                <a:gd name="T9" fmla="*/ 9260 h 36"/>
                <a:gd name="T10" fmla="*/ 16329 w 14"/>
                <a:gd name="T11" fmla="*/ 9260 h 36"/>
                <a:gd name="T12" fmla="*/ 18143 w 14"/>
                <a:gd name="T13" fmla="*/ 5556 h 36"/>
                <a:gd name="T14" fmla="*/ 16329 w 14"/>
                <a:gd name="T15" fmla="*/ 1852 h 36"/>
                <a:gd name="T16" fmla="*/ 12700 w 14"/>
                <a:gd name="T17" fmla="*/ 0 h 36"/>
                <a:gd name="T18" fmla="*/ 9071 w 14"/>
                <a:gd name="T19" fmla="*/ 1852 h 36"/>
                <a:gd name="T20" fmla="*/ 1814 w 14"/>
                <a:gd name="T21" fmla="*/ 24077 h 36"/>
                <a:gd name="T22" fmla="*/ 1814 w 14"/>
                <a:gd name="T23" fmla="*/ 24077 h 36"/>
                <a:gd name="T24" fmla="*/ 0 w 14"/>
                <a:gd name="T25" fmla="*/ 24077 h 36"/>
                <a:gd name="T26" fmla="*/ 0 w 14"/>
                <a:gd name="T27" fmla="*/ 27781 h 36"/>
                <a:gd name="T28" fmla="*/ 1814 w 14"/>
                <a:gd name="T29" fmla="*/ 27781 h 36"/>
                <a:gd name="T30" fmla="*/ 5443 w 14"/>
                <a:gd name="T31" fmla="*/ 27781 h 36"/>
                <a:gd name="T32" fmla="*/ 7257 w 14"/>
                <a:gd name="T33" fmla="*/ 27781 h 36"/>
                <a:gd name="T34" fmla="*/ 9071 w 14"/>
                <a:gd name="T35" fmla="*/ 29633 h 36"/>
                <a:gd name="T36" fmla="*/ 9071 w 14"/>
                <a:gd name="T37" fmla="*/ 33338 h 36"/>
                <a:gd name="T38" fmla="*/ 9071 w 14"/>
                <a:gd name="T39" fmla="*/ 38894 h 36"/>
                <a:gd name="T40" fmla="*/ 9071 w 14"/>
                <a:gd name="T41" fmla="*/ 48154 h 36"/>
                <a:gd name="T42" fmla="*/ 9071 w 14"/>
                <a:gd name="T43" fmla="*/ 55563 h 36"/>
                <a:gd name="T44" fmla="*/ 9071 w 14"/>
                <a:gd name="T45" fmla="*/ 61119 h 36"/>
                <a:gd name="T46" fmla="*/ 7257 w 14"/>
                <a:gd name="T47" fmla="*/ 62971 h 36"/>
                <a:gd name="T48" fmla="*/ 7257 w 14"/>
                <a:gd name="T49" fmla="*/ 62971 h 36"/>
                <a:gd name="T50" fmla="*/ 1814 w 14"/>
                <a:gd name="T51" fmla="*/ 64823 h 36"/>
                <a:gd name="T52" fmla="*/ 1814 w 14"/>
                <a:gd name="T53" fmla="*/ 64823 h 36"/>
                <a:gd name="T54" fmla="*/ 1814 w 14"/>
                <a:gd name="T55" fmla="*/ 66675 h 36"/>
                <a:gd name="T56" fmla="*/ 1814 w 14"/>
                <a:gd name="T57" fmla="*/ 66675 h 36"/>
                <a:gd name="T58" fmla="*/ 12700 w 14"/>
                <a:gd name="T59" fmla="*/ 66675 h 36"/>
                <a:gd name="T60" fmla="*/ 23586 w 14"/>
                <a:gd name="T61" fmla="*/ 66675 h 36"/>
                <a:gd name="T62" fmla="*/ 25400 w 14"/>
                <a:gd name="T63" fmla="*/ 66675 h 36"/>
                <a:gd name="T64" fmla="*/ 25400 w 14"/>
                <a:gd name="T65" fmla="*/ 64823 h 36"/>
                <a:gd name="T66" fmla="*/ 23586 w 14"/>
                <a:gd name="T67" fmla="*/ 64823 h 36"/>
                <a:gd name="T68" fmla="*/ 18143 w 14"/>
                <a:gd name="T69" fmla="*/ 62971 h 36"/>
                <a:gd name="T70" fmla="*/ 18143 w 14"/>
                <a:gd name="T71" fmla="*/ 62971 h 36"/>
                <a:gd name="T72" fmla="*/ 18143 w 14"/>
                <a:gd name="T73" fmla="*/ 61119 h 36"/>
                <a:gd name="T74" fmla="*/ 16329 w 14"/>
                <a:gd name="T75" fmla="*/ 55563 h 36"/>
                <a:gd name="T76" fmla="*/ 16329 w 14"/>
                <a:gd name="T77" fmla="*/ 48154 h 36"/>
                <a:gd name="T78" fmla="*/ 16329 w 14"/>
                <a:gd name="T79" fmla="*/ 37042 h 36"/>
                <a:gd name="T80" fmla="*/ 16329 w 14"/>
                <a:gd name="T81" fmla="*/ 22225 h 36"/>
                <a:gd name="T82" fmla="*/ 16329 w 14"/>
                <a:gd name="T83" fmla="*/ 20373 h 36"/>
                <a:gd name="T84" fmla="*/ 1814 w 14"/>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 h="36">
                  <a:moveTo>
                    <a:pt x="5" y="1"/>
                  </a:moveTo>
                  <a:lnTo>
                    <a:pt x="5" y="1"/>
                  </a:lnTo>
                  <a:cubicBezTo>
                    <a:pt x="4" y="1"/>
                    <a:pt x="4" y="2"/>
                    <a:pt x="4" y="3"/>
                  </a:cubicBezTo>
                  <a:cubicBezTo>
                    <a:pt x="4" y="3"/>
                    <a:pt x="4" y="4"/>
                    <a:pt x="5" y="5"/>
                  </a:cubicBezTo>
                  <a:cubicBezTo>
                    <a:pt x="5" y="5"/>
                    <a:pt x="6" y="5"/>
                    <a:pt x="7" y="5"/>
                  </a:cubicBezTo>
                  <a:cubicBezTo>
                    <a:pt x="8" y="5"/>
                    <a:pt x="8" y="5"/>
                    <a:pt x="9" y="5"/>
                  </a:cubicBezTo>
                  <a:cubicBezTo>
                    <a:pt x="9" y="4"/>
                    <a:pt x="10" y="3"/>
                    <a:pt x="10" y="3"/>
                  </a:cubicBezTo>
                  <a:cubicBezTo>
                    <a:pt x="10" y="2"/>
                    <a:pt x="9" y="1"/>
                    <a:pt x="9" y="1"/>
                  </a:cubicBezTo>
                  <a:cubicBezTo>
                    <a:pt x="8" y="0"/>
                    <a:pt x="8" y="0"/>
                    <a:pt x="7" y="0"/>
                  </a:cubicBezTo>
                  <a:cubicBezTo>
                    <a:pt x="6" y="0"/>
                    <a:pt x="5" y="0"/>
                    <a:pt x="5" y="1"/>
                  </a:cubicBezTo>
                  <a:close/>
                  <a:moveTo>
                    <a:pt x="1" y="13"/>
                  </a:moveTo>
                  <a:lnTo>
                    <a:pt x="1" y="13"/>
                  </a:lnTo>
                  <a:lnTo>
                    <a:pt x="0" y="13"/>
                  </a:lnTo>
                  <a:lnTo>
                    <a:pt x="0" y="15"/>
                  </a:lnTo>
                  <a:lnTo>
                    <a:pt x="1" y="15"/>
                  </a:lnTo>
                  <a:lnTo>
                    <a:pt x="3" y="15"/>
                  </a:lnTo>
                  <a:cubicBezTo>
                    <a:pt x="4" y="15"/>
                    <a:pt x="4" y="15"/>
                    <a:pt x="4" y="15"/>
                  </a:cubicBezTo>
                  <a:cubicBezTo>
                    <a:pt x="4" y="15"/>
                    <a:pt x="5" y="15"/>
                    <a:pt x="5" y="16"/>
                  </a:cubicBezTo>
                  <a:cubicBezTo>
                    <a:pt x="5" y="16"/>
                    <a:pt x="5" y="17"/>
                    <a:pt x="5" y="18"/>
                  </a:cubicBezTo>
                  <a:cubicBezTo>
                    <a:pt x="5" y="19"/>
                    <a:pt x="5" y="20"/>
                    <a:pt x="5" y="21"/>
                  </a:cubicBezTo>
                  <a:lnTo>
                    <a:pt x="5" y="26"/>
                  </a:lnTo>
                  <a:cubicBezTo>
                    <a:pt x="5" y="27"/>
                    <a:pt x="5" y="28"/>
                    <a:pt x="5" y="30"/>
                  </a:cubicBezTo>
                  <a:cubicBezTo>
                    <a:pt x="5" y="32"/>
                    <a:pt x="5" y="33"/>
                    <a:pt x="5" y="33"/>
                  </a:cubicBezTo>
                  <a:cubicBezTo>
                    <a:pt x="4" y="34"/>
                    <a:pt x="4" y="34"/>
                    <a:pt x="4" y="34"/>
                  </a:cubicBezTo>
                  <a:cubicBezTo>
                    <a:pt x="4" y="34"/>
                    <a:pt x="4" y="34"/>
                    <a:pt x="4" y="34"/>
                  </a:cubicBezTo>
                  <a:cubicBezTo>
                    <a:pt x="3" y="34"/>
                    <a:pt x="2" y="34"/>
                    <a:pt x="1" y="35"/>
                  </a:cubicBezTo>
                  <a:lnTo>
                    <a:pt x="1" y="36"/>
                  </a:lnTo>
                  <a:cubicBezTo>
                    <a:pt x="3" y="36"/>
                    <a:pt x="5" y="36"/>
                    <a:pt x="7" y="36"/>
                  </a:cubicBezTo>
                  <a:cubicBezTo>
                    <a:pt x="9" y="36"/>
                    <a:pt x="11" y="36"/>
                    <a:pt x="13" y="36"/>
                  </a:cubicBezTo>
                  <a:lnTo>
                    <a:pt x="14" y="36"/>
                  </a:lnTo>
                  <a:lnTo>
                    <a:pt x="14" y="35"/>
                  </a:lnTo>
                  <a:lnTo>
                    <a:pt x="13" y="35"/>
                  </a:lnTo>
                  <a:cubicBezTo>
                    <a:pt x="12" y="34"/>
                    <a:pt x="11" y="34"/>
                    <a:pt x="10" y="34"/>
                  </a:cubicBezTo>
                  <a:cubicBezTo>
                    <a:pt x="10" y="34"/>
                    <a:pt x="10" y="34"/>
                    <a:pt x="10" y="34"/>
                  </a:cubicBezTo>
                  <a:cubicBezTo>
                    <a:pt x="10" y="34"/>
                    <a:pt x="10" y="34"/>
                    <a:pt x="10" y="33"/>
                  </a:cubicBezTo>
                  <a:cubicBezTo>
                    <a:pt x="9" y="33"/>
                    <a:pt x="9" y="32"/>
                    <a:pt x="9" y="30"/>
                  </a:cubicBezTo>
                  <a:cubicBezTo>
                    <a:pt x="9" y="28"/>
                    <a:pt x="9" y="26"/>
                    <a:pt x="9" y="26"/>
                  </a:cubicBezTo>
                  <a:lnTo>
                    <a:pt x="9" y="20"/>
                  </a:lnTo>
                  <a:cubicBezTo>
                    <a:pt x="9" y="17"/>
                    <a:pt x="9" y="14"/>
                    <a:pt x="9" y="12"/>
                  </a:cubicBezTo>
                  <a:lnTo>
                    <a:pt x="9" y="11"/>
                  </a:lnTo>
                  <a:cubicBezTo>
                    <a:pt x="7" y="12"/>
                    <a:pt x="4" y="13"/>
                    <a:pt x="1"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5" name="Freeform 35">
              <a:extLst>
                <a:ext uri="{FF2B5EF4-FFF2-40B4-BE49-F238E27FC236}">
                  <a16:creationId xmlns:a16="http://schemas.microsoft.com/office/drawing/2014/main" id="{1C135924-70DE-42AE-B1A3-4BE04B5EE11E}"/>
                </a:ext>
              </a:extLst>
            </p:cNvPr>
            <p:cNvSpPr>
              <a:spLocks/>
            </p:cNvSpPr>
            <p:nvPr/>
          </p:nvSpPr>
          <p:spPr bwMode="auto">
            <a:xfrm>
              <a:off x="2786426" y="5235029"/>
              <a:ext cx="50800" cy="68262"/>
            </a:xfrm>
            <a:custGeom>
              <a:avLst/>
              <a:gdLst>
                <a:gd name="T0" fmla="*/ 0 w 28"/>
                <a:gd name="T1" fmla="*/ 3690 h 37"/>
                <a:gd name="T2" fmla="*/ 3629 w 28"/>
                <a:gd name="T3" fmla="*/ 3690 h 37"/>
                <a:gd name="T4" fmla="*/ 7257 w 28"/>
                <a:gd name="T5" fmla="*/ 5535 h 37"/>
                <a:gd name="T6" fmla="*/ 7257 w 28"/>
                <a:gd name="T7" fmla="*/ 9225 h 37"/>
                <a:gd name="T8" fmla="*/ 9071 w 28"/>
                <a:gd name="T9" fmla="*/ 25829 h 37"/>
                <a:gd name="T10" fmla="*/ 7257 w 28"/>
                <a:gd name="T11" fmla="*/ 55348 h 37"/>
                <a:gd name="T12" fmla="*/ 3629 w 28"/>
                <a:gd name="T13" fmla="*/ 66417 h 37"/>
                <a:gd name="T14" fmla="*/ 3629 w 28"/>
                <a:gd name="T15" fmla="*/ 68262 h 37"/>
                <a:gd name="T16" fmla="*/ 12700 w 28"/>
                <a:gd name="T17" fmla="*/ 68262 h 37"/>
                <a:gd name="T18" fmla="*/ 48986 w 28"/>
                <a:gd name="T19" fmla="*/ 68262 h 37"/>
                <a:gd name="T20" fmla="*/ 50800 w 28"/>
                <a:gd name="T21" fmla="*/ 59037 h 37"/>
                <a:gd name="T22" fmla="*/ 50800 w 28"/>
                <a:gd name="T23" fmla="*/ 51658 h 37"/>
                <a:gd name="T24" fmla="*/ 48986 w 28"/>
                <a:gd name="T25" fmla="*/ 51658 h 37"/>
                <a:gd name="T26" fmla="*/ 45357 w 28"/>
                <a:gd name="T27" fmla="*/ 62727 h 37"/>
                <a:gd name="T28" fmla="*/ 25400 w 28"/>
                <a:gd name="T29" fmla="*/ 64572 h 37"/>
                <a:gd name="T30" fmla="*/ 16329 w 28"/>
                <a:gd name="T31" fmla="*/ 49813 h 37"/>
                <a:gd name="T32" fmla="*/ 25400 w 28"/>
                <a:gd name="T33" fmla="*/ 35053 h 37"/>
                <a:gd name="T34" fmla="*/ 36286 w 28"/>
                <a:gd name="T35" fmla="*/ 36898 h 37"/>
                <a:gd name="T36" fmla="*/ 38100 w 28"/>
                <a:gd name="T37" fmla="*/ 42433 h 37"/>
                <a:gd name="T38" fmla="*/ 38100 w 28"/>
                <a:gd name="T39" fmla="*/ 44278 h 37"/>
                <a:gd name="T40" fmla="*/ 41729 w 28"/>
                <a:gd name="T41" fmla="*/ 44278 h 37"/>
                <a:gd name="T42" fmla="*/ 41729 w 28"/>
                <a:gd name="T43" fmla="*/ 23984 h 37"/>
                <a:gd name="T44" fmla="*/ 38100 w 28"/>
                <a:gd name="T45" fmla="*/ 22139 h 37"/>
                <a:gd name="T46" fmla="*/ 38100 w 28"/>
                <a:gd name="T47" fmla="*/ 25829 h 37"/>
                <a:gd name="T48" fmla="*/ 38100 w 28"/>
                <a:gd name="T49" fmla="*/ 31364 h 37"/>
                <a:gd name="T50" fmla="*/ 27214 w 28"/>
                <a:gd name="T51" fmla="*/ 31364 h 37"/>
                <a:gd name="T52" fmla="*/ 18143 w 28"/>
                <a:gd name="T53" fmla="*/ 22139 h 37"/>
                <a:gd name="T54" fmla="*/ 18143 w 28"/>
                <a:gd name="T55" fmla="*/ 5535 h 37"/>
                <a:gd name="T56" fmla="*/ 34471 w 28"/>
                <a:gd name="T57" fmla="*/ 5535 h 37"/>
                <a:gd name="T58" fmla="*/ 43543 w 28"/>
                <a:gd name="T59" fmla="*/ 14759 h 37"/>
                <a:gd name="T60" fmla="*/ 43543 w 28"/>
                <a:gd name="T61" fmla="*/ 16604 h 37"/>
                <a:gd name="T62" fmla="*/ 47171 w 28"/>
                <a:gd name="T63" fmla="*/ 14759 h 37"/>
                <a:gd name="T64" fmla="*/ 48986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3" y="2"/>
                    <a:pt x="3" y="2"/>
                    <a:pt x="3" y="2"/>
                  </a:cubicBezTo>
                  <a:cubicBezTo>
                    <a:pt x="4" y="3"/>
                    <a:pt x="4" y="3"/>
                    <a:pt x="4" y="3"/>
                  </a:cubicBezTo>
                  <a:cubicBezTo>
                    <a:pt x="4" y="3"/>
                    <a:pt x="4" y="3"/>
                    <a:pt x="4" y="3"/>
                  </a:cubicBezTo>
                  <a:cubicBezTo>
                    <a:pt x="4" y="4"/>
                    <a:pt x="4" y="4"/>
                    <a:pt x="4" y="5"/>
                  </a:cubicBezTo>
                  <a:cubicBezTo>
                    <a:pt x="4" y="6"/>
                    <a:pt x="4" y="7"/>
                    <a:pt x="4" y="8"/>
                  </a:cubicBezTo>
                  <a:lnTo>
                    <a:pt x="5" y="14"/>
                  </a:lnTo>
                  <a:lnTo>
                    <a:pt x="5" y="24"/>
                  </a:lnTo>
                  <a:cubicBezTo>
                    <a:pt x="5" y="25"/>
                    <a:pt x="4" y="27"/>
                    <a:pt x="4" y="30"/>
                  </a:cubicBezTo>
                  <a:cubicBezTo>
                    <a:pt x="4" y="33"/>
                    <a:pt x="4" y="35"/>
                    <a:pt x="4" y="35"/>
                  </a:cubicBezTo>
                  <a:cubicBezTo>
                    <a:pt x="4" y="35"/>
                    <a:pt x="3" y="35"/>
                    <a:pt x="2" y="36"/>
                  </a:cubicBezTo>
                  <a:lnTo>
                    <a:pt x="2" y="37"/>
                  </a:lnTo>
                  <a:cubicBezTo>
                    <a:pt x="4" y="37"/>
                    <a:pt x="6" y="37"/>
                    <a:pt x="7" y="37"/>
                  </a:cubicBezTo>
                  <a:lnTo>
                    <a:pt x="14" y="37"/>
                  </a:lnTo>
                  <a:cubicBezTo>
                    <a:pt x="20" y="37"/>
                    <a:pt x="24" y="37"/>
                    <a:pt x="27" y="37"/>
                  </a:cubicBezTo>
                  <a:lnTo>
                    <a:pt x="28" y="37"/>
                  </a:lnTo>
                  <a:cubicBezTo>
                    <a:pt x="28" y="36"/>
                    <a:pt x="28" y="34"/>
                    <a:pt x="28" y="32"/>
                  </a:cubicBezTo>
                  <a:cubicBezTo>
                    <a:pt x="28" y="30"/>
                    <a:pt x="28" y="29"/>
                    <a:pt x="28" y="28"/>
                  </a:cubicBezTo>
                  <a:lnTo>
                    <a:pt x="27" y="28"/>
                  </a:lnTo>
                  <a:cubicBezTo>
                    <a:pt x="26" y="29"/>
                    <a:pt x="26" y="30"/>
                    <a:pt x="26" y="31"/>
                  </a:cubicBezTo>
                  <a:cubicBezTo>
                    <a:pt x="25" y="32"/>
                    <a:pt x="25" y="33"/>
                    <a:pt x="25" y="34"/>
                  </a:cubicBezTo>
                  <a:cubicBezTo>
                    <a:pt x="24" y="34"/>
                    <a:pt x="23" y="34"/>
                    <a:pt x="22" y="35"/>
                  </a:cubicBezTo>
                  <a:cubicBezTo>
                    <a:pt x="21" y="35"/>
                    <a:pt x="18" y="35"/>
                    <a:pt x="14" y="35"/>
                  </a:cubicBezTo>
                  <a:lnTo>
                    <a:pt x="9" y="35"/>
                  </a:lnTo>
                  <a:cubicBezTo>
                    <a:pt x="9" y="33"/>
                    <a:pt x="9" y="30"/>
                    <a:pt x="9" y="27"/>
                  </a:cubicBezTo>
                  <a:cubicBezTo>
                    <a:pt x="9" y="23"/>
                    <a:pt x="9" y="21"/>
                    <a:pt x="9" y="19"/>
                  </a:cubicBezTo>
                  <a:cubicBezTo>
                    <a:pt x="12" y="19"/>
                    <a:pt x="13" y="19"/>
                    <a:pt x="14" y="19"/>
                  </a:cubicBezTo>
                  <a:cubicBezTo>
                    <a:pt x="16" y="19"/>
                    <a:pt x="17" y="19"/>
                    <a:pt x="18" y="19"/>
                  </a:cubicBezTo>
                  <a:cubicBezTo>
                    <a:pt x="19" y="20"/>
                    <a:pt x="20" y="20"/>
                    <a:pt x="20" y="20"/>
                  </a:cubicBezTo>
                  <a:cubicBezTo>
                    <a:pt x="21" y="20"/>
                    <a:pt x="21" y="20"/>
                    <a:pt x="21" y="20"/>
                  </a:cubicBezTo>
                  <a:cubicBezTo>
                    <a:pt x="21" y="21"/>
                    <a:pt x="21" y="21"/>
                    <a:pt x="21" y="23"/>
                  </a:cubicBezTo>
                  <a:lnTo>
                    <a:pt x="21" y="24"/>
                  </a:lnTo>
                  <a:lnTo>
                    <a:pt x="23" y="24"/>
                  </a:lnTo>
                  <a:lnTo>
                    <a:pt x="23" y="18"/>
                  </a:lnTo>
                  <a:cubicBezTo>
                    <a:pt x="23" y="16"/>
                    <a:pt x="23" y="15"/>
                    <a:pt x="23" y="13"/>
                  </a:cubicBezTo>
                  <a:lnTo>
                    <a:pt x="23" y="12"/>
                  </a:lnTo>
                  <a:lnTo>
                    <a:pt x="21" y="12"/>
                  </a:lnTo>
                  <a:lnTo>
                    <a:pt x="21" y="13"/>
                  </a:lnTo>
                  <a:lnTo>
                    <a:pt x="21" y="14"/>
                  </a:lnTo>
                  <a:cubicBezTo>
                    <a:pt x="21" y="15"/>
                    <a:pt x="21" y="16"/>
                    <a:pt x="21" y="16"/>
                  </a:cubicBezTo>
                  <a:cubicBezTo>
                    <a:pt x="21" y="16"/>
                    <a:pt x="21" y="17"/>
                    <a:pt x="21" y="17"/>
                  </a:cubicBezTo>
                  <a:cubicBezTo>
                    <a:pt x="20" y="17"/>
                    <a:pt x="20" y="17"/>
                    <a:pt x="19" y="17"/>
                  </a:cubicBezTo>
                  <a:cubicBezTo>
                    <a:pt x="18" y="17"/>
                    <a:pt x="16" y="17"/>
                    <a:pt x="15" y="17"/>
                  </a:cubicBezTo>
                  <a:cubicBezTo>
                    <a:pt x="13" y="17"/>
                    <a:pt x="11" y="17"/>
                    <a:pt x="9" y="17"/>
                  </a:cubicBezTo>
                  <a:lnTo>
                    <a:pt x="10" y="12"/>
                  </a:lnTo>
                  <a:lnTo>
                    <a:pt x="10" y="7"/>
                  </a:lnTo>
                  <a:lnTo>
                    <a:pt x="10" y="3"/>
                  </a:lnTo>
                  <a:cubicBezTo>
                    <a:pt x="12" y="3"/>
                    <a:pt x="14" y="3"/>
                    <a:pt x="15" y="3"/>
                  </a:cubicBezTo>
                  <a:cubicBezTo>
                    <a:pt x="16" y="3"/>
                    <a:pt x="17" y="3"/>
                    <a:pt x="19" y="3"/>
                  </a:cubicBezTo>
                  <a:cubicBezTo>
                    <a:pt x="21" y="3"/>
                    <a:pt x="23" y="3"/>
                    <a:pt x="24" y="4"/>
                  </a:cubicBezTo>
                  <a:cubicBezTo>
                    <a:pt x="24" y="5"/>
                    <a:pt x="24" y="6"/>
                    <a:pt x="24" y="8"/>
                  </a:cubicBezTo>
                  <a:cubicBezTo>
                    <a:pt x="24" y="8"/>
                    <a:pt x="24" y="8"/>
                    <a:pt x="24" y="8"/>
                  </a:cubicBezTo>
                  <a:lnTo>
                    <a:pt x="24" y="9"/>
                  </a:lnTo>
                  <a:lnTo>
                    <a:pt x="26" y="9"/>
                  </a:lnTo>
                  <a:lnTo>
                    <a:pt x="26" y="8"/>
                  </a:lnTo>
                  <a:cubicBezTo>
                    <a:pt x="26" y="5"/>
                    <a:pt x="26" y="2"/>
                    <a:pt x="27" y="1"/>
                  </a:cubicBezTo>
                  <a:lnTo>
                    <a:pt x="27" y="0"/>
                  </a:lnTo>
                  <a:cubicBezTo>
                    <a:pt x="22" y="0"/>
                    <a:pt x="17" y="1"/>
                    <a:pt x="12" y="1"/>
                  </a:cubicBezTo>
                  <a:cubicBezTo>
                    <a:pt x="10" y="1"/>
                    <a:pt x="6" y="0"/>
                    <a:pt x="0" y="0"/>
                  </a:cubicBezTo>
                  <a:lnTo>
                    <a:pt x="0" y="1"/>
                  </a:ln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6" name="Freeform 36">
              <a:extLst>
                <a:ext uri="{FF2B5EF4-FFF2-40B4-BE49-F238E27FC236}">
                  <a16:creationId xmlns:a16="http://schemas.microsoft.com/office/drawing/2014/main" id="{DB1B3239-A330-4DA8-B91E-C5D833D11462}"/>
                </a:ext>
              </a:extLst>
            </p:cNvPr>
            <p:cNvSpPr>
              <a:spLocks noEditPoints="1"/>
            </p:cNvSpPr>
            <p:nvPr/>
          </p:nvSpPr>
          <p:spPr bwMode="auto">
            <a:xfrm>
              <a:off x="2845163" y="5236617"/>
              <a:ext cx="23813" cy="66675"/>
            </a:xfrm>
            <a:custGeom>
              <a:avLst/>
              <a:gdLst>
                <a:gd name="T0" fmla="*/ 7327 w 13"/>
                <a:gd name="T1" fmla="*/ 1852 h 36"/>
                <a:gd name="T2" fmla="*/ 7327 w 13"/>
                <a:gd name="T3" fmla="*/ 1852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1852 h 36"/>
                <a:gd name="T16" fmla="*/ 10991 w 13"/>
                <a:gd name="T17" fmla="*/ 0 h 36"/>
                <a:gd name="T18" fmla="*/ 7327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664 w 13"/>
                <a:gd name="T31" fmla="*/ 27781 h 36"/>
                <a:gd name="T32" fmla="*/ 7327 w 13"/>
                <a:gd name="T33" fmla="*/ 27781 h 36"/>
                <a:gd name="T34" fmla="*/ 7327 w 13"/>
                <a:gd name="T35" fmla="*/ 29633 h 36"/>
                <a:gd name="T36" fmla="*/ 7327 w 13"/>
                <a:gd name="T37" fmla="*/ 33338 h 36"/>
                <a:gd name="T38" fmla="*/ 7327 w 13"/>
                <a:gd name="T39" fmla="*/ 38894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4823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4823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2225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3" y="1"/>
                    <a:pt x="3" y="2"/>
                    <a:pt x="3" y="3"/>
                  </a:cubicBezTo>
                  <a:cubicBezTo>
                    <a:pt x="3" y="3"/>
                    <a:pt x="3" y="4"/>
                    <a:pt x="4" y="5"/>
                  </a:cubicBezTo>
                  <a:cubicBezTo>
                    <a:pt x="5" y="5"/>
                    <a:pt x="5" y="5"/>
                    <a:pt x="6" y="5"/>
                  </a:cubicBezTo>
                  <a:cubicBezTo>
                    <a:pt x="7" y="5"/>
                    <a:pt x="8" y="5"/>
                    <a:pt x="8" y="5"/>
                  </a:cubicBezTo>
                  <a:cubicBezTo>
                    <a:pt x="9" y="4"/>
                    <a:pt x="9" y="3"/>
                    <a:pt x="9" y="3"/>
                  </a:cubicBezTo>
                  <a:cubicBezTo>
                    <a:pt x="9" y="2"/>
                    <a:pt x="9" y="1"/>
                    <a:pt x="8" y="1"/>
                  </a:cubicBezTo>
                  <a:cubicBezTo>
                    <a:pt x="8" y="0"/>
                    <a:pt x="7" y="0"/>
                    <a:pt x="6" y="0"/>
                  </a:cubicBezTo>
                  <a:cubicBezTo>
                    <a:pt x="5"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5"/>
                  </a:cubicBezTo>
                  <a:lnTo>
                    <a:pt x="0" y="36"/>
                  </a:lnTo>
                  <a:cubicBezTo>
                    <a:pt x="2" y="36"/>
                    <a:pt x="4" y="36"/>
                    <a:pt x="6" y="36"/>
                  </a:cubicBezTo>
                  <a:cubicBezTo>
                    <a:pt x="8" y="36"/>
                    <a:pt x="10" y="36"/>
                    <a:pt x="13" y="36"/>
                  </a:cubicBezTo>
                  <a:lnTo>
                    <a:pt x="13" y="35"/>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7" name="Freeform 37">
              <a:extLst>
                <a:ext uri="{FF2B5EF4-FFF2-40B4-BE49-F238E27FC236}">
                  <a16:creationId xmlns:a16="http://schemas.microsoft.com/office/drawing/2014/main" id="{4D079660-C6D3-4E94-B47D-E3E144D776F2}"/>
                </a:ext>
              </a:extLst>
            </p:cNvPr>
            <p:cNvSpPr>
              <a:spLocks/>
            </p:cNvSpPr>
            <p:nvPr/>
          </p:nvSpPr>
          <p:spPr bwMode="auto">
            <a:xfrm>
              <a:off x="2872151" y="5257254"/>
              <a:ext cx="53975" cy="46037"/>
            </a:xfrm>
            <a:custGeom>
              <a:avLst/>
              <a:gdLst>
                <a:gd name="T0" fmla="*/ 0 w 30"/>
                <a:gd name="T1" fmla="*/ 3683 h 25"/>
                <a:gd name="T2" fmla="*/ 0 w 30"/>
                <a:gd name="T3" fmla="*/ 3683 h 25"/>
                <a:gd name="T4" fmla="*/ 0 w 30"/>
                <a:gd name="T5" fmla="*/ 3683 h 25"/>
                <a:gd name="T6" fmla="*/ 0 w 30"/>
                <a:gd name="T7" fmla="*/ 7366 h 25"/>
                <a:gd name="T8" fmla="*/ 0 w 30"/>
                <a:gd name="T9" fmla="*/ 7366 h 25"/>
                <a:gd name="T10" fmla="*/ 3598 w 30"/>
                <a:gd name="T11" fmla="*/ 7366 h 25"/>
                <a:gd name="T12" fmla="*/ 5398 w 30"/>
                <a:gd name="T13" fmla="*/ 7366 h 25"/>
                <a:gd name="T14" fmla="*/ 7197 w 30"/>
                <a:gd name="T15" fmla="*/ 9207 h 25"/>
                <a:gd name="T16" fmla="*/ 7197 w 30"/>
                <a:gd name="T17" fmla="*/ 12890 h 25"/>
                <a:gd name="T18" fmla="*/ 7197 w 30"/>
                <a:gd name="T19" fmla="*/ 18415 h 25"/>
                <a:gd name="T20" fmla="*/ 7197 w 30"/>
                <a:gd name="T21" fmla="*/ 27622 h 25"/>
                <a:gd name="T22" fmla="*/ 7197 w 30"/>
                <a:gd name="T23" fmla="*/ 34988 h 25"/>
                <a:gd name="T24" fmla="*/ 7197 w 30"/>
                <a:gd name="T25" fmla="*/ 40513 h 25"/>
                <a:gd name="T26" fmla="*/ 5398 w 30"/>
                <a:gd name="T27" fmla="*/ 42354 h 25"/>
                <a:gd name="T28" fmla="*/ 5398 w 30"/>
                <a:gd name="T29" fmla="*/ 42354 h 25"/>
                <a:gd name="T30" fmla="*/ 0 w 30"/>
                <a:gd name="T31" fmla="*/ 44196 h 25"/>
                <a:gd name="T32" fmla="*/ 0 w 30"/>
                <a:gd name="T33" fmla="*/ 44196 h 25"/>
                <a:gd name="T34" fmla="*/ 0 w 30"/>
                <a:gd name="T35" fmla="*/ 46037 h 25"/>
                <a:gd name="T36" fmla="*/ 0 w 30"/>
                <a:gd name="T37" fmla="*/ 46037 h 25"/>
                <a:gd name="T38" fmla="*/ 10795 w 30"/>
                <a:gd name="T39" fmla="*/ 46037 h 25"/>
                <a:gd name="T40" fmla="*/ 21590 w 30"/>
                <a:gd name="T41" fmla="*/ 46037 h 25"/>
                <a:gd name="T42" fmla="*/ 23389 w 30"/>
                <a:gd name="T43" fmla="*/ 46037 h 25"/>
                <a:gd name="T44" fmla="*/ 23389 w 30"/>
                <a:gd name="T45" fmla="*/ 44196 h 25"/>
                <a:gd name="T46" fmla="*/ 21590 w 30"/>
                <a:gd name="T47" fmla="*/ 44196 h 25"/>
                <a:gd name="T48" fmla="*/ 16193 w 30"/>
                <a:gd name="T49" fmla="*/ 42354 h 25"/>
                <a:gd name="T50" fmla="*/ 16193 w 30"/>
                <a:gd name="T51" fmla="*/ 42354 h 25"/>
                <a:gd name="T52" fmla="*/ 16193 w 30"/>
                <a:gd name="T53" fmla="*/ 40513 h 25"/>
                <a:gd name="T54" fmla="*/ 14393 w 30"/>
                <a:gd name="T55" fmla="*/ 34988 h 25"/>
                <a:gd name="T56" fmla="*/ 14393 w 30"/>
                <a:gd name="T57" fmla="*/ 27622 h 25"/>
                <a:gd name="T58" fmla="*/ 14393 w 30"/>
                <a:gd name="T59" fmla="*/ 20256 h 25"/>
                <a:gd name="T60" fmla="*/ 14393 w 30"/>
                <a:gd name="T61" fmla="*/ 14732 h 25"/>
                <a:gd name="T62" fmla="*/ 16193 w 30"/>
                <a:gd name="T63" fmla="*/ 11049 h 25"/>
                <a:gd name="T64" fmla="*/ 19791 w 30"/>
                <a:gd name="T65" fmla="*/ 9207 h 25"/>
                <a:gd name="T66" fmla="*/ 23389 w 30"/>
                <a:gd name="T67" fmla="*/ 7366 h 25"/>
                <a:gd name="T68" fmla="*/ 26988 w 30"/>
                <a:gd name="T69" fmla="*/ 7366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2176 w 30"/>
                <a:gd name="T87" fmla="*/ 46037 h 25"/>
                <a:gd name="T88" fmla="*/ 53975 w 30"/>
                <a:gd name="T89" fmla="*/ 46037 h 25"/>
                <a:gd name="T90" fmla="*/ 53975 w 30"/>
                <a:gd name="T91" fmla="*/ 44196 h 25"/>
                <a:gd name="T92" fmla="*/ 52176 w 30"/>
                <a:gd name="T93" fmla="*/ 44196 h 25"/>
                <a:gd name="T94" fmla="*/ 46778 w 30"/>
                <a:gd name="T95" fmla="*/ 42354 h 25"/>
                <a:gd name="T96" fmla="*/ 46778 w 30"/>
                <a:gd name="T97" fmla="*/ 36830 h 25"/>
                <a:gd name="T98" fmla="*/ 44979 w 30"/>
                <a:gd name="T99" fmla="*/ 25781 h 25"/>
                <a:gd name="T100" fmla="*/ 44979 w 30"/>
                <a:gd name="T101" fmla="*/ 16573 h 25"/>
                <a:gd name="T102" fmla="*/ 44979 w 30"/>
                <a:gd name="T103" fmla="*/ 11049 h 25"/>
                <a:gd name="T104" fmla="*/ 43180 w 30"/>
                <a:gd name="T105" fmla="*/ 5524 h 25"/>
                <a:gd name="T106" fmla="*/ 37783 w 30"/>
                <a:gd name="T107" fmla="*/ 1841 h 25"/>
                <a:gd name="T108" fmla="*/ 30586 w 30"/>
                <a:gd name="T109" fmla="*/ 0 h 25"/>
                <a:gd name="T110" fmla="*/ 26988 w 30"/>
                <a:gd name="T111" fmla="*/ 0 h 25"/>
                <a:gd name="T112" fmla="*/ 23389 w 30"/>
                <a:gd name="T113" fmla="*/ 1841 h 25"/>
                <a:gd name="T114" fmla="*/ 21590 w 30"/>
                <a:gd name="T115" fmla="*/ 3683 h 25"/>
                <a:gd name="T116" fmla="*/ 14393 w 30"/>
                <a:gd name="T117" fmla="*/ 9207 h 25"/>
                <a:gd name="T118" fmla="*/ 16193 w 30"/>
                <a:gd name="T119" fmla="*/ 1841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4"/>
                  </a:lnTo>
                  <a:lnTo>
                    <a:pt x="2" y="4"/>
                  </a:lnTo>
                  <a:cubicBezTo>
                    <a:pt x="3" y="4"/>
                    <a:pt x="3" y="4"/>
                    <a:pt x="3"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3" y="23"/>
                    <a:pt x="3" y="23"/>
                  </a:cubicBezTo>
                  <a:cubicBezTo>
                    <a:pt x="3" y="23"/>
                    <a:pt x="3" y="23"/>
                    <a:pt x="3" y="23"/>
                  </a:cubicBezTo>
                  <a:cubicBezTo>
                    <a:pt x="2" y="23"/>
                    <a:pt x="2" y="23"/>
                    <a:pt x="0" y="24"/>
                  </a:cubicBezTo>
                  <a:lnTo>
                    <a:pt x="0" y="25"/>
                  </a:lnTo>
                  <a:cubicBezTo>
                    <a:pt x="2" y="25"/>
                    <a:pt x="4" y="25"/>
                    <a:pt x="6" y="25"/>
                  </a:cubicBezTo>
                  <a:cubicBezTo>
                    <a:pt x="8" y="25"/>
                    <a:pt x="10" y="25"/>
                    <a:pt x="12" y="25"/>
                  </a:cubicBezTo>
                  <a:lnTo>
                    <a:pt x="13" y="25"/>
                  </a:lnTo>
                  <a:lnTo>
                    <a:pt x="13" y="24"/>
                  </a:lnTo>
                  <a:lnTo>
                    <a:pt x="12" y="24"/>
                  </a:lnTo>
                  <a:cubicBezTo>
                    <a:pt x="11" y="23"/>
                    <a:pt x="10" y="23"/>
                    <a:pt x="9" y="23"/>
                  </a:cubicBezTo>
                  <a:cubicBezTo>
                    <a:pt x="9" y="23"/>
                    <a:pt x="9" y="23"/>
                    <a:pt x="9" y="23"/>
                  </a:cubicBezTo>
                  <a:cubicBezTo>
                    <a:pt x="9" y="23"/>
                    <a:pt x="9" y="23"/>
                    <a:pt x="9" y="22"/>
                  </a:cubicBezTo>
                  <a:cubicBezTo>
                    <a:pt x="9" y="22"/>
                    <a:pt x="8" y="21"/>
                    <a:pt x="8" y="19"/>
                  </a:cubicBezTo>
                  <a:cubicBezTo>
                    <a:pt x="8" y="17"/>
                    <a:pt x="8" y="15"/>
                    <a:pt x="8" y="15"/>
                  </a:cubicBezTo>
                  <a:lnTo>
                    <a:pt x="8" y="11"/>
                  </a:lnTo>
                  <a:cubicBezTo>
                    <a:pt x="8" y="9"/>
                    <a:pt x="8" y="8"/>
                    <a:pt x="8" y="8"/>
                  </a:cubicBezTo>
                  <a:cubicBezTo>
                    <a:pt x="8" y="7"/>
                    <a:pt x="9" y="7"/>
                    <a:pt x="9" y="6"/>
                  </a:cubicBezTo>
                  <a:cubicBezTo>
                    <a:pt x="9" y="6"/>
                    <a:pt x="10" y="5"/>
                    <a:pt x="11" y="5"/>
                  </a:cubicBezTo>
                  <a:cubicBezTo>
                    <a:pt x="12" y="4"/>
                    <a:pt x="12" y="4"/>
                    <a:pt x="13" y="4"/>
                  </a:cubicBezTo>
                  <a:cubicBezTo>
                    <a:pt x="14" y="4"/>
                    <a:pt x="14" y="4"/>
                    <a:pt x="15" y="4"/>
                  </a:cubicBezTo>
                  <a:cubicBezTo>
                    <a:pt x="16" y="4"/>
                    <a:pt x="17" y="4"/>
                    <a:pt x="18" y="4"/>
                  </a:cubicBezTo>
                  <a:cubicBezTo>
                    <a:pt x="19" y="5"/>
                    <a:pt x="20" y="5"/>
                    <a:pt x="20" y="6"/>
                  </a:cubicBezTo>
                  <a:cubicBezTo>
                    <a:pt x="21" y="7"/>
                    <a:pt x="21" y="7"/>
                    <a:pt x="21" y="8"/>
                  </a:cubicBezTo>
                  <a:cubicBezTo>
                    <a:pt x="21" y="9"/>
                    <a:pt x="21" y="11"/>
                    <a:pt x="21" y="13"/>
                  </a:cubicBezTo>
                  <a:lnTo>
                    <a:pt x="21" y="16"/>
                  </a:lnTo>
                  <a:cubicBezTo>
                    <a:pt x="21" y="20"/>
                    <a:pt x="21" y="23"/>
                    <a:pt x="21" y="25"/>
                  </a:cubicBezTo>
                  <a:cubicBezTo>
                    <a:pt x="23" y="25"/>
                    <a:pt x="24" y="25"/>
                    <a:pt x="25" y="25"/>
                  </a:cubicBezTo>
                  <a:cubicBezTo>
                    <a:pt x="26" y="25"/>
                    <a:pt x="27" y="25"/>
                    <a:pt x="29" y="25"/>
                  </a:cubicBezTo>
                  <a:lnTo>
                    <a:pt x="30" y="25"/>
                  </a:lnTo>
                  <a:lnTo>
                    <a:pt x="30" y="24"/>
                  </a:lnTo>
                  <a:lnTo>
                    <a:pt x="29" y="24"/>
                  </a:lnTo>
                  <a:cubicBezTo>
                    <a:pt x="28" y="24"/>
                    <a:pt x="26" y="23"/>
                    <a:pt x="26" y="23"/>
                  </a:cubicBezTo>
                  <a:cubicBezTo>
                    <a:pt x="26" y="23"/>
                    <a:pt x="26" y="22"/>
                    <a:pt x="26" y="20"/>
                  </a:cubicBezTo>
                  <a:cubicBezTo>
                    <a:pt x="25" y="16"/>
                    <a:pt x="25" y="14"/>
                    <a:pt x="25" y="14"/>
                  </a:cubicBezTo>
                  <a:lnTo>
                    <a:pt x="25" y="9"/>
                  </a:lnTo>
                  <a:cubicBezTo>
                    <a:pt x="25" y="8"/>
                    <a:pt x="25" y="7"/>
                    <a:pt x="25" y="6"/>
                  </a:cubicBezTo>
                  <a:cubicBezTo>
                    <a:pt x="25" y="5"/>
                    <a:pt x="24" y="4"/>
                    <a:pt x="24" y="3"/>
                  </a:cubicBezTo>
                  <a:cubicBezTo>
                    <a:pt x="23" y="2"/>
                    <a:pt x="22" y="2"/>
                    <a:pt x="21" y="1"/>
                  </a:cubicBezTo>
                  <a:cubicBezTo>
                    <a:pt x="20" y="0"/>
                    <a:pt x="19" y="0"/>
                    <a:pt x="17" y="0"/>
                  </a:cubicBezTo>
                  <a:cubicBezTo>
                    <a:pt x="16" y="0"/>
                    <a:pt x="16" y="0"/>
                    <a:pt x="15" y="0"/>
                  </a:cubicBezTo>
                  <a:cubicBezTo>
                    <a:pt x="14" y="1"/>
                    <a:pt x="14" y="1"/>
                    <a:pt x="13" y="1"/>
                  </a:cubicBezTo>
                  <a:cubicBezTo>
                    <a:pt x="13" y="1"/>
                    <a:pt x="13" y="1"/>
                    <a:pt x="12" y="2"/>
                  </a:cubicBezTo>
                  <a:cubicBezTo>
                    <a:pt x="11" y="3"/>
                    <a:pt x="10" y="4"/>
                    <a:pt x="8" y="5"/>
                  </a:cubicBezTo>
                  <a:cubicBezTo>
                    <a:pt x="8" y="3"/>
                    <a:pt x="8"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8" name="Freeform 38">
              <a:extLst>
                <a:ext uri="{FF2B5EF4-FFF2-40B4-BE49-F238E27FC236}">
                  <a16:creationId xmlns:a16="http://schemas.microsoft.com/office/drawing/2014/main" id="{5B46F162-1451-4E54-AD5D-B97D606B67C5}"/>
                </a:ext>
              </a:extLst>
            </p:cNvPr>
            <p:cNvSpPr>
              <a:spLocks/>
            </p:cNvSpPr>
            <p:nvPr/>
          </p:nvSpPr>
          <p:spPr bwMode="auto">
            <a:xfrm>
              <a:off x="2929301" y="5257254"/>
              <a:ext cx="34925" cy="47625"/>
            </a:xfrm>
            <a:custGeom>
              <a:avLst/>
              <a:gdLst>
                <a:gd name="T0" fmla="*/ 1838 w 19"/>
                <a:gd name="T1" fmla="*/ 32971 h 26"/>
                <a:gd name="T2" fmla="*/ 1838 w 19"/>
                <a:gd name="T3" fmla="*/ 32971 h 26"/>
                <a:gd name="T4" fmla="*/ 1838 w 19"/>
                <a:gd name="T5" fmla="*/ 38466 h 26"/>
                <a:gd name="T6" fmla="*/ 0 w 19"/>
                <a:gd name="T7" fmla="*/ 42130 h 26"/>
                <a:gd name="T8" fmla="*/ 0 w 19"/>
                <a:gd name="T9" fmla="*/ 43962 h 26"/>
                <a:gd name="T10" fmla="*/ 0 w 19"/>
                <a:gd name="T11" fmla="*/ 45793 h 26"/>
                <a:gd name="T12" fmla="*/ 7353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7353 w 19"/>
                <a:gd name="T33" fmla="*/ 10990 h 26"/>
                <a:gd name="T34" fmla="*/ 9191 w 19"/>
                <a:gd name="T35" fmla="*/ 7327 h 26"/>
                <a:gd name="T36" fmla="*/ 12867 w 19"/>
                <a:gd name="T37" fmla="*/ 3663 h 26"/>
                <a:gd name="T38" fmla="*/ 16543 w 19"/>
                <a:gd name="T39" fmla="*/ 3663 h 26"/>
                <a:gd name="T40" fmla="*/ 22058 w 19"/>
                <a:gd name="T41" fmla="*/ 3663 h 26"/>
                <a:gd name="T42" fmla="*/ 25734 w 19"/>
                <a:gd name="T43" fmla="*/ 7327 h 26"/>
                <a:gd name="T44" fmla="*/ 27572 w 19"/>
                <a:gd name="T45" fmla="*/ 9159 h 26"/>
                <a:gd name="T46" fmla="*/ 29411 w 19"/>
                <a:gd name="T47" fmla="*/ 12822 h 26"/>
                <a:gd name="T48" fmla="*/ 29411 w 19"/>
                <a:gd name="T49" fmla="*/ 12822 h 26"/>
                <a:gd name="T50" fmla="*/ 31249 w 19"/>
                <a:gd name="T51" fmla="*/ 12822 h 26"/>
                <a:gd name="T52" fmla="*/ 31249 w 19"/>
                <a:gd name="T53" fmla="*/ 12822 h 26"/>
                <a:gd name="T54" fmla="*/ 31249 w 19"/>
                <a:gd name="T55" fmla="*/ 3663 h 26"/>
                <a:gd name="T56" fmla="*/ 31249 w 19"/>
                <a:gd name="T57" fmla="*/ 1832 h 26"/>
                <a:gd name="T58" fmla="*/ 25734 w 19"/>
                <a:gd name="T59" fmla="*/ 0 h 26"/>
                <a:gd name="T60" fmla="*/ 18382 w 19"/>
                <a:gd name="T61" fmla="*/ 0 h 26"/>
                <a:gd name="T62" fmla="*/ 5514 w 19"/>
                <a:gd name="T63" fmla="*/ 3663 h 26"/>
                <a:gd name="T64" fmla="*/ 1838 w 19"/>
                <a:gd name="T65" fmla="*/ 14654 h 26"/>
                <a:gd name="T66" fmla="*/ 1838 w 19"/>
                <a:gd name="T67" fmla="*/ 18317 h 26"/>
                <a:gd name="T68" fmla="*/ 5514 w 19"/>
                <a:gd name="T69" fmla="*/ 21981 h 26"/>
                <a:gd name="T70" fmla="*/ 9191 w 19"/>
                <a:gd name="T71" fmla="*/ 25644 h 26"/>
                <a:gd name="T72" fmla="*/ 14705 w 19"/>
                <a:gd name="T73" fmla="*/ 25644 h 26"/>
                <a:gd name="T74" fmla="*/ 23896 w 19"/>
                <a:gd name="T75" fmla="*/ 29308 h 26"/>
                <a:gd name="T76" fmla="*/ 27572 w 19"/>
                <a:gd name="T77" fmla="*/ 31139 h 26"/>
                <a:gd name="T78" fmla="*/ 27572 w 19"/>
                <a:gd name="T79" fmla="*/ 34803 h 26"/>
                <a:gd name="T80" fmla="*/ 25734 w 19"/>
                <a:gd name="T81" fmla="*/ 42130 h 26"/>
                <a:gd name="T82" fmla="*/ 16543 w 19"/>
                <a:gd name="T83" fmla="*/ 43962 h 26"/>
                <a:gd name="T84" fmla="*/ 9191 w 19"/>
                <a:gd name="T85" fmla="*/ 42130 h 26"/>
                <a:gd name="T86" fmla="*/ 5514 w 19"/>
                <a:gd name="T87" fmla="*/ 38466 h 26"/>
                <a:gd name="T88" fmla="*/ 3676 w 19"/>
                <a:gd name="T89" fmla="*/ 32971 h 26"/>
                <a:gd name="T90" fmla="*/ 3676 w 19"/>
                <a:gd name="T91" fmla="*/ 31139 h 26"/>
                <a:gd name="T92" fmla="*/ 1838 w 19"/>
                <a:gd name="T93" fmla="*/ 31139 h 26"/>
                <a:gd name="T94" fmla="*/ 1838 w 19"/>
                <a:gd name="T95" fmla="*/ 32971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8"/>
                  </a:moveTo>
                  <a:lnTo>
                    <a:pt x="1" y="18"/>
                  </a:lnTo>
                  <a:cubicBezTo>
                    <a:pt x="1" y="19"/>
                    <a:pt x="1" y="20"/>
                    <a:pt x="1" y="21"/>
                  </a:cubicBezTo>
                  <a:cubicBezTo>
                    <a:pt x="1" y="22"/>
                    <a:pt x="1" y="22"/>
                    <a:pt x="0" y="23"/>
                  </a:cubicBezTo>
                  <a:lnTo>
                    <a:pt x="0" y="24"/>
                  </a:lnTo>
                  <a:lnTo>
                    <a:pt x="0" y="25"/>
                  </a:lnTo>
                  <a:cubicBezTo>
                    <a:pt x="1" y="25"/>
                    <a:pt x="3" y="25"/>
                    <a:pt x="4" y="25"/>
                  </a:cubicBezTo>
                  <a:cubicBezTo>
                    <a:pt x="6" y="26"/>
                    <a:pt x="7" y="26"/>
                    <a:pt x="9" y="26"/>
                  </a:cubicBezTo>
                  <a:cubicBezTo>
                    <a:pt x="12" y="26"/>
                    <a:pt x="14" y="25"/>
                    <a:pt x="16" y="23"/>
                  </a:cubicBezTo>
                  <a:cubicBezTo>
                    <a:pt x="18" y="22"/>
                    <a:pt x="19" y="20"/>
                    <a:pt x="19" y="17"/>
                  </a:cubicBezTo>
                  <a:cubicBezTo>
                    <a:pt x="19" y="16"/>
                    <a:pt x="19" y="15"/>
                    <a:pt x="18" y="14"/>
                  </a:cubicBezTo>
                  <a:cubicBezTo>
                    <a:pt x="18" y="13"/>
                    <a:pt x="17" y="12"/>
                    <a:pt x="16" y="12"/>
                  </a:cubicBezTo>
                  <a:cubicBezTo>
                    <a:pt x="15" y="12"/>
                    <a:pt x="13" y="11"/>
                    <a:pt x="11" y="10"/>
                  </a:cubicBezTo>
                  <a:lnTo>
                    <a:pt x="8" y="10"/>
                  </a:lnTo>
                  <a:cubicBezTo>
                    <a:pt x="7" y="10"/>
                    <a:pt x="7" y="9"/>
                    <a:pt x="6" y="9"/>
                  </a:cubicBezTo>
                  <a:cubicBezTo>
                    <a:pt x="5" y="9"/>
                    <a:pt x="5" y="8"/>
                    <a:pt x="5" y="8"/>
                  </a:cubicBezTo>
                  <a:cubicBezTo>
                    <a:pt x="5" y="7"/>
                    <a:pt x="4" y="7"/>
                    <a:pt x="4" y="6"/>
                  </a:cubicBezTo>
                  <a:cubicBezTo>
                    <a:pt x="4" y="5"/>
                    <a:pt x="5" y="4"/>
                    <a:pt x="5" y="4"/>
                  </a:cubicBezTo>
                  <a:cubicBezTo>
                    <a:pt x="5" y="3"/>
                    <a:pt x="6" y="3"/>
                    <a:pt x="7" y="2"/>
                  </a:cubicBezTo>
                  <a:cubicBezTo>
                    <a:pt x="8" y="2"/>
                    <a:pt x="8" y="2"/>
                    <a:pt x="9" y="2"/>
                  </a:cubicBezTo>
                  <a:cubicBezTo>
                    <a:pt x="10" y="2"/>
                    <a:pt x="11" y="2"/>
                    <a:pt x="12" y="2"/>
                  </a:cubicBezTo>
                  <a:cubicBezTo>
                    <a:pt x="13" y="3"/>
                    <a:pt x="14" y="3"/>
                    <a:pt x="14" y="4"/>
                  </a:cubicBezTo>
                  <a:cubicBezTo>
                    <a:pt x="15" y="4"/>
                    <a:pt x="15" y="5"/>
                    <a:pt x="15" y="5"/>
                  </a:cubicBezTo>
                  <a:cubicBezTo>
                    <a:pt x="16" y="5"/>
                    <a:pt x="16" y="6"/>
                    <a:pt x="16" y="7"/>
                  </a:cubicBezTo>
                  <a:lnTo>
                    <a:pt x="17" y="7"/>
                  </a:lnTo>
                  <a:cubicBezTo>
                    <a:pt x="17" y="4"/>
                    <a:pt x="17" y="2"/>
                    <a:pt x="17" y="2"/>
                  </a:cubicBezTo>
                  <a:lnTo>
                    <a:pt x="17" y="1"/>
                  </a:lnTo>
                  <a:cubicBezTo>
                    <a:pt x="17" y="1"/>
                    <a:pt x="15" y="1"/>
                    <a:pt x="14" y="0"/>
                  </a:cubicBezTo>
                  <a:cubicBezTo>
                    <a:pt x="13" y="0"/>
                    <a:pt x="11" y="0"/>
                    <a:pt x="10" y="0"/>
                  </a:cubicBezTo>
                  <a:cubicBezTo>
                    <a:pt x="8" y="0"/>
                    <a:pt x="5" y="1"/>
                    <a:pt x="3" y="2"/>
                  </a:cubicBezTo>
                  <a:cubicBezTo>
                    <a:pt x="2" y="4"/>
                    <a:pt x="1" y="5"/>
                    <a:pt x="1" y="8"/>
                  </a:cubicBezTo>
                  <a:cubicBezTo>
                    <a:pt x="1" y="9"/>
                    <a:pt x="1" y="9"/>
                    <a:pt x="1" y="10"/>
                  </a:cubicBezTo>
                  <a:cubicBezTo>
                    <a:pt x="2" y="11"/>
                    <a:pt x="2" y="12"/>
                    <a:pt x="3" y="12"/>
                  </a:cubicBezTo>
                  <a:cubicBezTo>
                    <a:pt x="3" y="13"/>
                    <a:pt x="4" y="13"/>
                    <a:pt x="5" y="14"/>
                  </a:cubicBezTo>
                  <a:cubicBezTo>
                    <a:pt x="5" y="14"/>
                    <a:pt x="7" y="14"/>
                    <a:pt x="8" y="14"/>
                  </a:cubicBezTo>
                  <a:cubicBezTo>
                    <a:pt x="11" y="15"/>
                    <a:pt x="12" y="15"/>
                    <a:pt x="13" y="16"/>
                  </a:cubicBezTo>
                  <a:cubicBezTo>
                    <a:pt x="14" y="16"/>
                    <a:pt x="14" y="17"/>
                    <a:pt x="15" y="17"/>
                  </a:cubicBezTo>
                  <a:cubicBezTo>
                    <a:pt x="15" y="18"/>
                    <a:pt x="15" y="18"/>
                    <a:pt x="15" y="19"/>
                  </a:cubicBezTo>
                  <a:cubicBezTo>
                    <a:pt x="15" y="20"/>
                    <a:pt x="15" y="22"/>
                    <a:pt x="14" y="23"/>
                  </a:cubicBezTo>
                  <a:cubicBezTo>
                    <a:pt x="12" y="24"/>
                    <a:pt x="11" y="24"/>
                    <a:pt x="9" y="24"/>
                  </a:cubicBezTo>
                  <a:cubicBezTo>
                    <a:pt x="8" y="24"/>
                    <a:pt x="7" y="24"/>
                    <a:pt x="5" y="23"/>
                  </a:cubicBezTo>
                  <a:cubicBezTo>
                    <a:pt x="4" y="23"/>
                    <a:pt x="3" y="22"/>
                    <a:pt x="3" y="21"/>
                  </a:cubicBezTo>
                  <a:cubicBezTo>
                    <a:pt x="2" y="20"/>
                    <a:pt x="2" y="19"/>
                    <a:pt x="2" y="18"/>
                  </a:cubicBezTo>
                  <a:lnTo>
                    <a:pt x="2" y="17"/>
                  </a:lnTo>
                  <a:lnTo>
                    <a:pt x="1" y="17"/>
                  </a:lnTo>
                  <a:lnTo>
                    <a:pt x="1"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09" name="Freeform 39">
              <a:extLst>
                <a:ext uri="{FF2B5EF4-FFF2-40B4-BE49-F238E27FC236}">
                  <a16:creationId xmlns:a16="http://schemas.microsoft.com/office/drawing/2014/main" id="{3BC9CD00-397A-4580-8365-F38A980B2EBA}"/>
                </a:ext>
              </a:extLst>
            </p:cNvPr>
            <p:cNvSpPr>
              <a:spLocks/>
            </p:cNvSpPr>
            <p:nvPr/>
          </p:nvSpPr>
          <p:spPr bwMode="auto">
            <a:xfrm>
              <a:off x="2970576" y="5242967"/>
              <a:ext cx="28575" cy="60325"/>
            </a:xfrm>
            <a:custGeom>
              <a:avLst/>
              <a:gdLst>
                <a:gd name="T0" fmla="*/ 0 w 16"/>
                <a:gd name="T1" fmla="*/ 23764 h 33"/>
                <a:gd name="T2" fmla="*/ 0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1431 w 16"/>
                <a:gd name="T17" fmla="*/ 60325 h 33"/>
                <a:gd name="T18" fmla="*/ 28575 w 16"/>
                <a:gd name="T19" fmla="*/ 54841 h 33"/>
                <a:gd name="T20" fmla="*/ 26789 w 16"/>
                <a:gd name="T21" fmla="*/ 53013 h 33"/>
                <a:gd name="T22" fmla="*/ 21431 w 16"/>
                <a:gd name="T23" fmla="*/ 54841 h 33"/>
                <a:gd name="T24" fmla="*/ 16073 w 16"/>
                <a:gd name="T25" fmla="*/ 54841 h 33"/>
                <a:gd name="T26" fmla="*/ 14288 w 16"/>
                <a:gd name="T27" fmla="*/ 51185 h 33"/>
                <a:gd name="T28" fmla="*/ 14288 w 16"/>
                <a:gd name="T29" fmla="*/ 42045 h 33"/>
                <a:gd name="T30" fmla="*/ 14288 w 16"/>
                <a:gd name="T31" fmla="*/ 23764 h 33"/>
                <a:gd name="T32" fmla="*/ 21431 w 16"/>
                <a:gd name="T33" fmla="*/ 23764 h 33"/>
                <a:gd name="T34" fmla="*/ 26789 w 16"/>
                <a:gd name="T35" fmla="*/ 23764 h 33"/>
                <a:gd name="T36" fmla="*/ 26789 w 16"/>
                <a:gd name="T37" fmla="*/ 21936 h 33"/>
                <a:gd name="T38" fmla="*/ 28575 w 16"/>
                <a:gd name="T39" fmla="*/ 18280 h 33"/>
                <a:gd name="T40" fmla="*/ 28575 w 16"/>
                <a:gd name="T41" fmla="*/ 18280 h 33"/>
                <a:gd name="T42" fmla="*/ 19645 w 16"/>
                <a:gd name="T43" fmla="*/ 18280 h 33"/>
                <a:gd name="T44" fmla="*/ 14288 w 16"/>
                <a:gd name="T45" fmla="*/ 18280 h 33"/>
                <a:gd name="T46" fmla="*/ 16073 w 16"/>
                <a:gd name="T47" fmla="*/ 1828 h 33"/>
                <a:gd name="T48" fmla="*/ 14288 w 16"/>
                <a:gd name="T49" fmla="*/ 0 h 33"/>
                <a:gd name="T50" fmla="*/ 7144 w 16"/>
                <a:gd name="T51" fmla="*/ 3656 h 33"/>
                <a:gd name="T52" fmla="*/ 7144 w 16"/>
                <a:gd name="T53" fmla="*/ 18280 h 33"/>
                <a:gd name="T54" fmla="*/ 0 w 16"/>
                <a:gd name="T55" fmla="*/ 21936 h 33"/>
                <a:gd name="T56" fmla="*/ 0 w 16"/>
                <a:gd name="T57" fmla="*/ 21936 h 33"/>
                <a:gd name="T58" fmla="*/ 0 w 16"/>
                <a:gd name="T59" fmla="*/ 23764 h 33"/>
                <a:gd name="T60" fmla="*/ 0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0" y="13"/>
                  </a:moveTo>
                  <a:lnTo>
                    <a:pt x="0" y="13"/>
                  </a:lnTo>
                  <a:cubicBezTo>
                    <a:pt x="1" y="13"/>
                    <a:pt x="2" y="13"/>
                    <a:pt x="3" y="13"/>
                  </a:cubicBezTo>
                  <a:lnTo>
                    <a:pt x="4" y="13"/>
                  </a:lnTo>
                  <a:lnTo>
                    <a:pt x="4" y="23"/>
                  </a:lnTo>
                  <a:cubicBezTo>
                    <a:pt x="4" y="24"/>
                    <a:pt x="4" y="24"/>
                    <a:pt x="4" y="24"/>
                  </a:cubicBezTo>
                  <a:cubicBezTo>
                    <a:pt x="4" y="25"/>
                    <a:pt x="4" y="27"/>
                    <a:pt x="4" y="28"/>
                  </a:cubicBezTo>
                  <a:cubicBezTo>
                    <a:pt x="4" y="32"/>
                    <a:pt x="6" y="33"/>
                    <a:pt x="10" y="33"/>
                  </a:cubicBezTo>
                  <a:cubicBezTo>
                    <a:pt x="11" y="33"/>
                    <a:pt x="12" y="33"/>
                    <a:pt x="12" y="33"/>
                  </a:cubicBezTo>
                  <a:cubicBezTo>
                    <a:pt x="14" y="31"/>
                    <a:pt x="15" y="31"/>
                    <a:pt x="16" y="30"/>
                  </a:cubicBezTo>
                  <a:lnTo>
                    <a:pt x="15" y="29"/>
                  </a:lnTo>
                  <a:cubicBezTo>
                    <a:pt x="14" y="30"/>
                    <a:pt x="13" y="30"/>
                    <a:pt x="12" y="30"/>
                  </a:cubicBezTo>
                  <a:cubicBezTo>
                    <a:pt x="11" y="30"/>
                    <a:pt x="10" y="30"/>
                    <a:pt x="9" y="30"/>
                  </a:cubicBezTo>
                  <a:cubicBezTo>
                    <a:pt x="9" y="29"/>
                    <a:pt x="9" y="29"/>
                    <a:pt x="8" y="28"/>
                  </a:cubicBezTo>
                  <a:cubicBezTo>
                    <a:pt x="8" y="27"/>
                    <a:pt x="8" y="26"/>
                    <a:pt x="8" y="23"/>
                  </a:cubicBezTo>
                  <a:lnTo>
                    <a:pt x="8" y="13"/>
                  </a:lnTo>
                  <a:cubicBezTo>
                    <a:pt x="10" y="13"/>
                    <a:pt x="11" y="13"/>
                    <a:pt x="12" y="13"/>
                  </a:cubicBezTo>
                  <a:cubicBezTo>
                    <a:pt x="13" y="13"/>
                    <a:pt x="14" y="13"/>
                    <a:pt x="15" y="13"/>
                  </a:cubicBezTo>
                  <a:lnTo>
                    <a:pt x="15" y="12"/>
                  </a:lnTo>
                  <a:lnTo>
                    <a:pt x="16" y="10"/>
                  </a:lnTo>
                  <a:cubicBezTo>
                    <a:pt x="15" y="10"/>
                    <a:pt x="13" y="10"/>
                    <a:pt x="11" y="10"/>
                  </a:cubicBezTo>
                  <a:cubicBezTo>
                    <a:pt x="10" y="10"/>
                    <a:pt x="9" y="10"/>
                    <a:pt x="8" y="10"/>
                  </a:cubicBezTo>
                  <a:cubicBezTo>
                    <a:pt x="9" y="5"/>
                    <a:pt x="9" y="2"/>
                    <a:pt x="9" y="1"/>
                  </a:cubicBezTo>
                  <a:lnTo>
                    <a:pt x="8" y="0"/>
                  </a:lnTo>
                  <a:cubicBezTo>
                    <a:pt x="7" y="1"/>
                    <a:pt x="6" y="1"/>
                    <a:pt x="4" y="2"/>
                  </a:cubicBezTo>
                  <a:cubicBezTo>
                    <a:pt x="4" y="3"/>
                    <a:pt x="4" y="5"/>
                    <a:pt x="4" y="10"/>
                  </a:cubicBezTo>
                  <a:cubicBezTo>
                    <a:pt x="3" y="10"/>
                    <a:pt x="2"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0" name="Freeform 40">
              <a:extLst>
                <a:ext uri="{FF2B5EF4-FFF2-40B4-BE49-F238E27FC236}">
                  <a16:creationId xmlns:a16="http://schemas.microsoft.com/office/drawing/2014/main" id="{02A12F67-1979-493B-90C1-2045EA95125E}"/>
                </a:ext>
              </a:extLst>
            </p:cNvPr>
            <p:cNvSpPr>
              <a:spLocks noEditPoints="1"/>
            </p:cNvSpPr>
            <p:nvPr/>
          </p:nvSpPr>
          <p:spPr bwMode="auto">
            <a:xfrm>
              <a:off x="3002326" y="5257254"/>
              <a:ext cx="39688" cy="47625"/>
            </a:xfrm>
            <a:custGeom>
              <a:avLst/>
              <a:gdLst>
                <a:gd name="T0" fmla="*/ 37884 w 22"/>
                <a:gd name="T1" fmla="*/ 38466 h 26"/>
                <a:gd name="T2" fmla="*/ 37884 w 22"/>
                <a:gd name="T3" fmla="*/ 38466 h 26"/>
                <a:gd name="T4" fmla="*/ 30668 w 22"/>
                <a:gd name="T5" fmla="*/ 40298 h 26"/>
                <a:gd name="T6" fmla="*/ 25256 w 22"/>
                <a:gd name="T7" fmla="*/ 42130 h 26"/>
                <a:gd name="T8" fmla="*/ 12628 w 22"/>
                <a:gd name="T9" fmla="*/ 38466 h 26"/>
                <a:gd name="T10" fmla="*/ 9020 w 22"/>
                <a:gd name="T11" fmla="*/ 23813 h 26"/>
                <a:gd name="T12" fmla="*/ 23452 w 22"/>
                <a:gd name="T13" fmla="*/ 23813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3663 h 26"/>
                <a:gd name="T26" fmla="*/ 21648 w 22"/>
                <a:gd name="T27" fmla="*/ 0 h 26"/>
                <a:gd name="T28" fmla="*/ 14432 w 22"/>
                <a:gd name="T29" fmla="*/ 1832 h 26"/>
                <a:gd name="T30" fmla="*/ 7216 w 22"/>
                <a:gd name="T31" fmla="*/ 5495 h 26"/>
                <a:gd name="T32" fmla="*/ 3608 w 22"/>
                <a:gd name="T33" fmla="*/ 9159 h 26"/>
                <a:gd name="T34" fmla="*/ 0 w 22"/>
                <a:gd name="T35" fmla="*/ 16486 h 26"/>
                <a:gd name="T36" fmla="*/ 0 w 22"/>
                <a:gd name="T37" fmla="*/ 23813 h 26"/>
                <a:gd name="T38" fmla="*/ 1804 w 22"/>
                <a:gd name="T39" fmla="*/ 36635 h 26"/>
                <a:gd name="T40" fmla="*/ 10824 w 22"/>
                <a:gd name="T41" fmla="*/ 45793 h 26"/>
                <a:gd name="T42" fmla="*/ 21648 w 22"/>
                <a:gd name="T43" fmla="*/ 47625 h 26"/>
                <a:gd name="T44" fmla="*/ 28864 w 22"/>
                <a:gd name="T45" fmla="*/ 45793 h 26"/>
                <a:gd name="T46" fmla="*/ 36080 w 22"/>
                <a:gd name="T47" fmla="*/ 42130 h 26"/>
                <a:gd name="T48" fmla="*/ 37884 w 22"/>
                <a:gd name="T49" fmla="*/ 38466 h 26"/>
                <a:gd name="T50" fmla="*/ 37884 w 22"/>
                <a:gd name="T51" fmla="*/ 38466 h 26"/>
                <a:gd name="T52" fmla="*/ 10824 w 22"/>
                <a:gd name="T53" fmla="*/ 7327 h 26"/>
                <a:gd name="T54" fmla="*/ 10824 w 22"/>
                <a:gd name="T55" fmla="*/ 7327 h 26"/>
                <a:gd name="T56" fmla="*/ 19844 w 22"/>
                <a:gd name="T57" fmla="*/ 3663 h 26"/>
                <a:gd name="T58" fmla="*/ 28864 w 22"/>
                <a:gd name="T59" fmla="*/ 7327 h 26"/>
                <a:gd name="T60" fmla="*/ 30668 w 22"/>
                <a:gd name="T61" fmla="*/ 18317 h 26"/>
                <a:gd name="T62" fmla="*/ 30668 w 22"/>
                <a:gd name="T63" fmla="*/ 20149 h 26"/>
                <a:gd name="T64" fmla="*/ 23452 w 22"/>
                <a:gd name="T65" fmla="*/ 20149 h 26"/>
                <a:gd name="T66" fmla="*/ 14432 w 22"/>
                <a:gd name="T67" fmla="*/ 20149 h 26"/>
                <a:gd name="T68" fmla="*/ 9020 w 22"/>
                <a:gd name="T69" fmla="*/ 20149 h 26"/>
                <a:gd name="T70" fmla="*/ 10824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8" y="22"/>
                    <a:pt x="17" y="22"/>
                  </a:cubicBezTo>
                  <a:cubicBezTo>
                    <a:pt x="16" y="23"/>
                    <a:pt x="15" y="23"/>
                    <a:pt x="14" y="23"/>
                  </a:cubicBezTo>
                  <a:cubicBezTo>
                    <a:pt x="11" y="23"/>
                    <a:pt x="9" y="22"/>
                    <a:pt x="7" y="21"/>
                  </a:cubicBezTo>
                  <a:cubicBezTo>
                    <a:pt x="6" y="19"/>
                    <a:pt x="5" y="16"/>
                    <a:pt x="5" y="13"/>
                  </a:cubicBezTo>
                  <a:lnTo>
                    <a:pt x="13" y="13"/>
                  </a:lnTo>
                  <a:cubicBezTo>
                    <a:pt x="14" y="13"/>
                    <a:pt x="15" y="13"/>
                    <a:pt x="17" y="12"/>
                  </a:cubicBezTo>
                  <a:cubicBezTo>
                    <a:pt x="19" y="12"/>
                    <a:pt x="20" y="12"/>
                    <a:pt x="22" y="12"/>
                  </a:cubicBezTo>
                  <a:cubicBezTo>
                    <a:pt x="22" y="11"/>
                    <a:pt x="22" y="11"/>
                    <a:pt x="22" y="10"/>
                  </a:cubicBezTo>
                  <a:cubicBezTo>
                    <a:pt x="22" y="8"/>
                    <a:pt x="22" y="7"/>
                    <a:pt x="21" y="5"/>
                  </a:cubicBezTo>
                  <a:cubicBezTo>
                    <a:pt x="20" y="4"/>
                    <a:pt x="19" y="2"/>
                    <a:pt x="18" y="2"/>
                  </a:cubicBezTo>
                  <a:cubicBezTo>
                    <a:pt x="16" y="1"/>
                    <a:pt x="14" y="0"/>
                    <a:pt x="12" y="0"/>
                  </a:cubicBezTo>
                  <a:cubicBezTo>
                    <a:pt x="11" y="0"/>
                    <a:pt x="9" y="0"/>
                    <a:pt x="8" y="1"/>
                  </a:cubicBezTo>
                  <a:cubicBezTo>
                    <a:pt x="7" y="1"/>
                    <a:pt x="5" y="2"/>
                    <a:pt x="4" y="3"/>
                  </a:cubicBezTo>
                  <a:cubicBezTo>
                    <a:pt x="3" y="4"/>
                    <a:pt x="2" y="5"/>
                    <a:pt x="2" y="5"/>
                  </a:cubicBezTo>
                  <a:cubicBezTo>
                    <a:pt x="1" y="6"/>
                    <a:pt x="1" y="7"/>
                    <a:pt x="0" y="9"/>
                  </a:cubicBezTo>
                  <a:cubicBezTo>
                    <a:pt x="0" y="10"/>
                    <a:pt x="0" y="12"/>
                    <a:pt x="0" y="13"/>
                  </a:cubicBezTo>
                  <a:cubicBezTo>
                    <a:pt x="0" y="16"/>
                    <a:pt x="0" y="19"/>
                    <a:pt x="1" y="20"/>
                  </a:cubicBezTo>
                  <a:cubicBezTo>
                    <a:pt x="3" y="22"/>
                    <a:pt x="4" y="24"/>
                    <a:pt x="6" y="25"/>
                  </a:cubicBezTo>
                  <a:cubicBezTo>
                    <a:pt x="8" y="25"/>
                    <a:pt x="10" y="26"/>
                    <a:pt x="12" y="26"/>
                  </a:cubicBezTo>
                  <a:cubicBezTo>
                    <a:pt x="13" y="26"/>
                    <a:pt x="14" y="26"/>
                    <a:pt x="16" y="25"/>
                  </a:cubicBezTo>
                  <a:cubicBezTo>
                    <a:pt x="17" y="25"/>
                    <a:pt x="19" y="24"/>
                    <a:pt x="20" y="23"/>
                  </a:cubicBezTo>
                  <a:lnTo>
                    <a:pt x="21" y="21"/>
                  </a:lnTo>
                  <a:close/>
                  <a:moveTo>
                    <a:pt x="6" y="4"/>
                  </a:moveTo>
                  <a:lnTo>
                    <a:pt x="6" y="4"/>
                  </a:lnTo>
                  <a:cubicBezTo>
                    <a:pt x="8" y="3"/>
                    <a:pt x="9" y="2"/>
                    <a:pt x="11" y="2"/>
                  </a:cubicBezTo>
                  <a:cubicBezTo>
                    <a:pt x="13" y="2"/>
                    <a:pt x="15" y="2"/>
                    <a:pt x="16" y="4"/>
                  </a:cubicBezTo>
                  <a:cubicBezTo>
                    <a:pt x="17" y="5"/>
                    <a:pt x="17" y="7"/>
                    <a:pt x="17" y="10"/>
                  </a:cubicBezTo>
                  <a:cubicBezTo>
                    <a:pt x="17" y="10"/>
                    <a:pt x="17" y="10"/>
                    <a:pt x="17" y="11"/>
                  </a:cubicBezTo>
                  <a:cubicBezTo>
                    <a:pt x="17" y="11"/>
                    <a:pt x="15" y="11"/>
                    <a:pt x="13" y="11"/>
                  </a:cubicBezTo>
                  <a:cubicBezTo>
                    <a:pt x="12" y="11"/>
                    <a:pt x="10" y="11"/>
                    <a:pt x="8" y="11"/>
                  </a:cubicBezTo>
                  <a:cubicBezTo>
                    <a:pt x="6" y="11"/>
                    <a:pt x="5" y="11"/>
                    <a:pt x="5" y="11"/>
                  </a:cubicBezTo>
                  <a:cubicBezTo>
                    <a:pt x="5" y="8"/>
                    <a:pt x="5" y="5"/>
                    <a:pt x="6"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1" name="Freeform 41">
              <a:extLst>
                <a:ext uri="{FF2B5EF4-FFF2-40B4-BE49-F238E27FC236}">
                  <a16:creationId xmlns:a16="http://schemas.microsoft.com/office/drawing/2014/main" id="{CE93CF74-0FB0-4821-910E-F2F9CAA94754}"/>
                </a:ext>
              </a:extLst>
            </p:cNvPr>
            <p:cNvSpPr>
              <a:spLocks noEditPoints="1"/>
            </p:cNvSpPr>
            <p:nvPr/>
          </p:nvSpPr>
          <p:spPr bwMode="auto">
            <a:xfrm>
              <a:off x="3048363" y="5236617"/>
              <a:ext cx="22225" cy="66675"/>
            </a:xfrm>
            <a:custGeom>
              <a:avLst/>
              <a:gdLst>
                <a:gd name="T0" fmla="*/ 6838 w 13"/>
                <a:gd name="T1" fmla="*/ 1852 h 36"/>
                <a:gd name="T2" fmla="*/ 6838 w 13"/>
                <a:gd name="T3" fmla="*/ 1852 h 36"/>
                <a:gd name="T4" fmla="*/ 5129 w 13"/>
                <a:gd name="T5" fmla="*/ 5556 h 36"/>
                <a:gd name="T6" fmla="*/ 6838 w 13"/>
                <a:gd name="T7" fmla="*/ 9260 h 36"/>
                <a:gd name="T8" fmla="*/ 10258 w 13"/>
                <a:gd name="T9" fmla="*/ 9260 h 36"/>
                <a:gd name="T10" fmla="*/ 13677 w 13"/>
                <a:gd name="T11" fmla="*/ 9260 h 36"/>
                <a:gd name="T12" fmla="*/ 15387 w 13"/>
                <a:gd name="T13" fmla="*/ 5556 h 36"/>
                <a:gd name="T14" fmla="*/ 13677 w 13"/>
                <a:gd name="T15" fmla="*/ 1852 h 36"/>
                <a:gd name="T16" fmla="*/ 10258 w 13"/>
                <a:gd name="T17" fmla="*/ 0 h 36"/>
                <a:gd name="T18" fmla="*/ 6838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419 w 13"/>
                <a:gd name="T31" fmla="*/ 27781 h 36"/>
                <a:gd name="T32" fmla="*/ 6838 w 13"/>
                <a:gd name="T33" fmla="*/ 27781 h 36"/>
                <a:gd name="T34" fmla="*/ 6838 w 13"/>
                <a:gd name="T35" fmla="*/ 29633 h 36"/>
                <a:gd name="T36" fmla="*/ 6838 w 13"/>
                <a:gd name="T37" fmla="*/ 33338 h 36"/>
                <a:gd name="T38" fmla="*/ 6838 w 13"/>
                <a:gd name="T39" fmla="*/ 38894 h 36"/>
                <a:gd name="T40" fmla="*/ 6838 w 13"/>
                <a:gd name="T41" fmla="*/ 48154 h 36"/>
                <a:gd name="T42" fmla="*/ 6838 w 13"/>
                <a:gd name="T43" fmla="*/ 55563 h 36"/>
                <a:gd name="T44" fmla="*/ 6838 w 13"/>
                <a:gd name="T45" fmla="*/ 61119 h 36"/>
                <a:gd name="T46" fmla="*/ 6838 w 13"/>
                <a:gd name="T47" fmla="*/ 62971 h 36"/>
                <a:gd name="T48" fmla="*/ 5129 w 13"/>
                <a:gd name="T49" fmla="*/ 62971 h 36"/>
                <a:gd name="T50" fmla="*/ 0 w 13"/>
                <a:gd name="T51" fmla="*/ 64823 h 36"/>
                <a:gd name="T52" fmla="*/ 0 w 13"/>
                <a:gd name="T53" fmla="*/ 64823 h 36"/>
                <a:gd name="T54" fmla="*/ 0 w 13"/>
                <a:gd name="T55" fmla="*/ 66675 h 36"/>
                <a:gd name="T56" fmla="*/ 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4823 h 36"/>
                <a:gd name="T68" fmla="*/ 17096 w 13"/>
                <a:gd name="T69" fmla="*/ 62971 h 36"/>
                <a:gd name="T70" fmla="*/ 15387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2225 h 36"/>
                <a:gd name="T82" fmla="*/ 15387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1"/>
                  </a:cubicBezTo>
                  <a:cubicBezTo>
                    <a:pt x="8" y="0"/>
                    <a:pt x="7" y="0"/>
                    <a:pt x="6" y="0"/>
                  </a:cubicBezTo>
                  <a:cubicBezTo>
                    <a:pt x="6" y="0"/>
                    <a:pt x="5" y="0"/>
                    <a:pt x="4" y="1"/>
                  </a:cubicBezTo>
                  <a:close/>
                  <a:moveTo>
                    <a:pt x="0" y="13"/>
                  </a:moveTo>
                  <a:lnTo>
                    <a:pt x="0" y="13"/>
                  </a:lnTo>
                  <a:lnTo>
                    <a:pt x="0" y="15"/>
                  </a:lnTo>
                  <a:lnTo>
                    <a:pt x="2" y="15"/>
                  </a:lnTo>
                  <a:cubicBezTo>
                    <a:pt x="3" y="15"/>
                    <a:pt x="4"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5"/>
                  </a:cubicBezTo>
                  <a:lnTo>
                    <a:pt x="0" y="36"/>
                  </a:lnTo>
                  <a:cubicBezTo>
                    <a:pt x="3" y="36"/>
                    <a:pt x="5" y="36"/>
                    <a:pt x="7" y="36"/>
                  </a:cubicBezTo>
                  <a:cubicBezTo>
                    <a:pt x="9" y="36"/>
                    <a:pt x="11" y="36"/>
                    <a:pt x="13" y="36"/>
                  </a:cubicBezTo>
                  <a:lnTo>
                    <a:pt x="13" y="35"/>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9" y="11"/>
                  </a:ln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2" name="Freeform 42">
              <a:extLst>
                <a:ext uri="{FF2B5EF4-FFF2-40B4-BE49-F238E27FC236}">
                  <a16:creationId xmlns:a16="http://schemas.microsoft.com/office/drawing/2014/main" id="{15879B5B-95EB-4A37-8D99-DC6F6EA33757}"/>
                </a:ext>
              </a:extLst>
            </p:cNvPr>
            <p:cNvSpPr>
              <a:spLocks/>
            </p:cNvSpPr>
            <p:nvPr/>
          </p:nvSpPr>
          <p:spPr bwMode="auto">
            <a:xfrm>
              <a:off x="3075351" y="5257254"/>
              <a:ext cx="53975" cy="46037"/>
            </a:xfrm>
            <a:custGeom>
              <a:avLst/>
              <a:gdLst>
                <a:gd name="T0" fmla="*/ 0 w 30"/>
                <a:gd name="T1" fmla="*/ 3683 h 25"/>
                <a:gd name="T2" fmla="*/ 0 w 30"/>
                <a:gd name="T3" fmla="*/ 3683 h 25"/>
                <a:gd name="T4" fmla="*/ 0 w 30"/>
                <a:gd name="T5" fmla="*/ 3683 h 25"/>
                <a:gd name="T6" fmla="*/ 0 w 30"/>
                <a:gd name="T7" fmla="*/ 7366 h 25"/>
                <a:gd name="T8" fmla="*/ 0 w 30"/>
                <a:gd name="T9" fmla="*/ 7366 h 25"/>
                <a:gd name="T10" fmla="*/ 3598 w 30"/>
                <a:gd name="T11" fmla="*/ 7366 h 25"/>
                <a:gd name="T12" fmla="*/ 7197 w 30"/>
                <a:gd name="T13" fmla="*/ 7366 h 25"/>
                <a:gd name="T14" fmla="*/ 7197 w 30"/>
                <a:gd name="T15" fmla="*/ 9207 h 25"/>
                <a:gd name="T16" fmla="*/ 7197 w 30"/>
                <a:gd name="T17" fmla="*/ 12890 h 25"/>
                <a:gd name="T18" fmla="*/ 7197 w 30"/>
                <a:gd name="T19" fmla="*/ 18415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4196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4196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20256 h 25"/>
                <a:gd name="T60" fmla="*/ 16193 w 30"/>
                <a:gd name="T61" fmla="*/ 14732 h 25"/>
                <a:gd name="T62" fmla="*/ 16193 w 30"/>
                <a:gd name="T63" fmla="*/ 11049 h 25"/>
                <a:gd name="T64" fmla="*/ 19791 w 30"/>
                <a:gd name="T65" fmla="*/ 9207 h 25"/>
                <a:gd name="T66" fmla="*/ 23389 w 30"/>
                <a:gd name="T67" fmla="*/ 7366 h 25"/>
                <a:gd name="T68" fmla="*/ 28787 w 30"/>
                <a:gd name="T69" fmla="*/ 7366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4196 h 25"/>
                <a:gd name="T94" fmla="*/ 46778 w 30"/>
                <a:gd name="T95" fmla="*/ 42354 h 25"/>
                <a:gd name="T96" fmla="*/ 46778 w 30"/>
                <a:gd name="T97" fmla="*/ 36830 h 25"/>
                <a:gd name="T98" fmla="*/ 46778 w 30"/>
                <a:gd name="T99" fmla="*/ 25781 h 25"/>
                <a:gd name="T100" fmla="*/ 46778 w 30"/>
                <a:gd name="T101" fmla="*/ 16573 h 25"/>
                <a:gd name="T102" fmla="*/ 44979 w 30"/>
                <a:gd name="T103" fmla="*/ 11049 h 25"/>
                <a:gd name="T104" fmla="*/ 43180 w 30"/>
                <a:gd name="T105" fmla="*/ 5524 h 25"/>
                <a:gd name="T106" fmla="*/ 37783 w 30"/>
                <a:gd name="T107" fmla="*/ 1841 h 25"/>
                <a:gd name="T108" fmla="*/ 30586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1841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4"/>
                  </a:lnTo>
                  <a:lnTo>
                    <a:pt x="2" y="4"/>
                  </a:lnTo>
                  <a:cubicBezTo>
                    <a:pt x="3" y="4"/>
                    <a:pt x="3" y="4"/>
                    <a:pt x="4" y="4"/>
                  </a:cubicBezTo>
                  <a:cubicBezTo>
                    <a:pt x="4" y="4"/>
                    <a:pt x="4" y="4"/>
                    <a:pt x="4" y="5"/>
                  </a:cubicBezTo>
                  <a:cubicBezTo>
                    <a:pt x="4" y="5"/>
                    <a:pt x="4" y="6"/>
                    <a:pt x="4" y="7"/>
                  </a:cubicBezTo>
                  <a:cubicBezTo>
                    <a:pt x="4" y="8"/>
                    <a:pt x="4" y="9"/>
                    <a:pt x="4" y="10"/>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4"/>
                  </a:cubicBezTo>
                  <a:lnTo>
                    <a:pt x="0" y="25"/>
                  </a:lnTo>
                  <a:cubicBezTo>
                    <a:pt x="2" y="25"/>
                    <a:pt x="4" y="25"/>
                    <a:pt x="6" y="25"/>
                  </a:cubicBezTo>
                  <a:cubicBezTo>
                    <a:pt x="8" y="25"/>
                    <a:pt x="10" y="25"/>
                    <a:pt x="13" y="25"/>
                  </a:cubicBezTo>
                  <a:lnTo>
                    <a:pt x="13" y="24"/>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1"/>
                  </a:lnTo>
                  <a:cubicBezTo>
                    <a:pt x="9" y="9"/>
                    <a:pt x="9" y="8"/>
                    <a:pt x="9" y="8"/>
                  </a:cubicBezTo>
                  <a:cubicBezTo>
                    <a:pt x="9" y="7"/>
                    <a:pt x="9" y="7"/>
                    <a:pt x="9" y="6"/>
                  </a:cubicBezTo>
                  <a:cubicBezTo>
                    <a:pt x="10" y="6"/>
                    <a:pt x="10" y="5"/>
                    <a:pt x="11" y="5"/>
                  </a:cubicBezTo>
                  <a:cubicBezTo>
                    <a:pt x="12" y="4"/>
                    <a:pt x="13" y="4"/>
                    <a:pt x="13" y="4"/>
                  </a:cubicBezTo>
                  <a:cubicBezTo>
                    <a:pt x="14" y="4"/>
                    <a:pt x="15" y="4"/>
                    <a:pt x="16" y="4"/>
                  </a:cubicBezTo>
                  <a:cubicBezTo>
                    <a:pt x="17" y="4"/>
                    <a:pt x="18" y="4"/>
                    <a:pt x="18" y="4"/>
                  </a:cubicBezTo>
                  <a:cubicBezTo>
                    <a:pt x="19" y="5"/>
                    <a:pt x="20" y="5"/>
                    <a:pt x="20" y="6"/>
                  </a:cubicBezTo>
                  <a:cubicBezTo>
                    <a:pt x="21" y="7"/>
                    <a:pt x="21" y="7"/>
                    <a:pt x="21" y="8"/>
                  </a:cubicBezTo>
                  <a:cubicBezTo>
                    <a:pt x="21" y="9"/>
                    <a:pt x="21" y="11"/>
                    <a:pt x="21" y="13"/>
                  </a:cubicBezTo>
                  <a:lnTo>
                    <a:pt x="21" y="16"/>
                  </a:lnTo>
                  <a:cubicBezTo>
                    <a:pt x="21" y="20"/>
                    <a:pt x="21" y="23"/>
                    <a:pt x="21" y="25"/>
                  </a:cubicBezTo>
                  <a:cubicBezTo>
                    <a:pt x="23" y="25"/>
                    <a:pt x="25" y="25"/>
                    <a:pt x="25" y="25"/>
                  </a:cubicBezTo>
                  <a:cubicBezTo>
                    <a:pt x="26" y="25"/>
                    <a:pt x="27" y="25"/>
                    <a:pt x="30" y="25"/>
                  </a:cubicBezTo>
                  <a:lnTo>
                    <a:pt x="30" y="24"/>
                  </a:lnTo>
                  <a:cubicBezTo>
                    <a:pt x="28" y="24"/>
                    <a:pt x="27" y="23"/>
                    <a:pt x="26" y="23"/>
                  </a:cubicBezTo>
                  <a:cubicBezTo>
                    <a:pt x="26" y="23"/>
                    <a:pt x="26" y="22"/>
                    <a:pt x="26" y="20"/>
                  </a:cubicBezTo>
                  <a:cubicBezTo>
                    <a:pt x="26" y="16"/>
                    <a:pt x="26" y="14"/>
                    <a:pt x="26" y="14"/>
                  </a:cubicBezTo>
                  <a:lnTo>
                    <a:pt x="26" y="9"/>
                  </a:lnTo>
                  <a:cubicBezTo>
                    <a:pt x="26" y="8"/>
                    <a:pt x="26" y="7"/>
                    <a:pt x="25" y="6"/>
                  </a:cubicBezTo>
                  <a:cubicBezTo>
                    <a:pt x="25" y="5"/>
                    <a:pt x="25" y="4"/>
                    <a:pt x="24" y="3"/>
                  </a:cubicBezTo>
                  <a:cubicBezTo>
                    <a:pt x="23" y="2"/>
                    <a:pt x="22" y="2"/>
                    <a:pt x="21" y="1"/>
                  </a:cubicBezTo>
                  <a:cubicBezTo>
                    <a:pt x="20" y="0"/>
                    <a:pt x="19" y="0"/>
                    <a:pt x="17" y="0"/>
                  </a:cubicBezTo>
                  <a:cubicBezTo>
                    <a:pt x="17" y="0"/>
                    <a:pt x="16" y="0"/>
                    <a:pt x="15" y="0"/>
                  </a:cubicBezTo>
                  <a:cubicBezTo>
                    <a:pt x="14" y="1"/>
                    <a:pt x="14" y="1"/>
                    <a:pt x="14" y="1"/>
                  </a:cubicBezTo>
                  <a:cubicBezTo>
                    <a:pt x="13" y="1"/>
                    <a:pt x="13" y="1"/>
                    <a:pt x="13" y="2"/>
                  </a:cubicBezTo>
                  <a:cubicBezTo>
                    <a:pt x="11" y="3"/>
                    <a:pt x="10" y="4"/>
                    <a:pt x="9" y="5"/>
                  </a:cubicBezTo>
                  <a:cubicBezTo>
                    <a:pt x="9" y="3"/>
                    <a:pt x="9" y="2"/>
                    <a:pt x="9" y="1"/>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3" name="Freeform 50">
              <a:extLst>
                <a:ext uri="{FF2B5EF4-FFF2-40B4-BE49-F238E27FC236}">
                  <a16:creationId xmlns:a16="http://schemas.microsoft.com/office/drawing/2014/main" id="{80DD8E64-5402-4E8C-97F3-D4CA49AC3045}"/>
                </a:ext>
              </a:extLst>
            </p:cNvPr>
            <p:cNvSpPr>
              <a:spLocks/>
            </p:cNvSpPr>
            <p:nvPr/>
          </p:nvSpPr>
          <p:spPr bwMode="auto">
            <a:xfrm>
              <a:off x="4045313" y="5190579"/>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14" name="Freeform 51">
              <a:extLst>
                <a:ext uri="{FF2B5EF4-FFF2-40B4-BE49-F238E27FC236}">
                  <a16:creationId xmlns:a16="http://schemas.microsoft.com/office/drawing/2014/main" id="{ECFB2511-B6CC-4EA8-A446-2399521B2700}"/>
                </a:ext>
              </a:extLst>
            </p:cNvPr>
            <p:cNvSpPr>
              <a:spLocks/>
            </p:cNvSpPr>
            <p:nvPr/>
          </p:nvSpPr>
          <p:spPr bwMode="auto">
            <a:xfrm>
              <a:off x="4045313" y="5190579"/>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15" name="Freeform 52">
              <a:extLst>
                <a:ext uri="{FF2B5EF4-FFF2-40B4-BE49-F238E27FC236}">
                  <a16:creationId xmlns:a16="http://schemas.microsoft.com/office/drawing/2014/main" id="{6312E1EA-8DD7-42F9-92E5-5724F1CD0D12}"/>
                </a:ext>
              </a:extLst>
            </p:cNvPr>
            <p:cNvSpPr>
              <a:spLocks/>
            </p:cNvSpPr>
            <p:nvPr/>
          </p:nvSpPr>
          <p:spPr bwMode="auto">
            <a:xfrm>
              <a:off x="4258038" y="5235029"/>
              <a:ext cx="66675" cy="68262"/>
            </a:xfrm>
            <a:custGeom>
              <a:avLst/>
              <a:gdLst>
                <a:gd name="T0" fmla="*/ 18020 w 37"/>
                <a:gd name="T1" fmla="*/ 23984 h 37"/>
                <a:gd name="T2" fmla="*/ 19822 w 37"/>
                <a:gd name="T3" fmla="*/ 7380 h 37"/>
                <a:gd name="T4" fmla="*/ 23426 w 37"/>
                <a:gd name="T5" fmla="*/ 3690 h 37"/>
                <a:gd name="T6" fmla="*/ 28832 w 37"/>
                <a:gd name="T7" fmla="*/ 3690 h 37"/>
                <a:gd name="T8" fmla="*/ 27030 w 37"/>
                <a:gd name="T9" fmla="*/ 0 h 37"/>
                <a:gd name="T10" fmla="*/ 7208 w 37"/>
                <a:gd name="T11" fmla="*/ 0 h 37"/>
                <a:gd name="T12" fmla="*/ 0 w 37"/>
                <a:gd name="T13" fmla="*/ 1845 h 37"/>
                <a:gd name="T14" fmla="*/ 1802 w 37"/>
                <a:gd name="T15" fmla="*/ 3690 h 37"/>
                <a:gd name="T16" fmla="*/ 9010 w 37"/>
                <a:gd name="T17" fmla="*/ 5535 h 37"/>
                <a:gd name="T18" fmla="*/ 9010 w 37"/>
                <a:gd name="T19" fmla="*/ 14759 h 37"/>
                <a:gd name="T20" fmla="*/ 9010 w 37"/>
                <a:gd name="T21" fmla="*/ 46123 h 37"/>
                <a:gd name="T22" fmla="*/ 9010 w 37"/>
                <a:gd name="T23" fmla="*/ 62727 h 37"/>
                <a:gd name="T24" fmla="*/ 7208 w 37"/>
                <a:gd name="T25" fmla="*/ 64572 h 37"/>
                <a:gd name="T26" fmla="*/ 0 w 37"/>
                <a:gd name="T27" fmla="*/ 66417 h 37"/>
                <a:gd name="T28" fmla="*/ 1802 w 37"/>
                <a:gd name="T29" fmla="*/ 68262 h 37"/>
                <a:gd name="T30" fmla="*/ 19822 w 37"/>
                <a:gd name="T31" fmla="*/ 68262 h 37"/>
                <a:gd name="T32" fmla="*/ 28832 w 37"/>
                <a:gd name="T33" fmla="*/ 68262 h 37"/>
                <a:gd name="T34" fmla="*/ 27030 w 37"/>
                <a:gd name="T35" fmla="*/ 64572 h 37"/>
                <a:gd name="T36" fmla="*/ 19822 w 37"/>
                <a:gd name="T37" fmla="*/ 64572 h 37"/>
                <a:gd name="T38" fmla="*/ 18020 w 37"/>
                <a:gd name="T39" fmla="*/ 55348 h 37"/>
                <a:gd name="T40" fmla="*/ 18020 w 37"/>
                <a:gd name="T41" fmla="*/ 35053 h 37"/>
                <a:gd name="T42" fmla="*/ 54061 w 37"/>
                <a:gd name="T43" fmla="*/ 68262 h 37"/>
                <a:gd name="T44" fmla="*/ 66675 w 37"/>
                <a:gd name="T45" fmla="*/ 68262 h 37"/>
                <a:gd name="T46" fmla="*/ 66675 w 37"/>
                <a:gd name="T47" fmla="*/ 66417 h 37"/>
                <a:gd name="T48" fmla="*/ 63071 w 37"/>
                <a:gd name="T49" fmla="*/ 64572 h 37"/>
                <a:gd name="T50" fmla="*/ 27030 w 37"/>
                <a:gd name="T51" fmla="*/ 31364 h 37"/>
                <a:gd name="T52" fmla="*/ 54061 w 37"/>
                <a:gd name="T53" fmla="*/ 7380 h 37"/>
                <a:gd name="T54" fmla="*/ 63071 w 37"/>
                <a:gd name="T55" fmla="*/ 3690 h 37"/>
                <a:gd name="T56" fmla="*/ 64873 w 37"/>
                <a:gd name="T57" fmla="*/ 1845 h 37"/>
                <a:gd name="T58" fmla="*/ 55863 w 37"/>
                <a:gd name="T59" fmla="*/ 0 h 37"/>
                <a:gd name="T60" fmla="*/ 48655 w 37"/>
                <a:gd name="T61" fmla="*/ 1845 h 37"/>
                <a:gd name="T62" fmla="*/ 45051 w 37"/>
                <a:gd name="T63" fmla="*/ 9225 h 37"/>
                <a:gd name="T64" fmla="*/ 18020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0" y="13"/>
                  </a:moveTo>
                  <a:lnTo>
                    <a:pt x="10" y="13"/>
                  </a:lnTo>
                  <a:lnTo>
                    <a:pt x="10" y="7"/>
                  </a:lnTo>
                  <a:cubicBezTo>
                    <a:pt x="10" y="6"/>
                    <a:pt x="10" y="5"/>
                    <a:pt x="11" y="4"/>
                  </a:cubicBezTo>
                  <a:cubicBezTo>
                    <a:pt x="11" y="3"/>
                    <a:pt x="11" y="3"/>
                    <a:pt x="11" y="3"/>
                  </a:cubicBezTo>
                  <a:cubicBezTo>
                    <a:pt x="11" y="2"/>
                    <a:pt x="12" y="2"/>
                    <a:pt x="13" y="2"/>
                  </a:cubicBezTo>
                  <a:cubicBezTo>
                    <a:pt x="13" y="2"/>
                    <a:pt x="14" y="2"/>
                    <a:pt x="15" y="2"/>
                  </a:cubicBezTo>
                  <a:lnTo>
                    <a:pt x="16" y="2"/>
                  </a:lnTo>
                  <a:lnTo>
                    <a:pt x="16" y="1"/>
                  </a:lnTo>
                  <a:lnTo>
                    <a:pt x="15" y="0"/>
                  </a:lnTo>
                  <a:cubicBezTo>
                    <a:pt x="11" y="1"/>
                    <a:pt x="9" y="1"/>
                    <a:pt x="8" y="1"/>
                  </a:cubicBezTo>
                  <a:cubicBezTo>
                    <a:pt x="7" y="1"/>
                    <a:pt x="6" y="1"/>
                    <a:pt x="4" y="0"/>
                  </a:cubicBezTo>
                  <a:lnTo>
                    <a:pt x="1" y="0"/>
                  </a:lnTo>
                  <a:lnTo>
                    <a:pt x="0" y="1"/>
                  </a:lnTo>
                  <a:lnTo>
                    <a:pt x="0" y="2"/>
                  </a:lnTo>
                  <a:lnTo>
                    <a:pt x="1" y="2"/>
                  </a:lnTo>
                  <a:cubicBezTo>
                    <a:pt x="2" y="2"/>
                    <a:pt x="3" y="2"/>
                    <a:pt x="4" y="2"/>
                  </a:cubicBezTo>
                  <a:cubicBezTo>
                    <a:pt x="4" y="2"/>
                    <a:pt x="5" y="3"/>
                    <a:pt x="5" y="3"/>
                  </a:cubicBezTo>
                  <a:cubicBezTo>
                    <a:pt x="5" y="3"/>
                    <a:pt x="5" y="3"/>
                    <a:pt x="5" y="4"/>
                  </a:cubicBezTo>
                  <a:cubicBezTo>
                    <a:pt x="5" y="4"/>
                    <a:pt x="5" y="6"/>
                    <a:pt x="5" y="8"/>
                  </a:cubicBezTo>
                  <a:lnTo>
                    <a:pt x="5" y="13"/>
                  </a:lnTo>
                  <a:lnTo>
                    <a:pt x="5" y="25"/>
                  </a:lnTo>
                  <a:lnTo>
                    <a:pt x="5" y="30"/>
                  </a:lnTo>
                  <a:cubicBezTo>
                    <a:pt x="5"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7" y="37"/>
                    <a:pt x="8" y="37"/>
                  </a:cubicBezTo>
                  <a:cubicBezTo>
                    <a:pt x="9" y="37"/>
                    <a:pt x="10" y="37"/>
                    <a:pt x="11" y="37"/>
                  </a:cubicBezTo>
                  <a:cubicBezTo>
                    <a:pt x="14" y="37"/>
                    <a:pt x="15" y="37"/>
                    <a:pt x="15" y="37"/>
                  </a:cubicBezTo>
                  <a:lnTo>
                    <a:pt x="16" y="37"/>
                  </a:lnTo>
                  <a:lnTo>
                    <a:pt x="16" y="36"/>
                  </a:lnTo>
                  <a:lnTo>
                    <a:pt x="15" y="35"/>
                  </a:lnTo>
                  <a:cubicBezTo>
                    <a:pt x="13" y="35"/>
                    <a:pt x="12" y="35"/>
                    <a:pt x="12" y="35"/>
                  </a:cubicBezTo>
                  <a:cubicBezTo>
                    <a:pt x="11" y="35"/>
                    <a:pt x="11" y="35"/>
                    <a:pt x="11" y="35"/>
                  </a:cubicBezTo>
                  <a:cubicBezTo>
                    <a:pt x="11" y="34"/>
                    <a:pt x="11" y="34"/>
                    <a:pt x="11" y="34"/>
                  </a:cubicBezTo>
                  <a:cubicBezTo>
                    <a:pt x="10" y="33"/>
                    <a:pt x="10" y="32"/>
                    <a:pt x="10" y="30"/>
                  </a:cubicBezTo>
                  <a:lnTo>
                    <a:pt x="10" y="25"/>
                  </a:lnTo>
                  <a:lnTo>
                    <a:pt x="10" y="19"/>
                  </a:lnTo>
                  <a:cubicBezTo>
                    <a:pt x="19" y="27"/>
                    <a:pt x="24" y="32"/>
                    <a:pt x="25" y="33"/>
                  </a:cubicBezTo>
                  <a:cubicBezTo>
                    <a:pt x="27" y="34"/>
                    <a:pt x="28" y="36"/>
                    <a:pt x="30" y="37"/>
                  </a:cubicBezTo>
                  <a:cubicBezTo>
                    <a:pt x="32" y="37"/>
                    <a:pt x="33" y="37"/>
                    <a:pt x="34" y="37"/>
                  </a:cubicBezTo>
                  <a:cubicBezTo>
                    <a:pt x="35" y="37"/>
                    <a:pt x="36" y="37"/>
                    <a:pt x="37" y="37"/>
                  </a:cubicBezTo>
                  <a:lnTo>
                    <a:pt x="37" y="36"/>
                  </a:lnTo>
                  <a:cubicBezTo>
                    <a:pt x="36" y="35"/>
                    <a:pt x="35" y="35"/>
                    <a:pt x="35" y="35"/>
                  </a:cubicBezTo>
                  <a:cubicBezTo>
                    <a:pt x="35" y="35"/>
                    <a:pt x="33" y="34"/>
                    <a:pt x="31" y="31"/>
                  </a:cubicBezTo>
                  <a:lnTo>
                    <a:pt x="15" y="17"/>
                  </a:lnTo>
                  <a:lnTo>
                    <a:pt x="26" y="7"/>
                  </a:lnTo>
                  <a:cubicBezTo>
                    <a:pt x="27" y="6"/>
                    <a:pt x="28" y="5"/>
                    <a:pt x="30" y="4"/>
                  </a:cubicBezTo>
                  <a:cubicBezTo>
                    <a:pt x="31" y="3"/>
                    <a:pt x="32" y="2"/>
                    <a:pt x="32" y="2"/>
                  </a:cubicBezTo>
                  <a:cubicBezTo>
                    <a:pt x="33" y="2"/>
                    <a:pt x="34" y="2"/>
                    <a:pt x="35" y="2"/>
                  </a:cubicBezTo>
                  <a:lnTo>
                    <a:pt x="36" y="2"/>
                  </a:lnTo>
                  <a:lnTo>
                    <a:pt x="36" y="1"/>
                  </a:lnTo>
                  <a:lnTo>
                    <a:pt x="35" y="0"/>
                  </a:lnTo>
                  <a:cubicBezTo>
                    <a:pt x="33" y="0"/>
                    <a:pt x="32" y="0"/>
                    <a:pt x="31" y="0"/>
                  </a:cubicBezTo>
                  <a:cubicBezTo>
                    <a:pt x="30" y="0"/>
                    <a:pt x="28" y="0"/>
                    <a:pt x="27" y="0"/>
                  </a:cubicBezTo>
                  <a:lnTo>
                    <a:pt x="27" y="1"/>
                  </a:lnTo>
                  <a:lnTo>
                    <a:pt x="27" y="2"/>
                  </a:lnTo>
                  <a:cubicBezTo>
                    <a:pt x="27" y="3"/>
                    <a:pt x="26" y="3"/>
                    <a:pt x="25" y="5"/>
                  </a:cubicBezTo>
                  <a:cubicBezTo>
                    <a:pt x="23" y="6"/>
                    <a:pt x="22" y="8"/>
                    <a:pt x="20" y="9"/>
                  </a:cubicBezTo>
                  <a:cubicBezTo>
                    <a:pt x="18" y="11"/>
                    <a:pt x="15" y="14"/>
                    <a:pt x="10" y="18"/>
                  </a:cubicBezTo>
                  <a:lnTo>
                    <a:pt x="1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6" name="Freeform 53">
              <a:extLst>
                <a:ext uri="{FF2B5EF4-FFF2-40B4-BE49-F238E27FC236}">
                  <a16:creationId xmlns:a16="http://schemas.microsoft.com/office/drawing/2014/main" id="{BE8029A3-877B-4579-8059-BBFE98C0BC2D}"/>
                </a:ext>
              </a:extLst>
            </p:cNvPr>
            <p:cNvSpPr>
              <a:spLocks noEditPoints="1"/>
            </p:cNvSpPr>
            <p:nvPr/>
          </p:nvSpPr>
          <p:spPr bwMode="auto">
            <a:xfrm>
              <a:off x="4329476" y="5236617"/>
              <a:ext cx="23813" cy="66675"/>
            </a:xfrm>
            <a:custGeom>
              <a:avLst/>
              <a:gdLst>
                <a:gd name="T0" fmla="*/ 7327 w 13"/>
                <a:gd name="T1" fmla="*/ 1852 h 36"/>
                <a:gd name="T2" fmla="*/ 7327 w 13"/>
                <a:gd name="T3" fmla="*/ 1852 h 36"/>
                <a:gd name="T4" fmla="*/ 5495 w 13"/>
                <a:gd name="T5" fmla="*/ 5556 h 36"/>
                <a:gd name="T6" fmla="*/ 7327 w 13"/>
                <a:gd name="T7" fmla="*/ 9260 h 36"/>
                <a:gd name="T8" fmla="*/ 10991 w 13"/>
                <a:gd name="T9" fmla="*/ 11113 h 36"/>
                <a:gd name="T10" fmla="*/ 14654 w 13"/>
                <a:gd name="T11" fmla="*/ 9260 h 36"/>
                <a:gd name="T12" fmla="*/ 16486 w 13"/>
                <a:gd name="T13" fmla="*/ 5556 h 36"/>
                <a:gd name="T14" fmla="*/ 14654 w 13"/>
                <a:gd name="T15" fmla="*/ 1852 h 36"/>
                <a:gd name="T16" fmla="*/ 10991 w 13"/>
                <a:gd name="T17" fmla="*/ 0 h 36"/>
                <a:gd name="T18" fmla="*/ 7327 w 13"/>
                <a:gd name="T19" fmla="*/ 1852 h 36"/>
                <a:gd name="T20" fmla="*/ 0 w 13"/>
                <a:gd name="T21" fmla="*/ 24077 h 36"/>
                <a:gd name="T22" fmla="*/ 0 w 13"/>
                <a:gd name="T23" fmla="*/ 24077 h 36"/>
                <a:gd name="T24" fmla="*/ 0 w 13"/>
                <a:gd name="T25" fmla="*/ 24077 h 36"/>
                <a:gd name="T26" fmla="*/ 0 w 13"/>
                <a:gd name="T27" fmla="*/ 27781 h 36"/>
                <a:gd name="T28" fmla="*/ 0 w 13"/>
                <a:gd name="T29" fmla="*/ 27781 h 36"/>
                <a:gd name="T30" fmla="*/ 3664 w 13"/>
                <a:gd name="T31" fmla="*/ 27781 h 36"/>
                <a:gd name="T32" fmla="*/ 7327 w 13"/>
                <a:gd name="T33" fmla="*/ 27781 h 36"/>
                <a:gd name="T34" fmla="*/ 7327 w 13"/>
                <a:gd name="T35" fmla="*/ 29633 h 36"/>
                <a:gd name="T36" fmla="*/ 7327 w 13"/>
                <a:gd name="T37" fmla="*/ 33338 h 36"/>
                <a:gd name="T38" fmla="*/ 7327 w 13"/>
                <a:gd name="T39" fmla="*/ 38894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4823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4823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2225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1"/>
                  </a:moveTo>
                  <a:lnTo>
                    <a:pt x="4" y="1"/>
                  </a:lnTo>
                  <a:cubicBezTo>
                    <a:pt x="4" y="1"/>
                    <a:pt x="3" y="2"/>
                    <a:pt x="3" y="3"/>
                  </a:cubicBezTo>
                  <a:cubicBezTo>
                    <a:pt x="3" y="3"/>
                    <a:pt x="4" y="4"/>
                    <a:pt x="4" y="5"/>
                  </a:cubicBezTo>
                  <a:cubicBezTo>
                    <a:pt x="5" y="5"/>
                    <a:pt x="5" y="6"/>
                    <a:pt x="6" y="6"/>
                  </a:cubicBezTo>
                  <a:cubicBezTo>
                    <a:pt x="7" y="6"/>
                    <a:pt x="8" y="5"/>
                    <a:pt x="8" y="5"/>
                  </a:cubicBezTo>
                  <a:cubicBezTo>
                    <a:pt x="9" y="4"/>
                    <a:pt x="9" y="3"/>
                    <a:pt x="9" y="3"/>
                  </a:cubicBezTo>
                  <a:cubicBezTo>
                    <a:pt x="9" y="2"/>
                    <a:pt x="9" y="1"/>
                    <a:pt x="8" y="1"/>
                  </a:cubicBezTo>
                  <a:cubicBezTo>
                    <a:pt x="8" y="0"/>
                    <a:pt x="7" y="0"/>
                    <a:pt x="6" y="0"/>
                  </a:cubicBezTo>
                  <a:cubicBezTo>
                    <a:pt x="5" y="0"/>
                    <a:pt x="5" y="0"/>
                    <a:pt x="4" y="1"/>
                  </a:cubicBezTo>
                  <a:close/>
                  <a:moveTo>
                    <a:pt x="0" y="13"/>
                  </a:moveTo>
                  <a:lnTo>
                    <a:pt x="0" y="13"/>
                  </a:lnTo>
                  <a:lnTo>
                    <a:pt x="0" y="15"/>
                  </a:lnTo>
                  <a:lnTo>
                    <a:pt x="2" y="15"/>
                  </a:lnTo>
                  <a:cubicBezTo>
                    <a:pt x="3" y="15"/>
                    <a:pt x="3" y="15"/>
                    <a:pt x="4" y="15"/>
                  </a:cubicBezTo>
                  <a:cubicBezTo>
                    <a:pt x="4" y="15"/>
                    <a:pt x="4" y="15"/>
                    <a:pt x="4" y="16"/>
                  </a:cubicBezTo>
                  <a:cubicBezTo>
                    <a:pt x="4" y="16"/>
                    <a:pt x="4" y="17"/>
                    <a:pt x="4" y="18"/>
                  </a:cubicBezTo>
                  <a:cubicBezTo>
                    <a:pt x="4" y="19"/>
                    <a:pt x="4" y="20"/>
                    <a:pt x="4" y="21"/>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5"/>
                  </a:cubicBezTo>
                  <a:lnTo>
                    <a:pt x="0" y="36"/>
                  </a:lnTo>
                  <a:cubicBezTo>
                    <a:pt x="2" y="36"/>
                    <a:pt x="4" y="36"/>
                    <a:pt x="6" y="36"/>
                  </a:cubicBezTo>
                  <a:cubicBezTo>
                    <a:pt x="8" y="36"/>
                    <a:pt x="10" y="36"/>
                    <a:pt x="13" y="36"/>
                  </a:cubicBezTo>
                  <a:lnTo>
                    <a:pt x="13" y="35"/>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2"/>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7" name="Freeform 54">
              <a:extLst>
                <a:ext uri="{FF2B5EF4-FFF2-40B4-BE49-F238E27FC236}">
                  <a16:creationId xmlns:a16="http://schemas.microsoft.com/office/drawing/2014/main" id="{0A819220-3D0A-4C99-BC2A-50A284DD2F41}"/>
                </a:ext>
              </a:extLst>
            </p:cNvPr>
            <p:cNvSpPr>
              <a:spLocks/>
            </p:cNvSpPr>
            <p:nvPr/>
          </p:nvSpPr>
          <p:spPr bwMode="auto">
            <a:xfrm>
              <a:off x="4356463" y="5257254"/>
              <a:ext cx="80963" cy="46037"/>
            </a:xfrm>
            <a:custGeom>
              <a:avLst/>
              <a:gdLst>
                <a:gd name="T0" fmla="*/ 0 w 45"/>
                <a:gd name="T1" fmla="*/ 3683 h 25"/>
                <a:gd name="T2" fmla="*/ 0 w 45"/>
                <a:gd name="T3" fmla="*/ 7366 h 25"/>
                <a:gd name="T4" fmla="*/ 5398 w 45"/>
                <a:gd name="T5" fmla="*/ 7366 h 25"/>
                <a:gd name="T6" fmla="*/ 7197 w 45"/>
                <a:gd name="T7" fmla="*/ 9207 h 25"/>
                <a:gd name="T8" fmla="*/ 8996 w 45"/>
                <a:gd name="T9" fmla="*/ 18415 h 25"/>
                <a:gd name="T10" fmla="*/ 8996 w 45"/>
                <a:gd name="T11" fmla="*/ 34988 h 25"/>
                <a:gd name="T12" fmla="*/ 7197 w 45"/>
                <a:gd name="T13" fmla="*/ 42354 h 25"/>
                <a:gd name="T14" fmla="*/ 1799 w 45"/>
                <a:gd name="T15" fmla="*/ 44196 h 25"/>
                <a:gd name="T16" fmla="*/ 0 w 45"/>
                <a:gd name="T17" fmla="*/ 46037 h 25"/>
                <a:gd name="T18" fmla="*/ 12594 w 45"/>
                <a:gd name="T19" fmla="*/ 46037 h 25"/>
                <a:gd name="T20" fmla="*/ 23389 w 45"/>
                <a:gd name="T21" fmla="*/ 46037 h 25"/>
                <a:gd name="T22" fmla="*/ 23389 w 45"/>
                <a:gd name="T23" fmla="*/ 44196 h 25"/>
                <a:gd name="T24" fmla="*/ 17992 w 45"/>
                <a:gd name="T25" fmla="*/ 42354 h 25"/>
                <a:gd name="T26" fmla="*/ 16193 w 45"/>
                <a:gd name="T27" fmla="*/ 34988 h 25"/>
                <a:gd name="T28" fmla="*/ 16193 w 45"/>
                <a:gd name="T29" fmla="*/ 20256 h 25"/>
                <a:gd name="T30" fmla="*/ 17992 w 45"/>
                <a:gd name="T31" fmla="*/ 11049 h 25"/>
                <a:gd name="T32" fmla="*/ 26988 w 45"/>
                <a:gd name="T33" fmla="*/ 5524 h 25"/>
                <a:gd name="T34" fmla="*/ 35984 w 45"/>
                <a:gd name="T35" fmla="*/ 12890 h 25"/>
                <a:gd name="T36" fmla="*/ 37783 w 45"/>
                <a:gd name="T37" fmla="*/ 27622 h 25"/>
                <a:gd name="T38" fmla="*/ 35984 w 45"/>
                <a:gd name="T39" fmla="*/ 40513 h 25"/>
                <a:gd name="T40" fmla="*/ 34184 w 45"/>
                <a:gd name="T41" fmla="*/ 42354 h 25"/>
                <a:gd name="T42" fmla="*/ 28787 w 45"/>
                <a:gd name="T43" fmla="*/ 44196 h 25"/>
                <a:gd name="T44" fmla="*/ 28787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9207 h 25"/>
                <a:gd name="T62" fmla="*/ 64770 w 45"/>
                <a:gd name="T63" fmla="*/ 23939 h 25"/>
                <a:gd name="T64" fmla="*/ 64770 w 45"/>
                <a:gd name="T65" fmla="*/ 46037 h 25"/>
                <a:gd name="T66" fmla="*/ 71967 w 45"/>
                <a:gd name="T67" fmla="*/ 46037 h 25"/>
                <a:gd name="T68" fmla="*/ 80963 w 45"/>
                <a:gd name="T69" fmla="*/ 46037 h 25"/>
                <a:gd name="T70" fmla="*/ 80963 w 45"/>
                <a:gd name="T71" fmla="*/ 44196 h 25"/>
                <a:gd name="T72" fmla="*/ 73766 w 45"/>
                <a:gd name="T73" fmla="*/ 36830 h 25"/>
                <a:gd name="T74" fmla="*/ 73766 w 45"/>
                <a:gd name="T75" fmla="*/ 20256 h 25"/>
                <a:gd name="T76" fmla="*/ 70168 w 45"/>
                <a:gd name="T77" fmla="*/ 5524 h 25"/>
                <a:gd name="T78" fmla="*/ 59373 w 45"/>
                <a:gd name="T79" fmla="*/ 0 h 25"/>
                <a:gd name="T80" fmla="*/ 52176 w 45"/>
                <a:gd name="T81" fmla="*/ 1841 h 25"/>
                <a:gd name="T82" fmla="*/ 39582 w 45"/>
                <a:gd name="T83" fmla="*/ 3683 h 25"/>
                <a:gd name="T84" fmla="*/ 25188 w 45"/>
                <a:gd name="T85" fmla="*/ 1841 h 25"/>
                <a:gd name="T86" fmla="*/ 19791 w 45"/>
                <a:gd name="T87" fmla="*/ 3683 h 25"/>
                <a:gd name="T88" fmla="*/ 16193 w 45"/>
                <a:gd name="T89" fmla="*/ 1841 h 25"/>
                <a:gd name="T90" fmla="*/ 0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0" y="2"/>
                  </a:moveTo>
                  <a:lnTo>
                    <a:pt x="0" y="2"/>
                  </a:lnTo>
                  <a:lnTo>
                    <a:pt x="0" y="4"/>
                  </a:lnTo>
                  <a:lnTo>
                    <a:pt x="3" y="4"/>
                  </a:lnTo>
                  <a:cubicBezTo>
                    <a:pt x="3" y="4"/>
                    <a:pt x="4" y="4"/>
                    <a:pt x="4" y="4"/>
                  </a:cubicBezTo>
                  <a:cubicBezTo>
                    <a:pt x="4" y="4"/>
                    <a:pt x="4" y="4"/>
                    <a:pt x="4" y="5"/>
                  </a:cubicBezTo>
                  <a:cubicBezTo>
                    <a:pt x="4" y="5"/>
                    <a:pt x="4" y="6"/>
                    <a:pt x="5" y="7"/>
                  </a:cubicBezTo>
                  <a:cubicBezTo>
                    <a:pt x="5" y="8"/>
                    <a:pt x="5" y="9"/>
                    <a:pt x="5" y="10"/>
                  </a:cubicBezTo>
                  <a:lnTo>
                    <a:pt x="5" y="15"/>
                  </a:lnTo>
                  <a:cubicBezTo>
                    <a:pt x="5" y="16"/>
                    <a:pt x="5" y="17"/>
                    <a:pt x="5" y="19"/>
                  </a:cubicBezTo>
                  <a:cubicBezTo>
                    <a:pt x="4" y="21"/>
                    <a:pt x="4" y="22"/>
                    <a:pt x="4" y="22"/>
                  </a:cubicBezTo>
                  <a:cubicBezTo>
                    <a:pt x="4" y="23"/>
                    <a:pt x="4" y="23"/>
                    <a:pt x="4" y="23"/>
                  </a:cubicBezTo>
                  <a:cubicBezTo>
                    <a:pt x="4" y="23"/>
                    <a:pt x="4" y="23"/>
                    <a:pt x="3" y="23"/>
                  </a:cubicBezTo>
                  <a:cubicBezTo>
                    <a:pt x="3" y="23"/>
                    <a:pt x="2" y="23"/>
                    <a:pt x="1" y="24"/>
                  </a:cubicBezTo>
                  <a:lnTo>
                    <a:pt x="0" y="24"/>
                  </a:lnTo>
                  <a:lnTo>
                    <a:pt x="0" y="25"/>
                  </a:lnTo>
                  <a:lnTo>
                    <a:pt x="1" y="25"/>
                  </a:lnTo>
                  <a:cubicBezTo>
                    <a:pt x="3" y="25"/>
                    <a:pt x="5" y="25"/>
                    <a:pt x="7" y="25"/>
                  </a:cubicBezTo>
                  <a:cubicBezTo>
                    <a:pt x="9" y="25"/>
                    <a:pt x="11" y="25"/>
                    <a:pt x="13" y="25"/>
                  </a:cubicBezTo>
                  <a:lnTo>
                    <a:pt x="13" y="24"/>
                  </a:lnTo>
                  <a:cubicBezTo>
                    <a:pt x="11" y="23"/>
                    <a:pt x="10" y="23"/>
                    <a:pt x="10" y="23"/>
                  </a:cubicBezTo>
                  <a:cubicBezTo>
                    <a:pt x="10" y="23"/>
                    <a:pt x="10" y="23"/>
                    <a:pt x="10" y="23"/>
                  </a:cubicBezTo>
                  <a:cubicBezTo>
                    <a:pt x="9" y="23"/>
                    <a:pt x="9" y="23"/>
                    <a:pt x="9" y="22"/>
                  </a:cubicBezTo>
                  <a:cubicBezTo>
                    <a:pt x="9" y="22"/>
                    <a:pt x="9" y="21"/>
                    <a:pt x="9" y="19"/>
                  </a:cubicBezTo>
                  <a:cubicBezTo>
                    <a:pt x="9" y="17"/>
                    <a:pt x="9" y="15"/>
                    <a:pt x="9" y="14"/>
                  </a:cubicBezTo>
                  <a:lnTo>
                    <a:pt x="9" y="11"/>
                  </a:lnTo>
                  <a:cubicBezTo>
                    <a:pt x="9" y="9"/>
                    <a:pt x="9" y="8"/>
                    <a:pt x="9" y="7"/>
                  </a:cubicBezTo>
                  <a:cubicBezTo>
                    <a:pt x="9" y="7"/>
                    <a:pt x="10" y="6"/>
                    <a:pt x="10" y="6"/>
                  </a:cubicBezTo>
                  <a:cubicBezTo>
                    <a:pt x="11" y="5"/>
                    <a:pt x="11" y="4"/>
                    <a:pt x="12" y="4"/>
                  </a:cubicBezTo>
                  <a:cubicBezTo>
                    <a:pt x="13" y="4"/>
                    <a:pt x="14" y="3"/>
                    <a:pt x="15" y="3"/>
                  </a:cubicBezTo>
                  <a:cubicBezTo>
                    <a:pt x="16" y="3"/>
                    <a:pt x="18" y="4"/>
                    <a:pt x="18" y="5"/>
                  </a:cubicBezTo>
                  <a:cubicBezTo>
                    <a:pt x="19" y="5"/>
                    <a:pt x="20" y="6"/>
                    <a:pt x="20" y="7"/>
                  </a:cubicBezTo>
                  <a:cubicBezTo>
                    <a:pt x="20" y="8"/>
                    <a:pt x="21" y="10"/>
                    <a:pt x="21" y="12"/>
                  </a:cubicBezTo>
                  <a:lnTo>
                    <a:pt x="21" y="15"/>
                  </a:lnTo>
                  <a:cubicBezTo>
                    <a:pt x="21" y="16"/>
                    <a:pt x="20" y="17"/>
                    <a:pt x="20" y="19"/>
                  </a:cubicBezTo>
                  <a:cubicBezTo>
                    <a:pt x="20" y="21"/>
                    <a:pt x="20" y="22"/>
                    <a:pt x="20" y="22"/>
                  </a:cubicBezTo>
                  <a:cubicBezTo>
                    <a:pt x="20" y="23"/>
                    <a:pt x="20" y="23"/>
                    <a:pt x="20" y="23"/>
                  </a:cubicBezTo>
                  <a:cubicBezTo>
                    <a:pt x="20" y="23"/>
                    <a:pt x="20" y="23"/>
                    <a:pt x="19" y="23"/>
                  </a:cubicBezTo>
                  <a:cubicBezTo>
                    <a:pt x="19" y="23"/>
                    <a:pt x="18" y="23"/>
                    <a:pt x="16" y="24"/>
                  </a:cubicBezTo>
                  <a:lnTo>
                    <a:pt x="16" y="25"/>
                  </a:lnTo>
                  <a:cubicBezTo>
                    <a:pt x="19" y="25"/>
                    <a:pt x="21" y="25"/>
                    <a:pt x="23" y="25"/>
                  </a:cubicBezTo>
                  <a:cubicBezTo>
                    <a:pt x="25" y="25"/>
                    <a:pt x="27" y="25"/>
                    <a:pt x="29" y="25"/>
                  </a:cubicBezTo>
                  <a:lnTo>
                    <a:pt x="29" y="24"/>
                  </a:lnTo>
                  <a:cubicBezTo>
                    <a:pt x="27" y="23"/>
                    <a:pt x="26" y="23"/>
                    <a:pt x="26" y="23"/>
                  </a:cubicBezTo>
                  <a:cubicBezTo>
                    <a:pt x="26" y="23"/>
                    <a:pt x="26" y="23"/>
                    <a:pt x="26" y="23"/>
                  </a:cubicBezTo>
                  <a:cubicBezTo>
                    <a:pt x="25" y="23"/>
                    <a:pt x="25" y="23"/>
                    <a:pt x="25" y="22"/>
                  </a:cubicBezTo>
                  <a:cubicBezTo>
                    <a:pt x="25" y="22"/>
                    <a:pt x="25" y="21"/>
                    <a:pt x="25" y="19"/>
                  </a:cubicBezTo>
                  <a:cubicBezTo>
                    <a:pt x="25" y="17"/>
                    <a:pt x="25" y="15"/>
                    <a:pt x="25" y="14"/>
                  </a:cubicBezTo>
                  <a:lnTo>
                    <a:pt x="25" y="11"/>
                  </a:lnTo>
                  <a:cubicBezTo>
                    <a:pt x="25" y="10"/>
                    <a:pt x="25" y="8"/>
                    <a:pt x="25" y="8"/>
                  </a:cubicBezTo>
                  <a:cubicBezTo>
                    <a:pt x="25" y="7"/>
                    <a:pt x="25" y="6"/>
                    <a:pt x="26" y="6"/>
                  </a:cubicBezTo>
                  <a:cubicBezTo>
                    <a:pt x="27" y="5"/>
                    <a:pt x="27" y="4"/>
                    <a:pt x="28" y="4"/>
                  </a:cubicBezTo>
                  <a:cubicBezTo>
                    <a:pt x="29" y="4"/>
                    <a:pt x="30" y="3"/>
                    <a:pt x="31" y="3"/>
                  </a:cubicBezTo>
                  <a:cubicBezTo>
                    <a:pt x="32" y="3"/>
                    <a:pt x="33" y="4"/>
                    <a:pt x="34" y="5"/>
                  </a:cubicBezTo>
                  <a:cubicBezTo>
                    <a:pt x="35" y="5"/>
                    <a:pt x="36" y="6"/>
                    <a:pt x="36" y="7"/>
                  </a:cubicBezTo>
                  <a:cubicBezTo>
                    <a:pt x="36" y="8"/>
                    <a:pt x="36" y="10"/>
                    <a:pt x="36" y="13"/>
                  </a:cubicBezTo>
                  <a:lnTo>
                    <a:pt x="36" y="16"/>
                  </a:lnTo>
                  <a:cubicBezTo>
                    <a:pt x="36" y="20"/>
                    <a:pt x="36" y="23"/>
                    <a:pt x="36" y="25"/>
                  </a:cubicBezTo>
                  <a:cubicBezTo>
                    <a:pt x="39" y="25"/>
                    <a:pt x="40" y="25"/>
                    <a:pt x="40" y="25"/>
                  </a:cubicBezTo>
                  <a:cubicBezTo>
                    <a:pt x="41" y="25"/>
                    <a:pt x="42" y="25"/>
                    <a:pt x="45" y="25"/>
                  </a:cubicBezTo>
                  <a:lnTo>
                    <a:pt x="45" y="24"/>
                  </a:lnTo>
                  <a:cubicBezTo>
                    <a:pt x="43" y="24"/>
                    <a:pt x="42" y="23"/>
                    <a:pt x="41" y="23"/>
                  </a:cubicBezTo>
                  <a:cubicBezTo>
                    <a:pt x="41" y="23"/>
                    <a:pt x="41" y="22"/>
                    <a:pt x="41" y="20"/>
                  </a:cubicBezTo>
                  <a:cubicBezTo>
                    <a:pt x="41" y="16"/>
                    <a:pt x="41" y="14"/>
                    <a:pt x="41" y="14"/>
                  </a:cubicBezTo>
                  <a:lnTo>
                    <a:pt x="41" y="11"/>
                  </a:lnTo>
                  <a:cubicBezTo>
                    <a:pt x="41" y="9"/>
                    <a:pt x="41" y="8"/>
                    <a:pt x="41" y="6"/>
                  </a:cubicBezTo>
                  <a:cubicBezTo>
                    <a:pt x="40" y="5"/>
                    <a:pt x="40" y="4"/>
                    <a:pt x="39" y="3"/>
                  </a:cubicBezTo>
                  <a:cubicBezTo>
                    <a:pt x="39" y="2"/>
                    <a:pt x="38" y="2"/>
                    <a:pt x="37" y="1"/>
                  </a:cubicBezTo>
                  <a:cubicBezTo>
                    <a:pt x="36" y="1"/>
                    <a:pt x="34" y="0"/>
                    <a:pt x="33" y="0"/>
                  </a:cubicBezTo>
                  <a:cubicBezTo>
                    <a:pt x="32" y="0"/>
                    <a:pt x="31" y="0"/>
                    <a:pt x="30" y="1"/>
                  </a:cubicBezTo>
                  <a:cubicBezTo>
                    <a:pt x="30" y="1"/>
                    <a:pt x="29" y="1"/>
                    <a:pt x="29" y="1"/>
                  </a:cubicBezTo>
                  <a:cubicBezTo>
                    <a:pt x="28" y="2"/>
                    <a:pt x="27" y="3"/>
                    <a:pt x="24" y="5"/>
                  </a:cubicBezTo>
                  <a:cubicBezTo>
                    <a:pt x="24" y="4"/>
                    <a:pt x="23" y="2"/>
                    <a:pt x="22" y="2"/>
                  </a:cubicBezTo>
                  <a:cubicBezTo>
                    <a:pt x="20" y="1"/>
                    <a:pt x="19" y="0"/>
                    <a:pt x="17" y="0"/>
                  </a:cubicBezTo>
                  <a:cubicBezTo>
                    <a:pt x="16" y="0"/>
                    <a:pt x="15" y="0"/>
                    <a:pt x="14" y="1"/>
                  </a:cubicBezTo>
                  <a:cubicBezTo>
                    <a:pt x="14" y="1"/>
                    <a:pt x="13" y="1"/>
                    <a:pt x="13" y="1"/>
                  </a:cubicBezTo>
                  <a:cubicBezTo>
                    <a:pt x="13" y="1"/>
                    <a:pt x="12" y="2"/>
                    <a:pt x="11" y="2"/>
                  </a:cubicBezTo>
                  <a:lnTo>
                    <a:pt x="9" y="5"/>
                  </a:lnTo>
                  <a:cubicBezTo>
                    <a:pt x="9" y="3"/>
                    <a:pt x="9" y="2"/>
                    <a:pt x="9" y="1"/>
                  </a:cubicBezTo>
                  <a:lnTo>
                    <a:pt x="9" y="0"/>
                  </a:ln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18" name="Freeform 55">
              <a:extLst>
                <a:ext uri="{FF2B5EF4-FFF2-40B4-BE49-F238E27FC236}">
                  <a16:creationId xmlns:a16="http://schemas.microsoft.com/office/drawing/2014/main" id="{02301B08-C092-4EB0-9542-F9F8D019F584}"/>
                </a:ext>
              </a:extLst>
            </p:cNvPr>
            <p:cNvSpPr>
              <a:spLocks noEditPoints="1"/>
            </p:cNvSpPr>
            <p:nvPr/>
          </p:nvSpPr>
          <p:spPr bwMode="auto">
            <a:xfrm>
              <a:off x="4126276" y="5190579"/>
              <a:ext cx="1325563" cy="174625"/>
            </a:xfrm>
            <a:custGeom>
              <a:avLst/>
              <a:gdLst>
                <a:gd name="T0" fmla="*/ 1325563 w 732"/>
                <a:gd name="T1" fmla="*/ 1838 h 95"/>
                <a:gd name="T2" fmla="*/ 1325563 w 732"/>
                <a:gd name="T3" fmla="*/ 1838 h 95"/>
                <a:gd name="T4" fmla="*/ 1325563 w 732"/>
                <a:gd name="T5" fmla="*/ 174625 h 95"/>
                <a:gd name="T6" fmla="*/ 1034012 w 732"/>
                <a:gd name="T7" fmla="*/ 5514 h 95"/>
                <a:gd name="T8" fmla="*/ 1034012 w 732"/>
                <a:gd name="T9" fmla="*/ 5514 h 95"/>
                <a:gd name="T10" fmla="*/ 1034012 w 732"/>
                <a:gd name="T11" fmla="*/ 174625 h 95"/>
                <a:gd name="T12" fmla="*/ 965198 w 732"/>
                <a:gd name="T13" fmla="*/ 1838 h 95"/>
                <a:gd name="T14" fmla="*/ 965198 w 732"/>
                <a:gd name="T15" fmla="*/ 1838 h 95"/>
                <a:gd name="T16" fmla="*/ 965198 w 732"/>
                <a:gd name="T17" fmla="*/ 170949 h 95"/>
                <a:gd name="T18" fmla="*/ 521533 w 732"/>
                <a:gd name="T19" fmla="*/ 7353 h 95"/>
                <a:gd name="T20" fmla="*/ 521533 w 732"/>
                <a:gd name="T21" fmla="*/ 7353 h 95"/>
                <a:gd name="T22" fmla="*/ 521533 w 732"/>
                <a:gd name="T23" fmla="*/ 170949 h 95"/>
                <a:gd name="T24" fmla="*/ 449098 w 732"/>
                <a:gd name="T25" fmla="*/ 0 h 95"/>
                <a:gd name="T26" fmla="*/ 449098 w 732"/>
                <a:gd name="T27" fmla="*/ 0 h 95"/>
                <a:gd name="T28" fmla="*/ 449098 w 732"/>
                <a:gd name="T29" fmla="*/ 170949 h 95"/>
                <a:gd name="T30" fmla="*/ 0 w 732"/>
                <a:gd name="T31" fmla="*/ 0 h 95"/>
                <a:gd name="T32" fmla="*/ 0 w 732"/>
                <a:gd name="T33" fmla="*/ 0 h 95"/>
                <a:gd name="T34" fmla="*/ 0 w 732"/>
                <a:gd name="T35" fmla="*/ 174625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2" h="95">
                  <a:moveTo>
                    <a:pt x="732" y="1"/>
                  </a:moveTo>
                  <a:lnTo>
                    <a:pt x="732" y="1"/>
                  </a:lnTo>
                  <a:lnTo>
                    <a:pt x="732" y="95"/>
                  </a:lnTo>
                  <a:moveTo>
                    <a:pt x="571" y="3"/>
                  </a:moveTo>
                  <a:lnTo>
                    <a:pt x="571" y="3"/>
                  </a:lnTo>
                  <a:lnTo>
                    <a:pt x="571" y="95"/>
                  </a:lnTo>
                  <a:moveTo>
                    <a:pt x="533" y="1"/>
                  </a:moveTo>
                  <a:lnTo>
                    <a:pt x="533" y="1"/>
                  </a:lnTo>
                  <a:lnTo>
                    <a:pt x="533" y="93"/>
                  </a:lnTo>
                  <a:moveTo>
                    <a:pt x="288" y="4"/>
                  </a:moveTo>
                  <a:lnTo>
                    <a:pt x="288" y="4"/>
                  </a:lnTo>
                  <a:lnTo>
                    <a:pt x="288" y="93"/>
                  </a:lnTo>
                  <a:moveTo>
                    <a:pt x="248" y="0"/>
                  </a:moveTo>
                  <a:lnTo>
                    <a:pt x="248" y="0"/>
                  </a:lnTo>
                  <a:lnTo>
                    <a:pt x="248" y="93"/>
                  </a:lnTo>
                  <a:moveTo>
                    <a:pt x="0" y="0"/>
                  </a:moveTo>
                  <a:lnTo>
                    <a:pt x="0" y="0"/>
                  </a:lnTo>
                  <a:lnTo>
                    <a:pt x="0" y="95"/>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19" name="Freeform 56">
              <a:extLst>
                <a:ext uri="{FF2B5EF4-FFF2-40B4-BE49-F238E27FC236}">
                  <a16:creationId xmlns:a16="http://schemas.microsoft.com/office/drawing/2014/main" id="{00933674-6146-4BDD-800B-3CA9534E0905}"/>
                </a:ext>
              </a:extLst>
            </p:cNvPr>
            <p:cNvSpPr>
              <a:spLocks/>
            </p:cNvSpPr>
            <p:nvPr/>
          </p:nvSpPr>
          <p:spPr bwMode="auto">
            <a:xfrm>
              <a:off x="319451" y="6151017"/>
              <a:ext cx="1184275" cy="171450"/>
            </a:xfrm>
            <a:custGeom>
              <a:avLst/>
              <a:gdLst>
                <a:gd name="T0" fmla="*/ 0 w 654"/>
                <a:gd name="T1" fmla="*/ 171450 h 94"/>
                <a:gd name="T2" fmla="*/ 0 w 654"/>
                <a:gd name="T3" fmla="*/ 171450 h 94"/>
                <a:gd name="T4" fmla="*/ 1184275 w 654"/>
                <a:gd name="T5" fmla="*/ 171450 h 94"/>
                <a:gd name="T6" fmla="*/ 1184275 w 654"/>
                <a:gd name="T7" fmla="*/ 0 h 94"/>
                <a:gd name="T8" fmla="*/ 0 w 654"/>
                <a:gd name="T9" fmla="*/ 0 h 94"/>
                <a:gd name="T10" fmla="*/ 0 w 6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4" h="94">
                  <a:moveTo>
                    <a:pt x="0" y="94"/>
                  </a:moveTo>
                  <a:lnTo>
                    <a:pt x="0" y="94"/>
                  </a:lnTo>
                  <a:lnTo>
                    <a:pt x="654" y="94"/>
                  </a:lnTo>
                  <a:lnTo>
                    <a:pt x="65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20" name="Freeform 57">
              <a:extLst>
                <a:ext uri="{FF2B5EF4-FFF2-40B4-BE49-F238E27FC236}">
                  <a16:creationId xmlns:a16="http://schemas.microsoft.com/office/drawing/2014/main" id="{7082CD6F-95F8-4519-ACA7-E033CEE89796}"/>
                </a:ext>
              </a:extLst>
            </p:cNvPr>
            <p:cNvSpPr>
              <a:spLocks/>
            </p:cNvSpPr>
            <p:nvPr/>
          </p:nvSpPr>
          <p:spPr bwMode="auto">
            <a:xfrm>
              <a:off x="319451" y="6151017"/>
              <a:ext cx="1184275" cy="171450"/>
            </a:xfrm>
            <a:custGeom>
              <a:avLst/>
              <a:gdLst>
                <a:gd name="T0" fmla="*/ 0 w 654"/>
                <a:gd name="T1" fmla="*/ 171450 h 94"/>
                <a:gd name="T2" fmla="*/ 0 w 654"/>
                <a:gd name="T3" fmla="*/ 171450 h 94"/>
                <a:gd name="T4" fmla="*/ 1184275 w 654"/>
                <a:gd name="T5" fmla="*/ 171450 h 94"/>
                <a:gd name="T6" fmla="*/ 1184275 w 654"/>
                <a:gd name="T7" fmla="*/ 0 h 94"/>
                <a:gd name="T8" fmla="*/ 0 w 654"/>
                <a:gd name="T9" fmla="*/ 0 h 94"/>
                <a:gd name="T10" fmla="*/ 0 w 6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4" h="94">
                  <a:moveTo>
                    <a:pt x="0" y="94"/>
                  </a:moveTo>
                  <a:lnTo>
                    <a:pt x="0" y="94"/>
                  </a:lnTo>
                  <a:lnTo>
                    <a:pt x="654" y="94"/>
                  </a:lnTo>
                  <a:lnTo>
                    <a:pt x="65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21" name="Freeform 58">
              <a:extLst>
                <a:ext uri="{FF2B5EF4-FFF2-40B4-BE49-F238E27FC236}">
                  <a16:creationId xmlns:a16="http://schemas.microsoft.com/office/drawing/2014/main" id="{868012C0-D994-4EA3-96D4-DBBE442D94FD}"/>
                </a:ext>
              </a:extLst>
            </p:cNvPr>
            <p:cNvSpPr>
              <a:spLocks noEditPoints="1"/>
            </p:cNvSpPr>
            <p:nvPr/>
          </p:nvSpPr>
          <p:spPr bwMode="auto">
            <a:xfrm>
              <a:off x="392476" y="6151017"/>
              <a:ext cx="1036638" cy="171450"/>
            </a:xfrm>
            <a:custGeom>
              <a:avLst/>
              <a:gdLst>
                <a:gd name="T0" fmla="*/ 1036638 w 573"/>
                <a:gd name="T1" fmla="*/ 1824 h 94"/>
                <a:gd name="T2" fmla="*/ 1036638 w 573"/>
                <a:gd name="T3" fmla="*/ 1824 h 94"/>
                <a:gd name="T4" fmla="*/ 1036638 w 573"/>
                <a:gd name="T5" fmla="*/ 171450 h 94"/>
                <a:gd name="T6" fmla="*/ 859342 w 573"/>
                <a:gd name="T7" fmla="*/ 3648 h 94"/>
                <a:gd name="T8" fmla="*/ 859342 w 573"/>
                <a:gd name="T9" fmla="*/ 3648 h 94"/>
                <a:gd name="T10" fmla="*/ 859342 w 573"/>
                <a:gd name="T11" fmla="*/ 171450 h 94"/>
                <a:gd name="T12" fmla="*/ 788786 w 573"/>
                <a:gd name="T13" fmla="*/ 1824 h 94"/>
                <a:gd name="T14" fmla="*/ 788786 w 573"/>
                <a:gd name="T15" fmla="*/ 1824 h 94"/>
                <a:gd name="T16" fmla="*/ 788786 w 573"/>
                <a:gd name="T17" fmla="*/ 169626 h 94"/>
                <a:gd name="T18" fmla="*/ 432385 w 573"/>
                <a:gd name="T19" fmla="*/ 7296 h 94"/>
                <a:gd name="T20" fmla="*/ 432385 w 573"/>
                <a:gd name="T21" fmla="*/ 7296 h 94"/>
                <a:gd name="T22" fmla="*/ 432385 w 573"/>
                <a:gd name="T23" fmla="*/ 169626 h 94"/>
                <a:gd name="T24" fmla="*/ 367256 w 573"/>
                <a:gd name="T25" fmla="*/ 0 h 94"/>
                <a:gd name="T26" fmla="*/ 367256 w 573"/>
                <a:gd name="T27" fmla="*/ 0 h 94"/>
                <a:gd name="T28" fmla="*/ 367256 w 573"/>
                <a:gd name="T29" fmla="*/ 169626 h 94"/>
                <a:gd name="T30" fmla="*/ 0 w 573"/>
                <a:gd name="T31" fmla="*/ 0 h 94"/>
                <a:gd name="T32" fmla="*/ 0 w 573"/>
                <a:gd name="T33" fmla="*/ 0 h 94"/>
                <a:gd name="T34" fmla="*/ 0 w 573"/>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73" h="94">
                  <a:moveTo>
                    <a:pt x="573" y="1"/>
                  </a:moveTo>
                  <a:lnTo>
                    <a:pt x="573" y="1"/>
                  </a:lnTo>
                  <a:lnTo>
                    <a:pt x="573" y="94"/>
                  </a:lnTo>
                  <a:moveTo>
                    <a:pt x="475" y="2"/>
                  </a:moveTo>
                  <a:lnTo>
                    <a:pt x="475" y="2"/>
                  </a:lnTo>
                  <a:lnTo>
                    <a:pt x="475" y="94"/>
                  </a:lnTo>
                  <a:moveTo>
                    <a:pt x="436" y="1"/>
                  </a:moveTo>
                  <a:lnTo>
                    <a:pt x="436" y="1"/>
                  </a:lnTo>
                  <a:lnTo>
                    <a:pt x="436" y="93"/>
                  </a:lnTo>
                  <a:moveTo>
                    <a:pt x="239" y="4"/>
                  </a:moveTo>
                  <a:lnTo>
                    <a:pt x="239" y="4"/>
                  </a:lnTo>
                  <a:lnTo>
                    <a:pt x="239" y="93"/>
                  </a:lnTo>
                  <a:moveTo>
                    <a:pt x="203" y="0"/>
                  </a:moveTo>
                  <a:lnTo>
                    <a:pt x="203" y="0"/>
                  </a:lnTo>
                  <a:lnTo>
                    <a:pt x="203"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22" name="Freeform 59">
              <a:extLst>
                <a:ext uri="{FF2B5EF4-FFF2-40B4-BE49-F238E27FC236}">
                  <a16:creationId xmlns:a16="http://schemas.microsoft.com/office/drawing/2014/main" id="{B92D25E7-021D-4594-8FDE-A2EBC37566A0}"/>
                </a:ext>
              </a:extLst>
            </p:cNvPr>
            <p:cNvSpPr>
              <a:spLocks noEditPoints="1"/>
            </p:cNvSpPr>
            <p:nvPr/>
          </p:nvSpPr>
          <p:spPr bwMode="auto">
            <a:xfrm>
              <a:off x="413113" y="6198642"/>
              <a:ext cx="71438" cy="68262"/>
            </a:xfrm>
            <a:custGeom>
              <a:avLst/>
              <a:gdLst>
                <a:gd name="T0" fmla="*/ 10716 w 40"/>
                <a:gd name="T1" fmla="*/ 68262 h 37"/>
                <a:gd name="T2" fmla="*/ 10716 w 40"/>
                <a:gd name="T3" fmla="*/ 68262 h 37"/>
                <a:gd name="T4" fmla="*/ 21431 w 40"/>
                <a:gd name="T5" fmla="*/ 68262 h 37"/>
                <a:gd name="T6" fmla="*/ 21431 w 40"/>
                <a:gd name="T7" fmla="*/ 68262 h 37"/>
                <a:gd name="T8" fmla="*/ 21431 w 40"/>
                <a:gd name="T9" fmla="*/ 64572 h 37"/>
                <a:gd name="T10" fmla="*/ 21431 w 40"/>
                <a:gd name="T11" fmla="*/ 64572 h 37"/>
                <a:gd name="T12" fmla="*/ 16074 w 40"/>
                <a:gd name="T13" fmla="*/ 64572 h 37"/>
                <a:gd name="T14" fmla="*/ 14288 w 40"/>
                <a:gd name="T15" fmla="*/ 62727 h 37"/>
                <a:gd name="T16" fmla="*/ 16074 w 40"/>
                <a:gd name="T17" fmla="*/ 57192 h 37"/>
                <a:gd name="T18" fmla="*/ 21431 w 40"/>
                <a:gd name="T19" fmla="*/ 46123 h 37"/>
                <a:gd name="T20" fmla="*/ 48221 w 40"/>
                <a:gd name="T21" fmla="*/ 46123 h 37"/>
                <a:gd name="T22" fmla="*/ 53579 w 40"/>
                <a:gd name="T23" fmla="*/ 60882 h 37"/>
                <a:gd name="T24" fmla="*/ 53579 w 40"/>
                <a:gd name="T25" fmla="*/ 62727 h 37"/>
                <a:gd name="T26" fmla="*/ 51793 w 40"/>
                <a:gd name="T27" fmla="*/ 64572 h 37"/>
                <a:gd name="T28" fmla="*/ 46435 w 40"/>
                <a:gd name="T29" fmla="*/ 64572 h 37"/>
                <a:gd name="T30" fmla="*/ 46435 w 40"/>
                <a:gd name="T31" fmla="*/ 64572 h 37"/>
                <a:gd name="T32" fmla="*/ 46435 w 40"/>
                <a:gd name="T33" fmla="*/ 68262 h 37"/>
                <a:gd name="T34" fmla="*/ 46435 w 40"/>
                <a:gd name="T35" fmla="*/ 68262 h 37"/>
                <a:gd name="T36" fmla="*/ 60722 w 40"/>
                <a:gd name="T37" fmla="*/ 68262 h 37"/>
                <a:gd name="T38" fmla="*/ 69652 w 40"/>
                <a:gd name="T39" fmla="*/ 68262 h 37"/>
                <a:gd name="T40" fmla="*/ 71438 w 40"/>
                <a:gd name="T41" fmla="*/ 68262 h 37"/>
                <a:gd name="T42" fmla="*/ 71438 w 40"/>
                <a:gd name="T43" fmla="*/ 64572 h 37"/>
                <a:gd name="T44" fmla="*/ 69652 w 40"/>
                <a:gd name="T45" fmla="*/ 64572 h 37"/>
                <a:gd name="T46" fmla="*/ 66080 w 40"/>
                <a:gd name="T47" fmla="*/ 64572 h 37"/>
                <a:gd name="T48" fmla="*/ 64294 w 40"/>
                <a:gd name="T49" fmla="*/ 64572 h 37"/>
                <a:gd name="T50" fmla="*/ 62508 w 40"/>
                <a:gd name="T51" fmla="*/ 59037 h 37"/>
                <a:gd name="T52" fmla="*/ 60722 w 40"/>
                <a:gd name="T53" fmla="*/ 53503 h 37"/>
                <a:gd name="T54" fmla="*/ 57150 w 40"/>
                <a:gd name="T55" fmla="*/ 47968 h 37"/>
                <a:gd name="T56" fmla="*/ 37505 w 40"/>
                <a:gd name="T57" fmla="*/ 0 h 37"/>
                <a:gd name="T58" fmla="*/ 35719 w 40"/>
                <a:gd name="T59" fmla="*/ 0 h 37"/>
                <a:gd name="T60" fmla="*/ 28575 w 40"/>
                <a:gd name="T61" fmla="*/ 16604 h 37"/>
                <a:gd name="T62" fmla="*/ 16074 w 40"/>
                <a:gd name="T63" fmla="*/ 46123 h 37"/>
                <a:gd name="T64" fmla="*/ 10716 w 40"/>
                <a:gd name="T65" fmla="*/ 57192 h 37"/>
                <a:gd name="T66" fmla="*/ 7144 w 40"/>
                <a:gd name="T67" fmla="*/ 62727 h 37"/>
                <a:gd name="T68" fmla="*/ 5358 w 40"/>
                <a:gd name="T69" fmla="*/ 64572 h 37"/>
                <a:gd name="T70" fmla="*/ 1786 w 40"/>
                <a:gd name="T71" fmla="*/ 64572 h 37"/>
                <a:gd name="T72" fmla="*/ 0 w 40"/>
                <a:gd name="T73" fmla="*/ 64572 h 37"/>
                <a:gd name="T74" fmla="*/ 0 w 40"/>
                <a:gd name="T75" fmla="*/ 68262 h 37"/>
                <a:gd name="T76" fmla="*/ 1786 w 40"/>
                <a:gd name="T77" fmla="*/ 68262 h 37"/>
                <a:gd name="T78" fmla="*/ 10716 w 40"/>
                <a:gd name="T79" fmla="*/ 68262 h 37"/>
                <a:gd name="T80" fmla="*/ 33933 w 40"/>
                <a:gd name="T81" fmla="*/ 12914 h 37"/>
                <a:gd name="T82" fmla="*/ 33933 w 40"/>
                <a:gd name="T83" fmla="*/ 12914 h 37"/>
                <a:gd name="T84" fmla="*/ 46435 w 40"/>
                <a:gd name="T85" fmla="*/ 40588 h 37"/>
                <a:gd name="T86" fmla="*/ 21431 w 40"/>
                <a:gd name="T87" fmla="*/ 40588 h 37"/>
                <a:gd name="T88" fmla="*/ 33933 w 40"/>
                <a:gd name="T89" fmla="*/ 12914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0" h="37">
                  <a:moveTo>
                    <a:pt x="6" y="37"/>
                  </a:moveTo>
                  <a:lnTo>
                    <a:pt x="6" y="37"/>
                  </a:lnTo>
                  <a:cubicBezTo>
                    <a:pt x="8" y="37"/>
                    <a:pt x="10" y="37"/>
                    <a:pt x="12" y="37"/>
                  </a:cubicBezTo>
                  <a:lnTo>
                    <a:pt x="12" y="35"/>
                  </a:lnTo>
                  <a:cubicBezTo>
                    <a:pt x="10" y="35"/>
                    <a:pt x="9" y="35"/>
                    <a:pt x="9" y="35"/>
                  </a:cubicBezTo>
                  <a:cubicBezTo>
                    <a:pt x="8" y="35"/>
                    <a:pt x="8" y="34"/>
                    <a:pt x="8" y="34"/>
                  </a:cubicBezTo>
                  <a:cubicBezTo>
                    <a:pt x="8" y="33"/>
                    <a:pt x="8" y="32"/>
                    <a:pt x="9" y="31"/>
                  </a:cubicBezTo>
                  <a:lnTo>
                    <a:pt x="12" y="25"/>
                  </a:lnTo>
                  <a:lnTo>
                    <a:pt x="27" y="25"/>
                  </a:lnTo>
                  <a:lnTo>
                    <a:pt x="30" y="33"/>
                  </a:lnTo>
                  <a:cubicBezTo>
                    <a:pt x="30" y="33"/>
                    <a:pt x="30" y="34"/>
                    <a:pt x="30" y="34"/>
                  </a:cubicBezTo>
                  <a:cubicBezTo>
                    <a:pt x="30" y="35"/>
                    <a:pt x="30" y="35"/>
                    <a:pt x="29" y="35"/>
                  </a:cubicBezTo>
                  <a:cubicBezTo>
                    <a:pt x="29" y="35"/>
                    <a:pt x="28" y="35"/>
                    <a:pt x="26" y="35"/>
                  </a:cubicBezTo>
                  <a:lnTo>
                    <a:pt x="26" y="37"/>
                  </a:lnTo>
                  <a:cubicBezTo>
                    <a:pt x="29" y="37"/>
                    <a:pt x="32" y="37"/>
                    <a:pt x="34" y="37"/>
                  </a:cubicBezTo>
                  <a:cubicBezTo>
                    <a:pt x="36" y="37"/>
                    <a:pt x="38" y="37"/>
                    <a:pt x="39" y="37"/>
                  </a:cubicBezTo>
                  <a:lnTo>
                    <a:pt x="40" y="37"/>
                  </a:lnTo>
                  <a:lnTo>
                    <a:pt x="40" y="35"/>
                  </a:lnTo>
                  <a:lnTo>
                    <a:pt x="39" y="35"/>
                  </a:lnTo>
                  <a:cubicBezTo>
                    <a:pt x="38" y="35"/>
                    <a:pt x="38" y="35"/>
                    <a:pt x="37" y="35"/>
                  </a:cubicBezTo>
                  <a:cubicBezTo>
                    <a:pt x="37" y="35"/>
                    <a:pt x="37" y="35"/>
                    <a:pt x="36" y="35"/>
                  </a:cubicBezTo>
                  <a:cubicBezTo>
                    <a:pt x="36" y="34"/>
                    <a:pt x="36" y="34"/>
                    <a:pt x="35" y="32"/>
                  </a:cubicBezTo>
                  <a:cubicBezTo>
                    <a:pt x="35" y="31"/>
                    <a:pt x="34" y="30"/>
                    <a:pt x="34" y="29"/>
                  </a:cubicBezTo>
                  <a:lnTo>
                    <a:pt x="32" y="26"/>
                  </a:lnTo>
                  <a:lnTo>
                    <a:pt x="21" y="0"/>
                  </a:lnTo>
                  <a:lnTo>
                    <a:pt x="20" y="0"/>
                  </a:lnTo>
                  <a:cubicBezTo>
                    <a:pt x="18" y="3"/>
                    <a:pt x="17" y="6"/>
                    <a:pt x="16" y="9"/>
                  </a:cubicBezTo>
                  <a:lnTo>
                    <a:pt x="9" y="25"/>
                  </a:lnTo>
                  <a:lnTo>
                    <a:pt x="6" y="31"/>
                  </a:lnTo>
                  <a:cubicBezTo>
                    <a:pt x="5" y="33"/>
                    <a:pt x="4" y="34"/>
                    <a:pt x="4" y="34"/>
                  </a:cubicBezTo>
                  <a:cubicBezTo>
                    <a:pt x="4" y="35"/>
                    <a:pt x="3" y="35"/>
                    <a:pt x="3" y="35"/>
                  </a:cubicBezTo>
                  <a:cubicBezTo>
                    <a:pt x="3" y="35"/>
                    <a:pt x="2" y="35"/>
                    <a:pt x="1" y="35"/>
                  </a:cubicBezTo>
                  <a:lnTo>
                    <a:pt x="0" y="35"/>
                  </a:lnTo>
                  <a:lnTo>
                    <a:pt x="0" y="37"/>
                  </a:lnTo>
                  <a:lnTo>
                    <a:pt x="1" y="37"/>
                  </a:lnTo>
                  <a:cubicBezTo>
                    <a:pt x="3" y="37"/>
                    <a:pt x="5" y="37"/>
                    <a:pt x="6" y="37"/>
                  </a:cubicBezTo>
                  <a:close/>
                  <a:moveTo>
                    <a:pt x="19" y="7"/>
                  </a:moveTo>
                  <a:lnTo>
                    <a:pt x="19" y="7"/>
                  </a:lnTo>
                  <a:lnTo>
                    <a:pt x="26" y="22"/>
                  </a:lnTo>
                  <a:lnTo>
                    <a:pt x="12" y="22"/>
                  </a:lnTo>
                  <a:lnTo>
                    <a:pt x="19" y="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3" name="Freeform 60">
              <a:extLst>
                <a:ext uri="{FF2B5EF4-FFF2-40B4-BE49-F238E27FC236}">
                  <a16:creationId xmlns:a16="http://schemas.microsoft.com/office/drawing/2014/main" id="{9F0E1A9C-7651-4EE0-B3EA-C8C041888A8E}"/>
                </a:ext>
              </a:extLst>
            </p:cNvPr>
            <p:cNvSpPr>
              <a:spLocks noEditPoints="1"/>
            </p:cNvSpPr>
            <p:nvPr/>
          </p:nvSpPr>
          <p:spPr bwMode="auto">
            <a:xfrm>
              <a:off x="490901" y="6195467"/>
              <a:ext cx="52388" cy="71437"/>
            </a:xfrm>
            <a:custGeom>
              <a:avLst/>
              <a:gdLst>
                <a:gd name="T0" fmla="*/ 28904 w 29"/>
                <a:gd name="T1" fmla="*/ 7327 h 39"/>
                <a:gd name="T2" fmla="*/ 28904 w 29"/>
                <a:gd name="T3" fmla="*/ 7327 h 39"/>
                <a:gd name="T4" fmla="*/ 34323 w 29"/>
                <a:gd name="T5" fmla="*/ 7327 h 39"/>
                <a:gd name="T6" fmla="*/ 34323 w 29"/>
                <a:gd name="T7" fmla="*/ 7327 h 39"/>
                <a:gd name="T8" fmla="*/ 36130 w 29"/>
                <a:gd name="T9" fmla="*/ 10990 h 39"/>
                <a:gd name="T10" fmla="*/ 36130 w 29"/>
                <a:gd name="T11" fmla="*/ 18317 h 39"/>
                <a:gd name="T12" fmla="*/ 36130 w 29"/>
                <a:gd name="T13" fmla="*/ 29307 h 39"/>
                <a:gd name="T14" fmla="*/ 25291 w 29"/>
                <a:gd name="T15" fmla="*/ 25644 h 39"/>
                <a:gd name="T16" fmla="*/ 16258 w 29"/>
                <a:gd name="T17" fmla="*/ 27476 h 39"/>
                <a:gd name="T18" fmla="*/ 7226 w 29"/>
                <a:gd name="T19" fmla="*/ 32971 h 39"/>
                <a:gd name="T20" fmla="*/ 1806 w 29"/>
                <a:gd name="T21" fmla="*/ 40298 h 39"/>
                <a:gd name="T22" fmla="*/ 0 w 29"/>
                <a:gd name="T23" fmla="*/ 51288 h 39"/>
                <a:gd name="T24" fmla="*/ 1806 w 29"/>
                <a:gd name="T25" fmla="*/ 60447 h 39"/>
                <a:gd name="T26" fmla="*/ 9032 w 29"/>
                <a:gd name="T27" fmla="*/ 69605 h 39"/>
                <a:gd name="T28" fmla="*/ 19871 w 29"/>
                <a:gd name="T29" fmla="*/ 71437 h 39"/>
                <a:gd name="T30" fmla="*/ 25291 w 29"/>
                <a:gd name="T31" fmla="*/ 71437 h 39"/>
                <a:gd name="T32" fmla="*/ 30710 w 29"/>
                <a:gd name="T33" fmla="*/ 67774 h 39"/>
                <a:gd name="T34" fmla="*/ 36130 w 29"/>
                <a:gd name="T35" fmla="*/ 62278 h 39"/>
                <a:gd name="T36" fmla="*/ 36130 w 29"/>
                <a:gd name="T37" fmla="*/ 64110 h 39"/>
                <a:gd name="T38" fmla="*/ 36130 w 29"/>
                <a:gd name="T39" fmla="*/ 71437 h 39"/>
                <a:gd name="T40" fmla="*/ 36130 w 29"/>
                <a:gd name="T41" fmla="*/ 71437 h 39"/>
                <a:gd name="T42" fmla="*/ 43356 w 29"/>
                <a:gd name="T43" fmla="*/ 71437 h 39"/>
                <a:gd name="T44" fmla="*/ 50582 w 29"/>
                <a:gd name="T45" fmla="*/ 71437 h 39"/>
                <a:gd name="T46" fmla="*/ 52388 w 29"/>
                <a:gd name="T47" fmla="*/ 71437 h 39"/>
                <a:gd name="T48" fmla="*/ 52388 w 29"/>
                <a:gd name="T49" fmla="*/ 69605 h 39"/>
                <a:gd name="T50" fmla="*/ 50582 w 29"/>
                <a:gd name="T51" fmla="*/ 69605 h 39"/>
                <a:gd name="T52" fmla="*/ 45162 w 29"/>
                <a:gd name="T53" fmla="*/ 67774 h 39"/>
                <a:gd name="T54" fmla="*/ 45162 w 29"/>
                <a:gd name="T55" fmla="*/ 67774 h 39"/>
                <a:gd name="T56" fmla="*/ 43356 w 29"/>
                <a:gd name="T57" fmla="*/ 62278 h 39"/>
                <a:gd name="T58" fmla="*/ 43356 w 29"/>
                <a:gd name="T59" fmla="*/ 54952 h 39"/>
                <a:gd name="T60" fmla="*/ 43356 w 29"/>
                <a:gd name="T61" fmla="*/ 23812 h 39"/>
                <a:gd name="T62" fmla="*/ 45162 w 29"/>
                <a:gd name="T63" fmla="*/ 1832 h 39"/>
                <a:gd name="T64" fmla="*/ 43356 w 29"/>
                <a:gd name="T65" fmla="*/ 0 h 39"/>
                <a:gd name="T66" fmla="*/ 28904 w 29"/>
                <a:gd name="T67" fmla="*/ 3663 h 39"/>
                <a:gd name="T68" fmla="*/ 28904 w 29"/>
                <a:gd name="T69" fmla="*/ 5495 h 39"/>
                <a:gd name="T70" fmla="*/ 28904 w 29"/>
                <a:gd name="T71" fmla="*/ 7327 h 39"/>
                <a:gd name="T72" fmla="*/ 28904 w 29"/>
                <a:gd name="T73" fmla="*/ 7327 h 39"/>
                <a:gd name="T74" fmla="*/ 36130 w 29"/>
                <a:gd name="T75" fmla="*/ 45793 h 39"/>
                <a:gd name="T76" fmla="*/ 36130 w 29"/>
                <a:gd name="T77" fmla="*/ 45793 h 39"/>
                <a:gd name="T78" fmla="*/ 36130 w 29"/>
                <a:gd name="T79" fmla="*/ 54952 h 39"/>
                <a:gd name="T80" fmla="*/ 34323 w 29"/>
                <a:gd name="T81" fmla="*/ 60447 h 39"/>
                <a:gd name="T82" fmla="*/ 28904 w 29"/>
                <a:gd name="T83" fmla="*/ 64110 h 39"/>
                <a:gd name="T84" fmla="*/ 23484 w 29"/>
                <a:gd name="T85" fmla="*/ 65942 h 39"/>
                <a:gd name="T86" fmla="*/ 12645 w 29"/>
                <a:gd name="T87" fmla="*/ 60447 h 39"/>
                <a:gd name="T88" fmla="*/ 9032 w 29"/>
                <a:gd name="T89" fmla="*/ 47625 h 39"/>
                <a:gd name="T90" fmla="*/ 10839 w 29"/>
                <a:gd name="T91" fmla="*/ 38466 h 39"/>
                <a:gd name="T92" fmla="*/ 14452 w 29"/>
                <a:gd name="T93" fmla="*/ 32971 h 39"/>
                <a:gd name="T94" fmla="*/ 21678 w 29"/>
                <a:gd name="T95" fmla="*/ 29307 h 39"/>
                <a:gd name="T96" fmla="*/ 28904 w 29"/>
                <a:gd name="T97" fmla="*/ 31139 h 39"/>
                <a:gd name="T98" fmla="*/ 36130 w 29"/>
                <a:gd name="T99" fmla="*/ 36634 h 39"/>
                <a:gd name="T100" fmla="*/ 36130 w 29"/>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 h="39">
                  <a:moveTo>
                    <a:pt x="16" y="4"/>
                  </a:moveTo>
                  <a:lnTo>
                    <a:pt x="16" y="4"/>
                  </a:lnTo>
                  <a:cubicBezTo>
                    <a:pt x="18" y="4"/>
                    <a:pt x="19" y="4"/>
                    <a:pt x="19" y="4"/>
                  </a:cubicBezTo>
                  <a:cubicBezTo>
                    <a:pt x="19" y="4"/>
                    <a:pt x="19" y="4"/>
                    <a:pt x="19" y="4"/>
                  </a:cubicBezTo>
                  <a:cubicBezTo>
                    <a:pt x="19" y="4"/>
                    <a:pt x="20" y="5"/>
                    <a:pt x="20" y="6"/>
                  </a:cubicBezTo>
                  <a:cubicBezTo>
                    <a:pt x="20" y="7"/>
                    <a:pt x="20" y="8"/>
                    <a:pt x="20" y="10"/>
                  </a:cubicBezTo>
                  <a:lnTo>
                    <a:pt x="20" y="16"/>
                  </a:lnTo>
                  <a:cubicBezTo>
                    <a:pt x="18" y="15"/>
                    <a:pt x="16" y="14"/>
                    <a:pt x="14" y="14"/>
                  </a:cubicBezTo>
                  <a:cubicBezTo>
                    <a:pt x="12" y="14"/>
                    <a:pt x="10" y="15"/>
                    <a:pt x="9" y="15"/>
                  </a:cubicBezTo>
                  <a:cubicBezTo>
                    <a:pt x="7" y="16"/>
                    <a:pt x="6" y="17"/>
                    <a:pt x="4" y="18"/>
                  </a:cubicBezTo>
                  <a:cubicBezTo>
                    <a:pt x="3" y="19"/>
                    <a:pt x="2" y="20"/>
                    <a:pt x="1" y="22"/>
                  </a:cubicBezTo>
                  <a:cubicBezTo>
                    <a:pt x="1" y="24"/>
                    <a:pt x="0" y="26"/>
                    <a:pt x="0" y="28"/>
                  </a:cubicBezTo>
                  <a:cubicBezTo>
                    <a:pt x="0" y="29"/>
                    <a:pt x="1" y="31"/>
                    <a:pt x="1" y="33"/>
                  </a:cubicBezTo>
                  <a:cubicBezTo>
                    <a:pt x="2" y="35"/>
                    <a:pt x="3" y="36"/>
                    <a:pt x="5" y="38"/>
                  </a:cubicBezTo>
                  <a:cubicBezTo>
                    <a:pt x="7" y="39"/>
                    <a:pt x="9" y="39"/>
                    <a:pt x="11" y="39"/>
                  </a:cubicBezTo>
                  <a:cubicBezTo>
                    <a:pt x="12" y="39"/>
                    <a:pt x="14" y="39"/>
                    <a:pt x="14" y="39"/>
                  </a:cubicBezTo>
                  <a:cubicBezTo>
                    <a:pt x="15" y="39"/>
                    <a:pt x="16" y="38"/>
                    <a:pt x="17" y="37"/>
                  </a:cubicBezTo>
                  <a:cubicBezTo>
                    <a:pt x="18" y="36"/>
                    <a:pt x="19" y="35"/>
                    <a:pt x="20" y="34"/>
                  </a:cubicBezTo>
                  <a:cubicBezTo>
                    <a:pt x="20" y="35"/>
                    <a:pt x="20" y="35"/>
                    <a:pt x="20" y="35"/>
                  </a:cubicBezTo>
                  <a:cubicBezTo>
                    <a:pt x="20" y="36"/>
                    <a:pt x="20" y="37"/>
                    <a:pt x="20" y="39"/>
                  </a:cubicBezTo>
                  <a:cubicBezTo>
                    <a:pt x="22" y="39"/>
                    <a:pt x="23" y="39"/>
                    <a:pt x="24" y="39"/>
                  </a:cubicBezTo>
                  <a:cubicBezTo>
                    <a:pt x="25" y="39"/>
                    <a:pt x="27" y="39"/>
                    <a:pt x="28" y="39"/>
                  </a:cubicBezTo>
                  <a:lnTo>
                    <a:pt x="29" y="39"/>
                  </a:lnTo>
                  <a:lnTo>
                    <a:pt x="29" y="38"/>
                  </a:lnTo>
                  <a:lnTo>
                    <a:pt x="28" y="38"/>
                  </a:lnTo>
                  <a:cubicBezTo>
                    <a:pt x="27" y="37"/>
                    <a:pt x="26" y="37"/>
                    <a:pt x="25" y="37"/>
                  </a:cubicBezTo>
                  <a:cubicBezTo>
                    <a:pt x="25" y="37"/>
                    <a:pt x="25" y="37"/>
                    <a:pt x="25" y="37"/>
                  </a:cubicBezTo>
                  <a:cubicBezTo>
                    <a:pt x="25" y="36"/>
                    <a:pt x="24" y="36"/>
                    <a:pt x="24" y="34"/>
                  </a:cubicBezTo>
                  <a:cubicBezTo>
                    <a:pt x="24" y="33"/>
                    <a:pt x="24" y="31"/>
                    <a:pt x="24" y="30"/>
                  </a:cubicBezTo>
                  <a:lnTo>
                    <a:pt x="24" y="13"/>
                  </a:lnTo>
                  <a:cubicBezTo>
                    <a:pt x="24" y="7"/>
                    <a:pt x="24" y="3"/>
                    <a:pt x="25" y="1"/>
                  </a:cubicBezTo>
                  <a:lnTo>
                    <a:pt x="24" y="0"/>
                  </a:lnTo>
                  <a:cubicBezTo>
                    <a:pt x="22" y="1"/>
                    <a:pt x="19" y="2"/>
                    <a:pt x="16" y="2"/>
                  </a:cubicBezTo>
                  <a:lnTo>
                    <a:pt x="16" y="3"/>
                  </a:lnTo>
                  <a:lnTo>
                    <a:pt x="16" y="4"/>
                  </a:lnTo>
                  <a:close/>
                  <a:moveTo>
                    <a:pt x="20" y="25"/>
                  </a:moveTo>
                  <a:lnTo>
                    <a:pt x="20" y="25"/>
                  </a:lnTo>
                  <a:cubicBezTo>
                    <a:pt x="20" y="27"/>
                    <a:pt x="20" y="29"/>
                    <a:pt x="20" y="30"/>
                  </a:cubicBezTo>
                  <a:cubicBezTo>
                    <a:pt x="20" y="31"/>
                    <a:pt x="19" y="32"/>
                    <a:pt x="19" y="33"/>
                  </a:cubicBezTo>
                  <a:cubicBezTo>
                    <a:pt x="18" y="34"/>
                    <a:pt x="17" y="35"/>
                    <a:pt x="16" y="35"/>
                  </a:cubicBezTo>
                  <a:cubicBezTo>
                    <a:pt x="15" y="36"/>
                    <a:pt x="14" y="36"/>
                    <a:pt x="13" y="36"/>
                  </a:cubicBezTo>
                  <a:cubicBezTo>
                    <a:pt x="11" y="36"/>
                    <a:pt x="9" y="35"/>
                    <a:pt x="7" y="33"/>
                  </a:cubicBezTo>
                  <a:cubicBezTo>
                    <a:pt x="6" y="32"/>
                    <a:pt x="5" y="29"/>
                    <a:pt x="5" y="26"/>
                  </a:cubicBezTo>
                  <a:cubicBezTo>
                    <a:pt x="5" y="24"/>
                    <a:pt x="5" y="23"/>
                    <a:pt x="6" y="21"/>
                  </a:cubicBezTo>
                  <a:cubicBezTo>
                    <a:pt x="6" y="20"/>
                    <a:pt x="7" y="18"/>
                    <a:pt x="8" y="18"/>
                  </a:cubicBezTo>
                  <a:cubicBezTo>
                    <a:pt x="10" y="17"/>
                    <a:pt x="11" y="16"/>
                    <a:pt x="12" y="16"/>
                  </a:cubicBezTo>
                  <a:cubicBezTo>
                    <a:pt x="14" y="16"/>
                    <a:pt x="15" y="17"/>
                    <a:pt x="16" y="17"/>
                  </a:cubicBezTo>
                  <a:cubicBezTo>
                    <a:pt x="18" y="18"/>
                    <a:pt x="19"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4" name="Freeform 61">
              <a:extLst>
                <a:ext uri="{FF2B5EF4-FFF2-40B4-BE49-F238E27FC236}">
                  <a16:creationId xmlns:a16="http://schemas.microsoft.com/office/drawing/2014/main" id="{0E9E1D30-24D5-4AD1-8291-CDA26CF30C31}"/>
                </a:ext>
              </a:extLst>
            </p:cNvPr>
            <p:cNvSpPr>
              <a:spLocks noEditPoints="1"/>
            </p:cNvSpPr>
            <p:nvPr/>
          </p:nvSpPr>
          <p:spPr bwMode="auto">
            <a:xfrm>
              <a:off x="549638" y="6220867"/>
              <a:ext cx="41275" cy="46037"/>
            </a:xfrm>
            <a:custGeom>
              <a:avLst/>
              <a:gdLst>
                <a:gd name="T0" fmla="*/ 5384 w 23"/>
                <a:gd name="T1" fmla="*/ 12890 h 25"/>
                <a:gd name="T2" fmla="*/ 5384 w 23"/>
                <a:gd name="T3" fmla="*/ 12890 h 25"/>
                <a:gd name="T4" fmla="*/ 8973 w 23"/>
                <a:gd name="T5" fmla="*/ 7366 h 25"/>
                <a:gd name="T6" fmla="*/ 10767 w 23"/>
                <a:gd name="T7" fmla="*/ 5524 h 25"/>
                <a:gd name="T8" fmla="*/ 16151 w 23"/>
                <a:gd name="T9" fmla="*/ 5524 h 25"/>
                <a:gd name="T10" fmla="*/ 23329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0767 w 23"/>
                <a:gd name="T23" fmla="*/ 46037 h 25"/>
                <a:gd name="T24" fmla="*/ 17946 w 23"/>
                <a:gd name="T25" fmla="*/ 46037 h 25"/>
                <a:gd name="T26" fmla="*/ 26918 w 23"/>
                <a:gd name="T27" fmla="*/ 36830 h 25"/>
                <a:gd name="T28" fmla="*/ 26918 w 23"/>
                <a:gd name="T29" fmla="*/ 46037 h 25"/>
                <a:gd name="T30" fmla="*/ 26918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4097 w 23"/>
                <a:gd name="T49" fmla="*/ 38671 h 25"/>
                <a:gd name="T50" fmla="*/ 34097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5384 w 23"/>
                <a:gd name="T69" fmla="*/ 12890 h 25"/>
                <a:gd name="T70" fmla="*/ 26918 w 23"/>
                <a:gd name="T71" fmla="*/ 33147 h 25"/>
                <a:gd name="T72" fmla="*/ 26918 w 23"/>
                <a:gd name="T73" fmla="*/ 33147 h 25"/>
                <a:gd name="T74" fmla="*/ 14357 w 23"/>
                <a:gd name="T75" fmla="*/ 40513 h 25"/>
                <a:gd name="T76" fmla="*/ 7178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6" y="25"/>
                  </a:cubicBezTo>
                  <a:cubicBezTo>
                    <a:pt x="8" y="25"/>
                    <a:pt x="9" y="25"/>
                    <a:pt x="10" y="25"/>
                  </a:cubicBezTo>
                  <a:lnTo>
                    <a:pt x="15" y="20"/>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20" y="23"/>
                    <a:pt x="19" y="22"/>
                    <a:pt x="19" y="21"/>
                  </a:cubicBezTo>
                  <a:lnTo>
                    <a:pt x="19"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5" name="Freeform 62">
              <a:extLst>
                <a:ext uri="{FF2B5EF4-FFF2-40B4-BE49-F238E27FC236}">
                  <a16:creationId xmlns:a16="http://schemas.microsoft.com/office/drawing/2014/main" id="{C1C126CA-F8AB-4B17-8CC3-B90D7A949478}"/>
                </a:ext>
              </a:extLst>
            </p:cNvPr>
            <p:cNvSpPr>
              <a:spLocks/>
            </p:cNvSpPr>
            <p:nvPr/>
          </p:nvSpPr>
          <p:spPr bwMode="auto">
            <a:xfrm>
              <a:off x="595676" y="6220867"/>
              <a:ext cx="80963" cy="46037"/>
            </a:xfrm>
            <a:custGeom>
              <a:avLst/>
              <a:gdLst>
                <a:gd name="T0" fmla="*/ 1799 w 45"/>
                <a:gd name="T1" fmla="*/ 3683 h 25"/>
                <a:gd name="T2" fmla="*/ 0 w 45"/>
                <a:gd name="T3" fmla="*/ 5524 h 25"/>
                <a:gd name="T4" fmla="*/ 5398 w 45"/>
                <a:gd name="T5" fmla="*/ 7366 h 25"/>
                <a:gd name="T6" fmla="*/ 8996 w 45"/>
                <a:gd name="T7" fmla="*/ 7366 h 25"/>
                <a:gd name="T8" fmla="*/ 8996 w 45"/>
                <a:gd name="T9" fmla="*/ 16573 h 25"/>
                <a:gd name="T10" fmla="*/ 8996 w 45"/>
                <a:gd name="T11" fmla="*/ 34988 h 25"/>
                <a:gd name="T12" fmla="*/ 7197 w 45"/>
                <a:gd name="T13" fmla="*/ 42354 h 25"/>
                <a:gd name="T14" fmla="*/ 1799 w 45"/>
                <a:gd name="T15" fmla="*/ 42354 h 25"/>
                <a:gd name="T16" fmla="*/ 1799 w 45"/>
                <a:gd name="T17" fmla="*/ 46037 h 25"/>
                <a:gd name="T18" fmla="*/ 12594 w 45"/>
                <a:gd name="T19" fmla="*/ 46037 h 25"/>
                <a:gd name="T20" fmla="*/ 23389 w 45"/>
                <a:gd name="T21" fmla="*/ 46037 h 25"/>
                <a:gd name="T22" fmla="*/ 23389 w 45"/>
                <a:gd name="T23" fmla="*/ 42354 h 25"/>
                <a:gd name="T24" fmla="*/ 17992 w 45"/>
                <a:gd name="T25" fmla="*/ 42354 h 25"/>
                <a:gd name="T26" fmla="*/ 16193 w 45"/>
                <a:gd name="T27" fmla="*/ 34988 h 25"/>
                <a:gd name="T28" fmla="*/ 16193 w 45"/>
                <a:gd name="T29" fmla="*/ 18415 h 25"/>
                <a:gd name="T30" fmla="*/ 17992 w 45"/>
                <a:gd name="T31" fmla="*/ 9207 h 25"/>
                <a:gd name="T32" fmla="*/ 26988 w 45"/>
                <a:gd name="T33" fmla="*/ 5524 h 25"/>
                <a:gd name="T34" fmla="*/ 35984 w 45"/>
                <a:gd name="T35" fmla="*/ 12890 h 25"/>
                <a:gd name="T36" fmla="*/ 37783 w 45"/>
                <a:gd name="T37" fmla="*/ 27622 h 25"/>
                <a:gd name="T38" fmla="*/ 35984 w 45"/>
                <a:gd name="T39" fmla="*/ 40513 h 25"/>
                <a:gd name="T40" fmla="*/ 34184 w 45"/>
                <a:gd name="T41" fmla="*/ 42354 h 25"/>
                <a:gd name="T42" fmla="*/ 28787 w 45"/>
                <a:gd name="T43" fmla="*/ 44196 h 25"/>
                <a:gd name="T44" fmla="*/ 30586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7366 h 25"/>
                <a:gd name="T62" fmla="*/ 66570 w 45"/>
                <a:gd name="T63" fmla="*/ 23939 h 25"/>
                <a:gd name="T64" fmla="*/ 64770 w 45"/>
                <a:gd name="T65" fmla="*/ 46037 h 25"/>
                <a:gd name="T66" fmla="*/ 71967 w 45"/>
                <a:gd name="T67" fmla="*/ 46037 h 25"/>
                <a:gd name="T68" fmla="*/ 80963 w 45"/>
                <a:gd name="T69" fmla="*/ 46037 h 25"/>
                <a:gd name="T70" fmla="*/ 80963 w 45"/>
                <a:gd name="T71" fmla="*/ 42354 h 25"/>
                <a:gd name="T72" fmla="*/ 73766 w 45"/>
                <a:gd name="T73" fmla="*/ 36830 h 25"/>
                <a:gd name="T74" fmla="*/ 73766 w 45"/>
                <a:gd name="T75" fmla="*/ 20256 h 25"/>
                <a:gd name="T76" fmla="*/ 71967 w 45"/>
                <a:gd name="T77" fmla="*/ 5524 h 25"/>
                <a:gd name="T78" fmla="*/ 59373 w 45"/>
                <a:gd name="T79" fmla="*/ 0 h 25"/>
                <a:gd name="T80" fmla="*/ 52176 w 45"/>
                <a:gd name="T81" fmla="*/ 1841 h 25"/>
                <a:gd name="T82" fmla="*/ 39582 w 45"/>
                <a:gd name="T83" fmla="*/ 1841 h 25"/>
                <a:gd name="T84" fmla="*/ 26988 w 45"/>
                <a:gd name="T85" fmla="*/ 0 h 25"/>
                <a:gd name="T86" fmla="*/ 21590 w 45"/>
                <a:gd name="T87" fmla="*/ 3683 h 25"/>
                <a:gd name="T88" fmla="*/ 16193 w 45"/>
                <a:gd name="T89" fmla="*/ 0 h 25"/>
                <a:gd name="T90" fmla="*/ 1799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1" y="2"/>
                  </a:moveTo>
                  <a:lnTo>
                    <a:pt x="1" y="2"/>
                  </a:lnTo>
                  <a:lnTo>
                    <a:pt x="0" y="2"/>
                  </a:lnTo>
                  <a:lnTo>
                    <a:pt x="0" y="3"/>
                  </a:lnTo>
                  <a:lnTo>
                    <a:pt x="1" y="4"/>
                  </a:lnTo>
                  <a:lnTo>
                    <a:pt x="3" y="4"/>
                  </a:lnTo>
                  <a:cubicBezTo>
                    <a:pt x="3" y="4"/>
                    <a:pt x="4" y="4"/>
                    <a:pt x="4" y="4"/>
                  </a:cubicBezTo>
                  <a:cubicBezTo>
                    <a:pt x="4" y="4"/>
                    <a:pt x="4" y="4"/>
                    <a:pt x="5" y="4"/>
                  </a:cubicBezTo>
                  <a:cubicBezTo>
                    <a:pt x="5" y="5"/>
                    <a:pt x="5" y="5"/>
                    <a:pt x="5" y="7"/>
                  </a:cubicBezTo>
                  <a:cubicBezTo>
                    <a:pt x="5" y="8"/>
                    <a:pt x="5" y="9"/>
                    <a:pt x="5" y="9"/>
                  </a:cubicBezTo>
                  <a:lnTo>
                    <a:pt x="5" y="15"/>
                  </a:lnTo>
                  <a:cubicBezTo>
                    <a:pt x="5" y="16"/>
                    <a:pt x="5" y="17"/>
                    <a:pt x="5" y="19"/>
                  </a:cubicBezTo>
                  <a:cubicBezTo>
                    <a:pt x="5" y="21"/>
                    <a:pt x="5" y="22"/>
                    <a:pt x="4" y="22"/>
                  </a:cubicBezTo>
                  <a:cubicBezTo>
                    <a:pt x="4" y="23"/>
                    <a:pt x="4" y="23"/>
                    <a:pt x="4" y="23"/>
                  </a:cubicBezTo>
                  <a:cubicBezTo>
                    <a:pt x="4" y="23"/>
                    <a:pt x="4" y="23"/>
                    <a:pt x="4" y="23"/>
                  </a:cubicBezTo>
                  <a:cubicBezTo>
                    <a:pt x="3" y="23"/>
                    <a:pt x="2" y="23"/>
                    <a:pt x="1" y="23"/>
                  </a:cubicBezTo>
                  <a:lnTo>
                    <a:pt x="1" y="24"/>
                  </a:lnTo>
                  <a:lnTo>
                    <a:pt x="1" y="25"/>
                  </a:lnTo>
                  <a:cubicBezTo>
                    <a:pt x="3" y="25"/>
                    <a:pt x="5" y="25"/>
                    <a:pt x="7" y="25"/>
                  </a:cubicBezTo>
                  <a:cubicBezTo>
                    <a:pt x="9" y="25"/>
                    <a:pt x="11" y="25"/>
                    <a:pt x="13" y="25"/>
                  </a:cubicBezTo>
                  <a:lnTo>
                    <a:pt x="13" y="24"/>
                  </a:lnTo>
                  <a:lnTo>
                    <a:pt x="13" y="23"/>
                  </a:lnTo>
                  <a:cubicBezTo>
                    <a:pt x="12" y="23"/>
                    <a:pt x="11" y="23"/>
                    <a:pt x="10" y="23"/>
                  </a:cubicBezTo>
                  <a:cubicBezTo>
                    <a:pt x="10" y="23"/>
                    <a:pt x="10" y="23"/>
                    <a:pt x="10" y="23"/>
                  </a:cubicBezTo>
                  <a:cubicBezTo>
                    <a:pt x="10" y="23"/>
                    <a:pt x="10" y="23"/>
                    <a:pt x="9" y="22"/>
                  </a:cubicBezTo>
                  <a:cubicBezTo>
                    <a:pt x="9" y="22"/>
                    <a:pt x="9" y="21"/>
                    <a:pt x="9" y="19"/>
                  </a:cubicBezTo>
                  <a:cubicBezTo>
                    <a:pt x="9" y="16"/>
                    <a:pt x="9" y="15"/>
                    <a:pt x="9" y="14"/>
                  </a:cubicBezTo>
                  <a:lnTo>
                    <a:pt x="9" y="10"/>
                  </a:lnTo>
                  <a:cubicBezTo>
                    <a:pt x="9" y="9"/>
                    <a:pt x="9" y="8"/>
                    <a:pt x="9" y="7"/>
                  </a:cubicBezTo>
                  <a:cubicBezTo>
                    <a:pt x="9" y="7"/>
                    <a:pt x="10" y="6"/>
                    <a:pt x="10" y="5"/>
                  </a:cubicBezTo>
                  <a:cubicBezTo>
                    <a:pt x="11" y="5"/>
                    <a:pt x="12" y="4"/>
                    <a:pt x="12" y="4"/>
                  </a:cubicBezTo>
                  <a:cubicBezTo>
                    <a:pt x="13" y="4"/>
                    <a:pt x="14" y="3"/>
                    <a:pt x="15" y="3"/>
                  </a:cubicBezTo>
                  <a:cubicBezTo>
                    <a:pt x="17" y="3"/>
                    <a:pt x="18" y="4"/>
                    <a:pt x="19" y="4"/>
                  </a:cubicBezTo>
                  <a:cubicBezTo>
                    <a:pt x="19" y="5"/>
                    <a:pt x="20" y="6"/>
                    <a:pt x="20" y="7"/>
                  </a:cubicBezTo>
                  <a:cubicBezTo>
                    <a:pt x="21" y="8"/>
                    <a:pt x="21" y="10"/>
                    <a:pt x="21" y="12"/>
                  </a:cubicBezTo>
                  <a:lnTo>
                    <a:pt x="21" y="15"/>
                  </a:lnTo>
                  <a:cubicBezTo>
                    <a:pt x="21" y="16"/>
                    <a:pt x="21" y="17"/>
                    <a:pt x="21" y="19"/>
                  </a:cubicBezTo>
                  <a:cubicBezTo>
                    <a:pt x="20" y="21"/>
                    <a:pt x="20" y="22"/>
                    <a:pt x="20" y="22"/>
                  </a:cubicBezTo>
                  <a:cubicBezTo>
                    <a:pt x="20" y="23"/>
                    <a:pt x="20" y="23"/>
                    <a:pt x="20" y="23"/>
                  </a:cubicBezTo>
                  <a:cubicBezTo>
                    <a:pt x="20" y="23"/>
                    <a:pt x="20" y="23"/>
                    <a:pt x="19" y="23"/>
                  </a:cubicBezTo>
                  <a:cubicBezTo>
                    <a:pt x="19" y="23"/>
                    <a:pt x="18" y="23"/>
                    <a:pt x="17" y="23"/>
                  </a:cubicBezTo>
                  <a:lnTo>
                    <a:pt x="16" y="24"/>
                  </a:lnTo>
                  <a:lnTo>
                    <a:pt x="16" y="25"/>
                  </a:lnTo>
                  <a:lnTo>
                    <a:pt x="17" y="25"/>
                  </a:lnTo>
                  <a:cubicBezTo>
                    <a:pt x="19" y="25"/>
                    <a:pt x="21" y="25"/>
                    <a:pt x="23" y="25"/>
                  </a:cubicBezTo>
                  <a:cubicBezTo>
                    <a:pt x="25" y="25"/>
                    <a:pt x="27" y="25"/>
                    <a:pt x="29" y="25"/>
                  </a:cubicBezTo>
                  <a:lnTo>
                    <a:pt x="29" y="24"/>
                  </a:lnTo>
                  <a:lnTo>
                    <a:pt x="29" y="23"/>
                  </a:lnTo>
                  <a:cubicBezTo>
                    <a:pt x="27" y="23"/>
                    <a:pt x="26" y="23"/>
                    <a:pt x="26" y="23"/>
                  </a:cubicBezTo>
                  <a:cubicBezTo>
                    <a:pt x="26" y="23"/>
                    <a:pt x="26" y="23"/>
                    <a:pt x="26" y="23"/>
                  </a:cubicBezTo>
                  <a:cubicBezTo>
                    <a:pt x="26" y="23"/>
                    <a:pt x="25" y="23"/>
                    <a:pt x="25" y="22"/>
                  </a:cubicBezTo>
                  <a:cubicBezTo>
                    <a:pt x="25" y="22"/>
                    <a:pt x="25" y="21"/>
                    <a:pt x="25" y="19"/>
                  </a:cubicBezTo>
                  <a:cubicBezTo>
                    <a:pt x="25" y="16"/>
                    <a:pt x="25" y="15"/>
                    <a:pt x="25" y="14"/>
                  </a:cubicBezTo>
                  <a:lnTo>
                    <a:pt x="25" y="11"/>
                  </a:lnTo>
                  <a:cubicBezTo>
                    <a:pt x="25" y="9"/>
                    <a:pt x="25" y="8"/>
                    <a:pt x="25" y="8"/>
                  </a:cubicBezTo>
                  <a:cubicBezTo>
                    <a:pt x="25" y="7"/>
                    <a:pt x="26" y="6"/>
                    <a:pt x="26" y="6"/>
                  </a:cubicBezTo>
                  <a:cubicBezTo>
                    <a:pt x="27" y="5"/>
                    <a:pt x="28" y="4"/>
                    <a:pt x="28" y="4"/>
                  </a:cubicBezTo>
                  <a:cubicBezTo>
                    <a:pt x="29" y="4"/>
                    <a:pt x="30" y="3"/>
                    <a:pt x="31" y="3"/>
                  </a:cubicBezTo>
                  <a:cubicBezTo>
                    <a:pt x="32" y="3"/>
                    <a:pt x="33" y="4"/>
                    <a:pt x="34" y="4"/>
                  </a:cubicBezTo>
                  <a:cubicBezTo>
                    <a:pt x="35" y="5"/>
                    <a:pt x="36" y="6"/>
                    <a:pt x="36" y="7"/>
                  </a:cubicBezTo>
                  <a:cubicBezTo>
                    <a:pt x="36" y="8"/>
                    <a:pt x="37" y="10"/>
                    <a:pt x="37" y="13"/>
                  </a:cubicBezTo>
                  <a:lnTo>
                    <a:pt x="37" y="16"/>
                  </a:lnTo>
                  <a:cubicBezTo>
                    <a:pt x="37" y="20"/>
                    <a:pt x="36" y="22"/>
                    <a:pt x="36" y="25"/>
                  </a:cubicBezTo>
                  <a:lnTo>
                    <a:pt x="37" y="25"/>
                  </a:lnTo>
                  <a:cubicBezTo>
                    <a:pt x="39" y="25"/>
                    <a:pt x="40" y="25"/>
                    <a:pt x="40" y="25"/>
                  </a:cubicBezTo>
                  <a:cubicBezTo>
                    <a:pt x="41" y="25"/>
                    <a:pt x="43" y="25"/>
                    <a:pt x="45" y="25"/>
                  </a:cubicBezTo>
                  <a:lnTo>
                    <a:pt x="45" y="24"/>
                  </a:lnTo>
                  <a:lnTo>
                    <a:pt x="45" y="23"/>
                  </a:lnTo>
                  <a:cubicBezTo>
                    <a:pt x="43" y="23"/>
                    <a:pt x="42" y="23"/>
                    <a:pt x="42" y="23"/>
                  </a:cubicBezTo>
                  <a:cubicBezTo>
                    <a:pt x="41" y="23"/>
                    <a:pt x="41" y="22"/>
                    <a:pt x="41" y="20"/>
                  </a:cubicBezTo>
                  <a:cubicBezTo>
                    <a:pt x="41" y="16"/>
                    <a:pt x="41" y="14"/>
                    <a:pt x="41" y="14"/>
                  </a:cubicBezTo>
                  <a:lnTo>
                    <a:pt x="41" y="11"/>
                  </a:lnTo>
                  <a:cubicBezTo>
                    <a:pt x="41" y="9"/>
                    <a:pt x="41" y="7"/>
                    <a:pt x="41" y="6"/>
                  </a:cubicBezTo>
                  <a:cubicBezTo>
                    <a:pt x="41" y="5"/>
                    <a:pt x="40" y="4"/>
                    <a:pt x="40" y="3"/>
                  </a:cubicBezTo>
                  <a:cubicBezTo>
                    <a:pt x="39" y="2"/>
                    <a:pt x="38" y="2"/>
                    <a:pt x="37" y="1"/>
                  </a:cubicBezTo>
                  <a:cubicBezTo>
                    <a:pt x="36" y="0"/>
                    <a:pt x="34" y="0"/>
                    <a:pt x="33" y="0"/>
                  </a:cubicBezTo>
                  <a:cubicBezTo>
                    <a:pt x="32" y="0"/>
                    <a:pt x="31" y="0"/>
                    <a:pt x="31" y="0"/>
                  </a:cubicBezTo>
                  <a:cubicBezTo>
                    <a:pt x="30" y="1"/>
                    <a:pt x="29" y="1"/>
                    <a:pt x="29" y="1"/>
                  </a:cubicBezTo>
                  <a:cubicBezTo>
                    <a:pt x="28" y="1"/>
                    <a:pt x="27" y="3"/>
                    <a:pt x="25" y="5"/>
                  </a:cubicBezTo>
                  <a:cubicBezTo>
                    <a:pt x="24" y="3"/>
                    <a:pt x="23" y="2"/>
                    <a:pt x="22" y="1"/>
                  </a:cubicBezTo>
                  <a:cubicBezTo>
                    <a:pt x="20" y="1"/>
                    <a:pt x="19" y="0"/>
                    <a:pt x="17" y="0"/>
                  </a:cubicBezTo>
                  <a:cubicBezTo>
                    <a:pt x="16" y="0"/>
                    <a:pt x="15" y="0"/>
                    <a:pt x="15" y="0"/>
                  </a:cubicBezTo>
                  <a:cubicBezTo>
                    <a:pt x="14" y="1"/>
                    <a:pt x="13" y="1"/>
                    <a:pt x="13" y="1"/>
                  </a:cubicBezTo>
                  <a:cubicBezTo>
                    <a:pt x="13" y="1"/>
                    <a:pt x="12" y="2"/>
                    <a:pt x="12" y="2"/>
                  </a:cubicBezTo>
                  <a:lnTo>
                    <a:pt x="9" y="5"/>
                  </a:lnTo>
                  <a:cubicBezTo>
                    <a:pt x="9" y="3"/>
                    <a:pt x="9" y="2"/>
                    <a:pt x="9" y="0"/>
                  </a:cubicBez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6" name="Freeform 63">
              <a:extLst>
                <a:ext uri="{FF2B5EF4-FFF2-40B4-BE49-F238E27FC236}">
                  <a16:creationId xmlns:a16="http://schemas.microsoft.com/office/drawing/2014/main" id="{E7EEFE6A-4DC5-4933-970C-EA2B3AEBAA1B}"/>
                </a:ext>
              </a:extLst>
            </p:cNvPr>
            <p:cNvSpPr>
              <a:spLocks/>
            </p:cNvSpPr>
            <p:nvPr/>
          </p:nvSpPr>
          <p:spPr bwMode="auto">
            <a:xfrm>
              <a:off x="681401" y="6220867"/>
              <a:ext cx="34925" cy="47625"/>
            </a:xfrm>
            <a:custGeom>
              <a:avLst/>
              <a:gdLst>
                <a:gd name="T0" fmla="*/ 1838 w 19"/>
                <a:gd name="T1" fmla="*/ 31139 h 26"/>
                <a:gd name="T2" fmla="*/ 1838 w 19"/>
                <a:gd name="T3" fmla="*/ 31139 h 26"/>
                <a:gd name="T4" fmla="*/ 1838 w 19"/>
                <a:gd name="T5" fmla="*/ 38466 h 26"/>
                <a:gd name="T6" fmla="*/ 1838 w 19"/>
                <a:gd name="T7" fmla="*/ 40298 h 26"/>
                <a:gd name="T8" fmla="*/ 0 w 19"/>
                <a:gd name="T9" fmla="*/ 43962 h 26"/>
                <a:gd name="T10" fmla="*/ 1838 w 19"/>
                <a:gd name="T11" fmla="*/ 45793 h 26"/>
                <a:gd name="T12" fmla="*/ 9191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9191 w 19"/>
                <a:gd name="T33" fmla="*/ 10990 h 26"/>
                <a:gd name="T34" fmla="*/ 9191 w 19"/>
                <a:gd name="T35" fmla="*/ 7327 h 26"/>
                <a:gd name="T36" fmla="*/ 12867 w 19"/>
                <a:gd name="T37" fmla="*/ 3663 h 26"/>
                <a:gd name="T38" fmla="*/ 18382 w 19"/>
                <a:gd name="T39" fmla="*/ 3663 h 26"/>
                <a:gd name="T40" fmla="*/ 23896 w 19"/>
                <a:gd name="T41" fmla="*/ 3663 h 26"/>
                <a:gd name="T42" fmla="*/ 27572 w 19"/>
                <a:gd name="T43" fmla="*/ 5495 h 26"/>
                <a:gd name="T44" fmla="*/ 29411 w 19"/>
                <a:gd name="T45" fmla="*/ 9159 h 26"/>
                <a:gd name="T46" fmla="*/ 29411 w 19"/>
                <a:gd name="T47" fmla="*/ 12822 h 26"/>
                <a:gd name="T48" fmla="*/ 29411 w 19"/>
                <a:gd name="T49" fmla="*/ 12822 h 26"/>
                <a:gd name="T50" fmla="*/ 31249 w 19"/>
                <a:gd name="T51" fmla="*/ 12822 h 26"/>
                <a:gd name="T52" fmla="*/ 31249 w 19"/>
                <a:gd name="T53" fmla="*/ 12822 h 26"/>
                <a:gd name="T54" fmla="*/ 33087 w 19"/>
                <a:gd name="T55" fmla="*/ 3663 h 26"/>
                <a:gd name="T56" fmla="*/ 31249 w 19"/>
                <a:gd name="T57" fmla="*/ 1832 h 26"/>
                <a:gd name="T58" fmla="*/ 25734 w 19"/>
                <a:gd name="T59" fmla="*/ 0 h 26"/>
                <a:gd name="T60" fmla="*/ 20220 w 19"/>
                <a:gd name="T61" fmla="*/ 0 h 26"/>
                <a:gd name="T62" fmla="*/ 7353 w 19"/>
                <a:gd name="T63" fmla="*/ 3663 h 26"/>
                <a:gd name="T64" fmla="*/ 1838 w 19"/>
                <a:gd name="T65" fmla="*/ 14654 h 26"/>
                <a:gd name="T66" fmla="*/ 1838 w 19"/>
                <a:gd name="T67" fmla="*/ 18317 h 26"/>
                <a:gd name="T68" fmla="*/ 5514 w 19"/>
                <a:gd name="T69" fmla="*/ 21981 h 26"/>
                <a:gd name="T70" fmla="*/ 9191 w 19"/>
                <a:gd name="T71" fmla="*/ 23813 h 26"/>
                <a:gd name="T72" fmla="*/ 16543 w 19"/>
                <a:gd name="T73" fmla="*/ 25644 h 26"/>
                <a:gd name="T74" fmla="*/ 23896 w 19"/>
                <a:gd name="T75" fmla="*/ 29308 h 26"/>
                <a:gd name="T76" fmla="*/ 27572 w 19"/>
                <a:gd name="T77" fmla="*/ 31139 h 26"/>
                <a:gd name="T78" fmla="*/ 27572 w 19"/>
                <a:gd name="T79" fmla="*/ 34803 h 26"/>
                <a:gd name="T80" fmla="*/ 25734 w 19"/>
                <a:gd name="T81" fmla="*/ 40298 h 26"/>
                <a:gd name="T82" fmla="*/ 16543 w 19"/>
                <a:gd name="T83" fmla="*/ 43962 h 26"/>
                <a:gd name="T84" fmla="*/ 11029 w 19"/>
                <a:gd name="T85" fmla="*/ 42130 h 26"/>
                <a:gd name="T86" fmla="*/ 5514 w 19"/>
                <a:gd name="T87" fmla="*/ 38466 h 26"/>
                <a:gd name="T88" fmla="*/ 3676 w 19"/>
                <a:gd name="T89" fmla="*/ 31139 h 26"/>
                <a:gd name="T90" fmla="*/ 3676 w 19"/>
                <a:gd name="T91" fmla="*/ 31139 h 26"/>
                <a:gd name="T92" fmla="*/ 1838 w 19"/>
                <a:gd name="T93" fmla="*/ 31139 h 26"/>
                <a:gd name="T94" fmla="*/ 1838 w 19"/>
                <a:gd name="T95" fmla="*/ 31139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7"/>
                  </a:moveTo>
                  <a:lnTo>
                    <a:pt x="1" y="17"/>
                  </a:lnTo>
                  <a:cubicBezTo>
                    <a:pt x="1" y="19"/>
                    <a:pt x="1" y="20"/>
                    <a:pt x="1" y="21"/>
                  </a:cubicBezTo>
                  <a:cubicBezTo>
                    <a:pt x="1" y="21"/>
                    <a:pt x="1" y="22"/>
                    <a:pt x="1" y="22"/>
                  </a:cubicBezTo>
                  <a:lnTo>
                    <a:pt x="0" y="24"/>
                  </a:lnTo>
                  <a:lnTo>
                    <a:pt x="1" y="25"/>
                  </a:lnTo>
                  <a:cubicBezTo>
                    <a:pt x="2" y="25"/>
                    <a:pt x="3" y="25"/>
                    <a:pt x="5" y="25"/>
                  </a:cubicBezTo>
                  <a:cubicBezTo>
                    <a:pt x="6" y="26"/>
                    <a:pt x="8" y="26"/>
                    <a:pt x="9" y="26"/>
                  </a:cubicBezTo>
                  <a:cubicBezTo>
                    <a:pt x="12" y="26"/>
                    <a:pt x="14" y="25"/>
                    <a:pt x="16" y="23"/>
                  </a:cubicBezTo>
                  <a:cubicBezTo>
                    <a:pt x="18" y="21"/>
                    <a:pt x="19" y="19"/>
                    <a:pt x="19" y="17"/>
                  </a:cubicBezTo>
                  <a:cubicBezTo>
                    <a:pt x="19" y="16"/>
                    <a:pt x="19" y="15"/>
                    <a:pt x="18" y="14"/>
                  </a:cubicBezTo>
                  <a:cubicBezTo>
                    <a:pt x="18" y="13"/>
                    <a:pt x="17" y="12"/>
                    <a:pt x="16" y="12"/>
                  </a:cubicBezTo>
                  <a:cubicBezTo>
                    <a:pt x="15" y="11"/>
                    <a:pt x="13" y="11"/>
                    <a:pt x="11" y="10"/>
                  </a:cubicBezTo>
                  <a:lnTo>
                    <a:pt x="8" y="10"/>
                  </a:lnTo>
                  <a:cubicBezTo>
                    <a:pt x="7" y="9"/>
                    <a:pt x="7" y="9"/>
                    <a:pt x="6" y="9"/>
                  </a:cubicBezTo>
                  <a:cubicBezTo>
                    <a:pt x="6" y="9"/>
                    <a:pt x="5" y="8"/>
                    <a:pt x="5" y="8"/>
                  </a:cubicBezTo>
                  <a:cubicBezTo>
                    <a:pt x="5" y="7"/>
                    <a:pt x="5" y="7"/>
                    <a:pt x="5" y="6"/>
                  </a:cubicBezTo>
                  <a:cubicBezTo>
                    <a:pt x="5" y="5"/>
                    <a:pt x="5" y="4"/>
                    <a:pt x="5" y="4"/>
                  </a:cubicBezTo>
                  <a:cubicBezTo>
                    <a:pt x="6" y="3"/>
                    <a:pt x="6" y="3"/>
                    <a:pt x="7" y="2"/>
                  </a:cubicBezTo>
                  <a:cubicBezTo>
                    <a:pt x="8" y="2"/>
                    <a:pt x="9" y="2"/>
                    <a:pt x="10" y="2"/>
                  </a:cubicBezTo>
                  <a:cubicBezTo>
                    <a:pt x="11" y="2"/>
                    <a:pt x="12" y="2"/>
                    <a:pt x="13" y="2"/>
                  </a:cubicBezTo>
                  <a:cubicBezTo>
                    <a:pt x="13" y="3"/>
                    <a:pt x="14" y="3"/>
                    <a:pt x="15" y="3"/>
                  </a:cubicBezTo>
                  <a:cubicBezTo>
                    <a:pt x="15" y="4"/>
                    <a:pt x="15" y="4"/>
                    <a:pt x="16" y="5"/>
                  </a:cubicBezTo>
                  <a:cubicBezTo>
                    <a:pt x="16" y="5"/>
                    <a:pt x="16" y="6"/>
                    <a:pt x="16" y="7"/>
                  </a:cubicBezTo>
                  <a:lnTo>
                    <a:pt x="17" y="7"/>
                  </a:lnTo>
                  <a:cubicBezTo>
                    <a:pt x="17" y="4"/>
                    <a:pt x="18" y="2"/>
                    <a:pt x="18" y="2"/>
                  </a:cubicBezTo>
                  <a:lnTo>
                    <a:pt x="17" y="1"/>
                  </a:lnTo>
                  <a:cubicBezTo>
                    <a:pt x="17" y="1"/>
                    <a:pt x="16" y="1"/>
                    <a:pt x="14" y="0"/>
                  </a:cubicBezTo>
                  <a:cubicBezTo>
                    <a:pt x="13" y="0"/>
                    <a:pt x="12" y="0"/>
                    <a:pt x="11" y="0"/>
                  </a:cubicBezTo>
                  <a:cubicBezTo>
                    <a:pt x="8" y="0"/>
                    <a:pt x="6" y="1"/>
                    <a:pt x="4" y="2"/>
                  </a:cubicBezTo>
                  <a:cubicBezTo>
                    <a:pt x="2" y="3"/>
                    <a:pt x="1" y="5"/>
                    <a:pt x="1" y="8"/>
                  </a:cubicBezTo>
                  <a:cubicBezTo>
                    <a:pt x="1" y="9"/>
                    <a:pt x="1" y="9"/>
                    <a:pt x="1" y="10"/>
                  </a:cubicBezTo>
                  <a:cubicBezTo>
                    <a:pt x="2" y="11"/>
                    <a:pt x="2" y="12"/>
                    <a:pt x="3" y="12"/>
                  </a:cubicBezTo>
                  <a:cubicBezTo>
                    <a:pt x="4" y="13"/>
                    <a:pt x="4" y="13"/>
                    <a:pt x="5" y="13"/>
                  </a:cubicBezTo>
                  <a:cubicBezTo>
                    <a:pt x="6" y="14"/>
                    <a:pt x="7" y="14"/>
                    <a:pt x="9" y="14"/>
                  </a:cubicBezTo>
                  <a:cubicBezTo>
                    <a:pt x="11" y="15"/>
                    <a:pt x="12" y="15"/>
                    <a:pt x="13" y="16"/>
                  </a:cubicBezTo>
                  <a:cubicBezTo>
                    <a:pt x="14" y="16"/>
                    <a:pt x="14" y="16"/>
                    <a:pt x="15" y="17"/>
                  </a:cubicBezTo>
                  <a:cubicBezTo>
                    <a:pt x="15" y="18"/>
                    <a:pt x="15" y="18"/>
                    <a:pt x="15" y="19"/>
                  </a:cubicBezTo>
                  <a:cubicBezTo>
                    <a:pt x="15" y="20"/>
                    <a:pt x="15" y="21"/>
                    <a:pt x="14" y="22"/>
                  </a:cubicBezTo>
                  <a:cubicBezTo>
                    <a:pt x="13" y="23"/>
                    <a:pt x="11" y="24"/>
                    <a:pt x="9" y="24"/>
                  </a:cubicBezTo>
                  <a:cubicBezTo>
                    <a:pt x="8" y="24"/>
                    <a:pt x="7" y="24"/>
                    <a:pt x="6" y="23"/>
                  </a:cubicBezTo>
                  <a:cubicBezTo>
                    <a:pt x="4" y="23"/>
                    <a:pt x="3" y="22"/>
                    <a:pt x="3" y="21"/>
                  </a:cubicBezTo>
                  <a:cubicBezTo>
                    <a:pt x="3" y="20"/>
                    <a:pt x="2" y="19"/>
                    <a:pt x="2" y="17"/>
                  </a:cubicBezTo>
                  <a:lnTo>
                    <a:pt x="1" y="1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7" name="Freeform 64">
              <a:extLst>
                <a:ext uri="{FF2B5EF4-FFF2-40B4-BE49-F238E27FC236}">
                  <a16:creationId xmlns:a16="http://schemas.microsoft.com/office/drawing/2014/main" id="{AC3DAD99-1E90-4FB7-B1C2-A6188E22D61C}"/>
                </a:ext>
              </a:extLst>
            </p:cNvPr>
            <p:cNvSpPr>
              <a:spLocks noEditPoints="1"/>
            </p:cNvSpPr>
            <p:nvPr/>
          </p:nvSpPr>
          <p:spPr bwMode="auto">
            <a:xfrm>
              <a:off x="848088" y="6198642"/>
              <a:ext cx="52388" cy="68262"/>
            </a:xfrm>
            <a:custGeom>
              <a:avLst/>
              <a:gdLst>
                <a:gd name="T0" fmla="*/ 3613 w 29"/>
                <a:gd name="T1" fmla="*/ 3690 h 37"/>
                <a:gd name="T2" fmla="*/ 3613 w 29"/>
                <a:gd name="T3" fmla="*/ 3690 h 37"/>
                <a:gd name="T4" fmla="*/ 5419 w 29"/>
                <a:gd name="T5" fmla="*/ 3690 h 37"/>
                <a:gd name="T6" fmla="*/ 7226 w 29"/>
                <a:gd name="T7" fmla="*/ 5535 h 37"/>
                <a:gd name="T8" fmla="*/ 7226 w 29"/>
                <a:gd name="T9" fmla="*/ 5535 h 37"/>
                <a:gd name="T10" fmla="*/ 7226 w 29"/>
                <a:gd name="T11" fmla="*/ 9225 h 37"/>
                <a:gd name="T12" fmla="*/ 7226 w 29"/>
                <a:gd name="T13" fmla="*/ 14759 h 37"/>
                <a:gd name="T14" fmla="*/ 7226 w 29"/>
                <a:gd name="T15" fmla="*/ 25829 h 37"/>
                <a:gd name="T16" fmla="*/ 7226 w 29"/>
                <a:gd name="T17" fmla="*/ 44278 h 37"/>
                <a:gd name="T18" fmla="*/ 7226 w 29"/>
                <a:gd name="T19" fmla="*/ 55348 h 37"/>
                <a:gd name="T20" fmla="*/ 7226 w 29"/>
                <a:gd name="T21" fmla="*/ 64572 h 37"/>
                <a:gd name="T22" fmla="*/ 3613 w 29"/>
                <a:gd name="T23" fmla="*/ 66417 h 37"/>
                <a:gd name="T24" fmla="*/ 3613 w 29"/>
                <a:gd name="T25" fmla="*/ 66417 h 37"/>
                <a:gd name="T26" fmla="*/ 3613 w 29"/>
                <a:gd name="T27" fmla="*/ 68262 h 37"/>
                <a:gd name="T28" fmla="*/ 3613 w 29"/>
                <a:gd name="T29" fmla="*/ 68262 h 37"/>
                <a:gd name="T30" fmla="*/ 10839 w 29"/>
                <a:gd name="T31" fmla="*/ 68262 h 37"/>
                <a:gd name="T32" fmla="*/ 18065 w 29"/>
                <a:gd name="T33" fmla="*/ 68262 h 37"/>
                <a:gd name="T34" fmla="*/ 25291 w 29"/>
                <a:gd name="T35" fmla="*/ 68262 h 37"/>
                <a:gd name="T36" fmla="*/ 34323 w 29"/>
                <a:gd name="T37" fmla="*/ 66417 h 37"/>
                <a:gd name="T38" fmla="*/ 41549 w 29"/>
                <a:gd name="T39" fmla="*/ 64572 h 37"/>
                <a:gd name="T40" fmla="*/ 46969 w 29"/>
                <a:gd name="T41" fmla="*/ 59037 h 37"/>
                <a:gd name="T42" fmla="*/ 50582 w 29"/>
                <a:gd name="T43" fmla="*/ 51658 h 37"/>
                <a:gd name="T44" fmla="*/ 52388 w 29"/>
                <a:gd name="T45" fmla="*/ 46123 h 37"/>
                <a:gd name="T46" fmla="*/ 50582 w 29"/>
                <a:gd name="T47" fmla="*/ 38743 h 37"/>
                <a:gd name="T48" fmla="*/ 46969 w 29"/>
                <a:gd name="T49" fmla="*/ 35053 h 37"/>
                <a:gd name="T50" fmla="*/ 41549 w 29"/>
                <a:gd name="T51" fmla="*/ 31364 h 37"/>
                <a:gd name="T52" fmla="*/ 32517 w 29"/>
                <a:gd name="T53" fmla="*/ 29519 h 37"/>
                <a:gd name="T54" fmla="*/ 45162 w 29"/>
                <a:gd name="T55" fmla="*/ 23984 h 37"/>
                <a:gd name="T56" fmla="*/ 48775 w 29"/>
                <a:gd name="T57" fmla="*/ 12914 h 37"/>
                <a:gd name="T58" fmla="*/ 46969 w 29"/>
                <a:gd name="T59" fmla="*/ 5535 h 37"/>
                <a:gd name="T60" fmla="*/ 41549 w 29"/>
                <a:gd name="T61" fmla="*/ 1845 h 37"/>
                <a:gd name="T62" fmla="*/ 30710 w 29"/>
                <a:gd name="T63" fmla="*/ 0 h 37"/>
                <a:gd name="T64" fmla="*/ 25291 w 29"/>
                <a:gd name="T65" fmla="*/ 0 h 37"/>
                <a:gd name="T66" fmla="*/ 12645 w 29"/>
                <a:gd name="T67" fmla="*/ 0 h 37"/>
                <a:gd name="T68" fmla="*/ 0 w 29"/>
                <a:gd name="T69" fmla="*/ 0 h 37"/>
                <a:gd name="T70" fmla="*/ 0 w 29"/>
                <a:gd name="T71" fmla="*/ 0 h 37"/>
                <a:gd name="T72" fmla="*/ 0 w 29"/>
                <a:gd name="T73" fmla="*/ 3690 h 37"/>
                <a:gd name="T74" fmla="*/ 0 w 29"/>
                <a:gd name="T75" fmla="*/ 3690 h 37"/>
                <a:gd name="T76" fmla="*/ 3613 w 29"/>
                <a:gd name="T77" fmla="*/ 3690 h 37"/>
                <a:gd name="T78" fmla="*/ 16258 w 29"/>
                <a:gd name="T79" fmla="*/ 20294 h 37"/>
                <a:gd name="T80" fmla="*/ 16258 w 29"/>
                <a:gd name="T81" fmla="*/ 20294 h 37"/>
                <a:gd name="T82" fmla="*/ 18065 w 29"/>
                <a:gd name="T83" fmla="*/ 5535 h 37"/>
                <a:gd name="T84" fmla="*/ 25291 w 29"/>
                <a:gd name="T85" fmla="*/ 3690 h 37"/>
                <a:gd name="T86" fmla="*/ 32517 w 29"/>
                <a:gd name="T87" fmla="*/ 5535 h 37"/>
                <a:gd name="T88" fmla="*/ 37936 w 29"/>
                <a:gd name="T89" fmla="*/ 9225 h 37"/>
                <a:gd name="T90" fmla="*/ 39743 w 29"/>
                <a:gd name="T91" fmla="*/ 14759 h 37"/>
                <a:gd name="T92" fmla="*/ 36130 w 29"/>
                <a:gd name="T93" fmla="*/ 25829 h 37"/>
                <a:gd name="T94" fmla="*/ 21678 w 29"/>
                <a:gd name="T95" fmla="*/ 29519 h 37"/>
                <a:gd name="T96" fmla="*/ 16258 w 29"/>
                <a:gd name="T97" fmla="*/ 27674 h 37"/>
                <a:gd name="T98" fmla="*/ 16258 w 29"/>
                <a:gd name="T99" fmla="*/ 20294 h 37"/>
                <a:gd name="T100" fmla="*/ 16258 w 29"/>
                <a:gd name="T101" fmla="*/ 47968 h 37"/>
                <a:gd name="T102" fmla="*/ 16258 w 29"/>
                <a:gd name="T103" fmla="*/ 47968 h 37"/>
                <a:gd name="T104" fmla="*/ 16258 w 29"/>
                <a:gd name="T105" fmla="*/ 33209 h 37"/>
                <a:gd name="T106" fmla="*/ 21678 w 29"/>
                <a:gd name="T107" fmla="*/ 31364 h 37"/>
                <a:gd name="T108" fmla="*/ 37936 w 29"/>
                <a:gd name="T109" fmla="*/ 36898 h 37"/>
                <a:gd name="T110" fmla="*/ 41549 w 29"/>
                <a:gd name="T111" fmla="*/ 47968 h 37"/>
                <a:gd name="T112" fmla="*/ 39743 w 29"/>
                <a:gd name="T113" fmla="*/ 55348 h 37"/>
                <a:gd name="T114" fmla="*/ 34323 w 29"/>
                <a:gd name="T115" fmla="*/ 62727 h 37"/>
                <a:gd name="T116" fmla="*/ 23484 w 29"/>
                <a:gd name="T117" fmla="*/ 64572 h 37"/>
                <a:gd name="T118" fmla="*/ 16258 w 29"/>
                <a:gd name="T119" fmla="*/ 62727 h 37"/>
                <a:gd name="T120" fmla="*/ 16258 w 29"/>
                <a:gd name="T121" fmla="*/ 47968 h 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 h="37">
                  <a:moveTo>
                    <a:pt x="2" y="2"/>
                  </a:moveTo>
                  <a:lnTo>
                    <a:pt x="2" y="2"/>
                  </a:lnTo>
                  <a:cubicBezTo>
                    <a:pt x="3" y="2"/>
                    <a:pt x="3" y="2"/>
                    <a:pt x="3" y="2"/>
                  </a:cubicBezTo>
                  <a:cubicBezTo>
                    <a:pt x="4" y="2"/>
                    <a:pt x="4" y="2"/>
                    <a:pt x="4" y="3"/>
                  </a:cubicBezTo>
                  <a:cubicBezTo>
                    <a:pt x="4" y="3"/>
                    <a:pt x="4" y="3"/>
                    <a:pt x="4" y="3"/>
                  </a:cubicBezTo>
                  <a:cubicBezTo>
                    <a:pt x="4" y="4"/>
                    <a:pt x="4" y="4"/>
                    <a:pt x="4" y="5"/>
                  </a:cubicBezTo>
                  <a:cubicBezTo>
                    <a:pt x="4" y="6"/>
                    <a:pt x="4" y="7"/>
                    <a:pt x="4" y="8"/>
                  </a:cubicBezTo>
                  <a:lnTo>
                    <a:pt x="4" y="14"/>
                  </a:lnTo>
                  <a:lnTo>
                    <a:pt x="4" y="24"/>
                  </a:lnTo>
                  <a:cubicBezTo>
                    <a:pt x="4" y="25"/>
                    <a:pt x="4" y="27"/>
                    <a:pt x="4" y="30"/>
                  </a:cubicBezTo>
                  <a:cubicBezTo>
                    <a:pt x="4" y="33"/>
                    <a:pt x="4" y="35"/>
                    <a:pt x="4" y="35"/>
                  </a:cubicBezTo>
                  <a:cubicBezTo>
                    <a:pt x="4" y="35"/>
                    <a:pt x="3" y="35"/>
                    <a:pt x="2" y="36"/>
                  </a:cubicBezTo>
                  <a:lnTo>
                    <a:pt x="2" y="37"/>
                  </a:lnTo>
                  <a:cubicBezTo>
                    <a:pt x="4" y="37"/>
                    <a:pt x="5" y="37"/>
                    <a:pt x="6" y="37"/>
                  </a:cubicBezTo>
                  <a:cubicBezTo>
                    <a:pt x="7" y="37"/>
                    <a:pt x="8" y="37"/>
                    <a:pt x="10" y="37"/>
                  </a:cubicBezTo>
                  <a:cubicBezTo>
                    <a:pt x="12" y="37"/>
                    <a:pt x="13" y="37"/>
                    <a:pt x="14" y="37"/>
                  </a:cubicBezTo>
                  <a:cubicBezTo>
                    <a:pt x="16" y="37"/>
                    <a:pt x="18" y="37"/>
                    <a:pt x="19" y="36"/>
                  </a:cubicBezTo>
                  <a:cubicBezTo>
                    <a:pt x="20" y="36"/>
                    <a:pt x="22" y="36"/>
                    <a:pt x="23" y="35"/>
                  </a:cubicBezTo>
                  <a:cubicBezTo>
                    <a:pt x="24" y="34"/>
                    <a:pt x="25" y="33"/>
                    <a:pt x="26" y="32"/>
                  </a:cubicBezTo>
                  <a:cubicBezTo>
                    <a:pt x="27" y="31"/>
                    <a:pt x="28" y="29"/>
                    <a:pt x="28" y="28"/>
                  </a:cubicBezTo>
                  <a:cubicBezTo>
                    <a:pt x="29" y="27"/>
                    <a:pt x="29" y="26"/>
                    <a:pt x="29" y="25"/>
                  </a:cubicBezTo>
                  <a:cubicBezTo>
                    <a:pt x="29" y="23"/>
                    <a:pt x="29" y="22"/>
                    <a:pt x="28" y="21"/>
                  </a:cubicBezTo>
                  <a:cubicBezTo>
                    <a:pt x="28" y="20"/>
                    <a:pt x="27" y="19"/>
                    <a:pt x="26" y="19"/>
                  </a:cubicBezTo>
                  <a:cubicBezTo>
                    <a:pt x="25" y="18"/>
                    <a:pt x="24" y="17"/>
                    <a:pt x="23" y="17"/>
                  </a:cubicBezTo>
                  <a:cubicBezTo>
                    <a:pt x="22" y="17"/>
                    <a:pt x="20" y="16"/>
                    <a:pt x="18" y="16"/>
                  </a:cubicBezTo>
                  <a:cubicBezTo>
                    <a:pt x="21" y="15"/>
                    <a:pt x="24" y="14"/>
                    <a:pt x="25" y="13"/>
                  </a:cubicBezTo>
                  <a:cubicBezTo>
                    <a:pt x="26" y="11"/>
                    <a:pt x="27" y="9"/>
                    <a:pt x="27" y="7"/>
                  </a:cubicBezTo>
                  <a:cubicBezTo>
                    <a:pt x="27" y="6"/>
                    <a:pt x="27" y="5"/>
                    <a:pt x="26" y="3"/>
                  </a:cubicBezTo>
                  <a:cubicBezTo>
                    <a:pt x="25" y="2"/>
                    <a:pt x="24" y="1"/>
                    <a:pt x="23" y="1"/>
                  </a:cubicBezTo>
                  <a:cubicBezTo>
                    <a:pt x="21" y="0"/>
                    <a:pt x="19" y="0"/>
                    <a:pt x="17" y="0"/>
                  </a:cubicBezTo>
                  <a:cubicBezTo>
                    <a:pt x="16" y="0"/>
                    <a:pt x="15" y="0"/>
                    <a:pt x="14" y="0"/>
                  </a:cubicBezTo>
                  <a:cubicBezTo>
                    <a:pt x="10" y="0"/>
                    <a:pt x="8" y="0"/>
                    <a:pt x="7" y="0"/>
                  </a:cubicBezTo>
                  <a:cubicBezTo>
                    <a:pt x="5" y="0"/>
                    <a:pt x="3" y="0"/>
                    <a:pt x="0" y="0"/>
                  </a:cubicBezTo>
                  <a:lnTo>
                    <a:pt x="0" y="2"/>
                  </a:lnTo>
                  <a:lnTo>
                    <a:pt x="2" y="2"/>
                  </a:lnTo>
                  <a:close/>
                  <a:moveTo>
                    <a:pt x="9" y="11"/>
                  </a:moveTo>
                  <a:lnTo>
                    <a:pt x="9" y="11"/>
                  </a:lnTo>
                  <a:cubicBezTo>
                    <a:pt x="9" y="7"/>
                    <a:pt x="9" y="4"/>
                    <a:pt x="10" y="3"/>
                  </a:cubicBezTo>
                  <a:cubicBezTo>
                    <a:pt x="11" y="2"/>
                    <a:pt x="12" y="2"/>
                    <a:pt x="14" y="2"/>
                  </a:cubicBezTo>
                  <a:cubicBezTo>
                    <a:pt x="16" y="2"/>
                    <a:pt x="17" y="3"/>
                    <a:pt x="18" y="3"/>
                  </a:cubicBezTo>
                  <a:cubicBezTo>
                    <a:pt x="20" y="4"/>
                    <a:pt x="20" y="4"/>
                    <a:pt x="21" y="5"/>
                  </a:cubicBezTo>
                  <a:cubicBezTo>
                    <a:pt x="22" y="6"/>
                    <a:pt x="22" y="7"/>
                    <a:pt x="22" y="8"/>
                  </a:cubicBezTo>
                  <a:cubicBezTo>
                    <a:pt x="22" y="11"/>
                    <a:pt x="21" y="12"/>
                    <a:pt x="20" y="14"/>
                  </a:cubicBezTo>
                  <a:cubicBezTo>
                    <a:pt x="18" y="15"/>
                    <a:pt x="16" y="16"/>
                    <a:pt x="12" y="16"/>
                  </a:cubicBezTo>
                  <a:cubicBezTo>
                    <a:pt x="11" y="16"/>
                    <a:pt x="10" y="16"/>
                    <a:pt x="9" y="15"/>
                  </a:cubicBezTo>
                  <a:lnTo>
                    <a:pt x="9" y="11"/>
                  </a:lnTo>
                  <a:close/>
                  <a:moveTo>
                    <a:pt x="9" y="26"/>
                  </a:moveTo>
                  <a:lnTo>
                    <a:pt x="9" y="26"/>
                  </a:lnTo>
                  <a:lnTo>
                    <a:pt x="9" y="18"/>
                  </a:lnTo>
                  <a:cubicBezTo>
                    <a:pt x="10" y="18"/>
                    <a:pt x="11" y="17"/>
                    <a:pt x="12" y="17"/>
                  </a:cubicBezTo>
                  <a:cubicBezTo>
                    <a:pt x="17" y="17"/>
                    <a:pt x="20" y="18"/>
                    <a:pt x="21" y="20"/>
                  </a:cubicBezTo>
                  <a:cubicBezTo>
                    <a:pt x="23" y="21"/>
                    <a:pt x="23" y="23"/>
                    <a:pt x="23" y="26"/>
                  </a:cubicBezTo>
                  <a:cubicBezTo>
                    <a:pt x="23" y="27"/>
                    <a:pt x="23" y="29"/>
                    <a:pt x="22" y="30"/>
                  </a:cubicBezTo>
                  <a:cubicBezTo>
                    <a:pt x="22" y="32"/>
                    <a:pt x="21" y="33"/>
                    <a:pt x="19" y="34"/>
                  </a:cubicBezTo>
                  <a:cubicBezTo>
                    <a:pt x="18" y="34"/>
                    <a:pt x="16" y="35"/>
                    <a:pt x="13" y="35"/>
                  </a:cubicBezTo>
                  <a:cubicBezTo>
                    <a:pt x="12" y="35"/>
                    <a:pt x="11" y="35"/>
                    <a:pt x="9" y="34"/>
                  </a:cubicBezTo>
                  <a:lnTo>
                    <a:pt x="9" y="26"/>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8" name="Freeform 65">
              <a:extLst>
                <a:ext uri="{FF2B5EF4-FFF2-40B4-BE49-F238E27FC236}">
                  <a16:creationId xmlns:a16="http://schemas.microsoft.com/office/drawing/2014/main" id="{41BA49A2-92AC-4395-A33A-13DC485D4BE7}"/>
                </a:ext>
              </a:extLst>
            </p:cNvPr>
            <p:cNvSpPr>
              <a:spLocks/>
            </p:cNvSpPr>
            <p:nvPr/>
          </p:nvSpPr>
          <p:spPr bwMode="auto">
            <a:xfrm>
              <a:off x="908413"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7353 w 19"/>
                <a:gd name="T17" fmla="*/ 12890 h 25"/>
                <a:gd name="T18" fmla="*/ 9191 w 19"/>
                <a:gd name="T19" fmla="*/ 16573 h 25"/>
                <a:gd name="T20" fmla="*/ 9191 w 19"/>
                <a:gd name="T21" fmla="*/ 27622 h 25"/>
                <a:gd name="T22" fmla="*/ 7353 w 19"/>
                <a:gd name="T23" fmla="*/ 34988 h 25"/>
                <a:gd name="T24" fmla="*/ 7353 w 19"/>
                <a:gd name="T25" fmla="*/ 40513 h 25"/>
                <a:gd name="T26" fmla="*/ 7353 w 19"/>
                <a:gd name="T27" fmla="*/ 42354 h 25"/>
                <a:gd name="T28" fmla="*/ 5514 w 19"/>
                <a:gd name="T29" fmla="*/ 42354 h 25"/>
                <a:gd name="T30" fmla="*/ 1838 w 19"/>
                <a:gd name="T31" fmla="*/ 42354 h 25"/>
                <a:gd name="T32" fmla="*/ 0 w 19"/>
                <a:gd name="T33" fmla="*/ 44196 h 25"/>
                <a:gd name="T34" fmla="*/ 0 w 19"/>
                <a:gd name="T35" fmla="*/ 46037 h 25"/>
                <a:gd name="T36" fmla="*/ 1838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3087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1" y="23"/>
                  </a:cubicBezTo>
                  <a:lnTo>
                    <a:pt x="0" y="24"/>
                  </a:lnTo>
                  <a:lnTo>
                    <a:pt x="0" y="25"/>
                  </a:lnTo>
                  <a:lnTo>
                    <a:pt x="1"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lnTo>
                    <a:pt x="18" y="1"/>
                  </a:ln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29" name="Freeform 66">
              <a:extLst>
                <a:ext uri="{FF2B5EF4-FFF2-40B4-BE49-F238E27FC236}">
                  <a16:creationId xmlns:a16="http://schemas.microsoft.com/office/drawing/2014/main" id="{A066AB9B-957B-490C-A0EC-DD6FCE14AFFE}"/>
                </a:ext>
              </a:extLst>
            </p:cNvPr>
            <p:cNvSpPr>
              <a:spLocks noEditPoints="1"/>
            </p:cNvSpPr>
            <p:nvPr/>
          </p:nvSpPr>
          <p:spPr bwMode="auto">
            <a:xfrm>
              <a:off x="948101" y="6220867"/>
              <a:ext cx="41275" cy="46037"/>
            </a:xfrm>
            <a:custGeom>
              <a:avLst/>
              <a:gdLst>
                <a:gd name="T0" fmla="*/ 7178 w 23"/>
                <a:gd name="T1" fmla="*/ 12890 h 25"/>
                <a:gd name="T2" fmla="*/ 7178 w 23"/>
                <a:gd name="T3" fmla="*/ 12890 h 25"/>
                <a:gd name="T4" fmla="*/ 8973 w 23"/>
                <a:gd name="T5" fmla="*/ 7366 h 25"/>
                <a:gd name="T6" fmla="*/ 10767 w 23"/>
                <a:gd name="T7" fmla="*/ 5524 h 25"/>
                <a:gd name="T8" fmla="*/ 16151 w 23"/>
                <a:gd name="T9" fmla="*/ 5524 h 25"/>
                <a:gd name="T10" fmla="*/ 25124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2562 w 23"/>
                <a:gd name="T23" fmla="*/ 46037 h 25"/>
                <a:gd name="T24" fmla="*/ 17946 w 23"/>
                <a:gd name="T25" fmla="*/ 46037 h 25"/>
                <a:gd name="T26" fmla="*/ 26918 w 23"/>
                <a:gd name="T27" fmla="*/ 36830 h 25"/>
                <a:gd name="T28" fmla="*/ 26918 w 23"/>
                <a:gd name="T29" fmla="*/ 46037 h 25"/>
                <a:gd name="T30" fmla="*/ 28713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5891 w 23"/>
                <a:gd name="T49" fmla="*/ 38671 h 25"/>
                <a:gd name="T50" fmla="*/ 35891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7178 w 23"/>
                <a:gd name="T69" fmla="*/ 12890 h 25"/>
                <a:gd name="T70" fmla="*/ 26918 w 23"/>
                <a:gd name="T71" fmla="*/ 33147 h 25"/>
                <a:gd name="T72" fmla="*/ 26918 w 23"/>
                <a:gd name="T73" fmla="*/ 33147 h 25"/>
                <a:gd name="T74" fmla="*/ 16151 w 23"/>
                <a:gd name="T75" fmla="*/ 40513 h 25"/>
                <a:gd name="T76" fmla="*/ 8973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4" y="7"/>
                  </a:moveTo>
                  <a:lnTo>
                    <a:pt x="4"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1"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lnTo>
                    <a:pt x="4" y="7"/>
                  </a:lnTo>
                  <a:close/>
                  <a:moveTo>
                    <a:pt x="15" y="18"/>
                  </a:moveTo>
                  <a:lnTo>
                    <a:pt x="15" y="18"/>
                  </a:lnTo>
                  <a:cubicBezTo>
                    <a:pt x="13" y="21"/>
                    <a:pt x="11" y="22"/>
                    <a:pt x="9" y="22"/>
                  </a:cubicBezTo>
                  <a:cubicBezTo>
                    <a:pt x="6" y="22"/>
                    <a:pt x="5" y="21"/>
                    <a:pt x="5" y="18"/>
                  </a:cubicBezTo>
                  <a:cubicBezTo>
                    <a:pt x="5" y="16"/>
                    <a:pt x="5" y="15"/>
                    <a:pt x="6" y="14"/>
                  </a:cubicBezTo>
                  <a:cubicBezTo>
                    <a:pt x="7" y="13"/>
                    <a:pt x="11"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30" name="Freeform 67">
              <a:extLst>
                <a:ext uri="{FF2B5EF4-FFF2-40B4-BE49-F238E27FC236}">
                  <a16:creationId xmlns:a16="http://schemas.microsoft.com/office/drawing/2014/main" id="{530F4BE4-FED3-460A-8E29-1A4F131B03E2}"/>
                </a:ext>
              </a:extLst>
            </p:cNvPr>
            <p:cNvSpPr>
              <a:spLocks/>
            </p:cNvSpPr>
            <p:nvPr/>
          </p:nvSpPr>
          <p:spPr bwMode="auto">
            <a:xfrm>
              <a:off x="994138"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3598 w 30"/>
                <a:gd name="T11" fmla="*/ 7366 h 25"/>
                <a:gd name="T12" fmla="*/ 7197 w 30"/>
                <a:gd name="T13" fmla="*/ 7366 h 25"/>
                <a:gd name="T14" fmla="*/ 7197 w 30"/>
                <a:gd name="T15" fmla="*/ 7366 h 25"/>
                <a:gd name="T16" fmla="*/ 7197 w 30"/>
                <a:gd name="T17" fmla="*/ 12890 h 25"/>
                <a:gd name="T18" fmla="*/ 7197 w 30"/>
                <a:gd name="T19" fmla="*/ 16573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6193 w 30"/>
                <a:gd name="T63" fmla="*/ 11049 h 25"/>
                <a:gd name="T64" fmla="*/ 19791 w 30"/>
                <a:gd name="T65" fmla="*/ 9207 h 25"/>
                <a:gd name="T66" fmla="*/ 23389 w 30"/>
                <a:gd name="T67" fmla="*/ 7366 h 25"/>
                <a:gd name="T68" fmla="*/ 28787 w 30"/>
                <a:gd name="T69" fmla="*/ 5524 h 25"/>
                <a:gd name="T70" fmla="*/ 34184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6778 w 30"/>
                <a:gd name="T95" fmla="*/ 42354 h 25"/>
                <a:gd name="T96" fmla="*/ 46778 w 30"/>
                <a:gd name="T97" fmla="*/ 36830 h 25"/>
                <a:gd name="T98" fmla="*/ 46778 w 30"/>
                <a:gd name="T99" fmla="*/ 25781 h 25"/>
                <a:gd name="T100" fmla="*/ 46778 w 30"/>
                <a:gd name="T101" fmla="*/ 16573 h 25"/>
                <a:gd name="T102" fmla="*/ 44979 w 30"/>
                <a:gd name="T103" fmla="*/ 9207 h 25"/>
                <a:gd name="T104" fmla="*/ 43180 w 30"/>
                <a:gd name="T105" fmla="*/ 5524 h 25"/>
                <a:gd name="T106" fmla="*/ 37783 w 30"/>
                <a:gd name="T107" fmla="*/ 1841 h 25"/>
                <a:gd name="T108" fmla="*/ 32385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1"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9" y="6"/>
                  </a:cubicBezTo>
                  <a:cubicBezTo>
                    <a:pt x="10" y="6"/>
                    <a:pt x="10" y="5"/>
                    <a:pt x="11" y="5"/>
                  </a:cubicBezTo>
                  <a:cubicBezTo>
                    <a:pt x="12" y="4"/>
                    <a:pt x="13" y="4"/>
                    <a:pt x="13" y="4"/>
                  </a:cubicBezTo>
                  <a:cubicBezTo>
                    <a:pt x="14" y="3"/>
                    <a:pt x="15" y="3"/>
                    <a:pt x="16" y="3"/>
                  </a:cubicBezTo>
                  <a:cubicBezTo>
                    <a:pt x="17" y="3"/>
                    <a:pt x="18" y="4"/>
                    <a:pt x="19" y="4"/>
                  </a:cubicBezTo>
                  <a:cubicBezTo>
                    <a:pt x="19" y="4"/>
                    <a:pt x="20" y="5"/>
                    <a:pt x="20" y="6"/>
                  </a:cubicBezTo>
                  <a:cubicBezTo>
                    <a:pt x="21" y="6"/>
                    <a:pt x="21" y="7"/>
                    <a:pt x="21" y="8"/>
                  </a:cubicBezTo>
                  <a:cubicBezTo>
                    <a:pt x="21" y="9"/>
                    <a:pt x="21" y="11"/>
                    <a:pt x="21" y="13"/>
                  </a:cubicBezTo>
                  <a:lnTo>
                    <a:pt x="21" y="16"/>
                  </a:lnTo>
                  <a:cubicBezTo>
                    <a:pt x="21" y="20"/>
                    <a:pt x="21" y="22"/>
                    <a:pt x="21" y="25"/>
                  </a:cubicBezTo>
                  <a:cubicBezTo>
                    <a:pt x="24" y="25"/>
                    <a:pt x="25" y="25"/>
                    <a:pt x="25" y="25"/>
                  </a:cubicBezTo>
                  <a:cubicBezTo>
                    <a:pt x="26" y="25"/>
                    <a:pt x="27" y="25"/>
                    <a:pt x="30" y="25"/>
                  </a:cubicBezTo>
                  <a:lnTo>
                    <a:pt x="30" y="24"/>
                  </a:lnTo>
                  <a:lnTo>
                    <a:pt x="30" y="23"/>
                  </a:lnTo>
                  <a:cubicBezTo>
                    <a:pt x="28" y="23"/>
                    <a:pt x="27" y="23"/>
                    <a:pt x="26" y="23"/>
                  </a:cubicBezTo>
                  <a:cubicBezTo>
                    <a:pt x="26" y="23"/>
                    <a:pt x="26" y="22"/>
                    <a:pt x="26" y="20"/>
                  </a:cubicBezTo>
                  <a:cubicBezTo>
                    <a:pt x="26" y="16"/>
                    <a:pt x="26" y="14"/>
                    <a:pt x="26" y="14"/>
                  </a:cubicBezTo>
                  <a:lnTo>
                    <a:pt x="26" y="9"/>
                  </a:lnTo>
                  <a:cubicBezTo>
                    <a:pt x="26" y="8"/>
                    <a:pt x="26" y="6"/>
                    <a:pt x="25" y="5"/>
                  </a:cubicBezTo>
                  <a:cubicBezTo>
                    <a:pt x="25" y="4"/>
                    <a:pt x="25" y="4"/>
                    <a:pt x="24" y="3"/>
                  </a:cubicBezTo>
                  <a:cubicBezTo>
                    <a:pt x="24" y="2"/>
                    <a:pt x="23" y="1"/>
                    <a:pt x="21" y="1"/>
                  </a:cubicBezTo>
                  <a:cubicBezTo>
                    <a:pt x="20" y="0"/>
                    <a:pt x="19" y="0"/>
                    <a:pt x="18" y="0"/>
                  </a:cubicBezTo>
                  <a:cubicBezTo>
                    <a:pt x="17" y="0"/>
                    <a:pt x="16" y="0"/>
                    <a:pt x="15" y="0"/>
                  </a:cubicBezTo>
                  <a:cubicBezTo>
                    <a:pt x="15" y="1"/>
                    <a:pt x="14" y="1"/>
                    <a:pt x="14" y="1"/>
                  </a:cubicBezTo>
                  <a:cubicBezTo>
                    <a:pt x="13" y="1"/>
                    <a:pt x="13" y="1"/>
                    <a:pt x="13" y="2"/>
                  </a:cubicBezTo>
                  <a:cubicBezTo>
                    <a:pt x="11" y="3"/>
                    <a:pt x="10" y="4"/>
                    <a:pt x="9" y="5"/>
                  </a:cubicBez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31" name="Freeform 68">
              <a:extLst>
                <a:ext uri="{FF2B5EF4-FFF2-40B4-BE49-F238E27FC236}">
                  <a16:creationId xmlns:a16="http://schemas.microsoft.com/office/drawing/2014/main" id="{B6CF4300-3998-4DFA-9D95-4818A8BAD83C}"/>
                </a:ext>
              </a:extLst>
            </p:cNvPr>
            <p:cNvSpPr>
              <a:spLocks noEditPoints="1"/>
            </p:cNvSpPr>
            <p:nvPr/>
          </p:nvSpPr>
          <p:spPr bwMode="auto">
            <a:xfrm>
              <a:off x="1052876" y="6195467"/>
              <a:ext cx="50800" cy="71437"/>
            </a:xfrm>
            <a:custGeom>
              <a:avLst/>
              <a:gdLst>
                <a:gd name="T0" fmla="*/ 27214 w 28"/>
                <a:gd name="T1" fmla="*/ 7327 h 39"/>
                <a:gd name="T2" fmla="*/ 27214 w 28"/>
                <a:gd name="T3" fmla="*/ 7327 h 39"/>
                <a:gd name="T4" fmla="*/ 32657 w 28"/>
                <a:gd name="T5" fmla="*/ 7327 h 39"/>
                <a:gd name="T6" fmla="*/ 34471 w 28"/>
                <a:gd name="T7" fmla="*/ 7327 h 39"/>
                <a:gd name="T8" fmla="*/ 34471 w 28"/>
                <a:gd name="T9" fmla="*/ 10990 h 39"/>
                <a:gd name="T10" fmla="*/ 34471 w 28"/>
                <a:gd name="T11" fmla="*/ 18317 h 39"/>
                <a:gd name="T12" fmla="*/ 34471 w 28"/>
                <a:gd name="T13" fmla="*/ 29307 h 39"/>
                <a:gd name="T14" fmla="*/ 23586 w 28"/>
                <a:gd name="T15" fmla="*/ 25644 h 39"/>
                <a:gd name="T16" fmla="*/ 14514 w 28"/>
                <a:gd name="T17" fmla="*/ 27476 h 39"/>
                <a:gd name="T18" fmla="*/ 7257 w 28"/>
                <a:gd name="T19" fmla="*/ 32971 h 39"/>
                <a:gd name="T20" fmla="*/ 1814 w 28"/>
                <a:gd name="T21" fmla="*/ 40298 h 39"/>
                <a:gd name="T22" fmla="*/ 0 w 28"/>
                <a:gd name="T23" fmla="*/ 51288 h 39"/>
                <a:gd name="T24" fmla="*/ 1814 w 28"/>
                <a:gd name="T25" fmla="*/ 60447 h 39"/>
                <a:gd name="T26" fmla="*/ 7257 w 28"/>
                <a:gd name="T27" fmla="*/ 69605 h 39"/>
                <a:gd name="T28" fmla="*/ 18143 w 28"/>
                <a:gd name="T29" fmla="*/ 71437 h 39"/>
                <a:gd name="T30" fmla="*/ 25400 w 28"/>
                <a:gd name="T31" fmla="*/ 71437 h 39"/>
                <a:gd name="T32" fmla="*/ 30843 w 28"/>
                <a:gd name="T33" fmla="*/ 67774 h 39"/>
                <a:gd name="T34" fmla="*/ 34471 w 28"/>
                <a:gd name="T35" fmla="*/ 62278 h 39"/>
                <a:gd name="T36" fmla="*/ 34471 w 28"/>
                <a:gd name="T37" fmla="*/ 64110 h 39"/>
                <a:gd name="T38" fmla="*/ 34471 w 28"/>
                <a:gd name="T39" fmla="*/ 71437 h 39"/>
                <a:gd name="T40" fmla="*/ 36286 w 28"/>
                <a:gd name="T41" fmla="*/ 71437 h 39"/>
                <a:gd name="T42" fmla="*/ 43543 w 28"/>
                <a:gd name="T43" fmla="*/ 71437 h 39"/>
                <a:gd name="T44" fmla="*/ 50800 w 28"/>
                <a:gd name="T45" fmla="*/ 71437 h 39"/>
                <a:gd name="T46" fmla="*/ 50800 w 28"/>
                <a:gd name="T47" fmla="*/ 71437 h 39"/>
                <a:gd name="T48" fmla="*/ 50800 w 28"/>
                <a:gd name="T49" fmla="*/ 69605 h 39"/>
                <a:gd name="T50" fmla="*/ 50800 w 28"/>
                <a:gd name="T51" fmla="*/ 69605 h 39"/>
                <a:gd name="T52" fmla="*/ 45357 w 28"/>
                <a:gd name="T53" fmla="*/ 67774 h 39"/>
                <a:gd name="T54" fmla="*/ 43543 w 28"/>
                <a:gd name="T55" fmla="*/ 67774 h 39"/>
                <a:gd name="T56" fmla="*/ 43543 w 28"/>
                <a:gd name="T57" fmla="*/ 62278 h 39"/>
                <a:gd name="T58" fmla="*/ 43543 w 28"/>
                <a:gd name="T59" fmla="*/ 54952 h 39"/>
                <a:gd name="T60" fmla="*/ 43543 w 28"/>
                <a:gd name="T61" fmla="*/ 23812 h 39"/>
                <a:gd name="T62" fmla="*/ 43543 w 28"/>
                <a:gd name="T63" fmla="*/ 1832 h 39"/>
                <a:gd name="T64" fmla="*/ 43543 w 28"/>
                <a:gd name="T65" fmla="*/ 0 h 39"/>
                <a:gd name="T66" fmla="*/ 27214 w 28"/>
                <a:gd name="T67" fmla="*/ 3663 h 39"/>
                <a:gd name="T68" fmla="*/ 27214 w 28"/>
                <a:gd name="T69" fmla="*/ 5495 h 39"/>
                <a:gd name="T70" fmla="*/ 27214 w 28"/>
                <a:gd name="T71" fmla="*/ 7327 h 39"/>
                <a:gd name="T72" fmla="*/ 27214 w 28"/>
                <a:gd name="T73" fmla="*/ 7327 h 39"/>
                <a:gd name="T74" fmla="*/ 34471 w 28"/>
                <a:gd name="T75" fmla="*/ 45793 h 39"/>
                <a:gd name="T76" fmla="*/ 34471 w 28"/>
                <a:gd name="T77" fmla="*/ 45793 h 39"/>
                <a:gd name="T78" fmla="*/ 34471 w 28"/>
                <a:gd name="T79" fmla="*/ 54952 h 39"/>
                <a:gd name="T80" fmla="*/ 32657 w 28"/>
                <a:gd name="T81" fmla="*/ 60447 h 39"/>
                <a:gd name="T82" fmla="*/ 29029 w 28"/>
                <a:gd name="T83" fmla="*/ 64110 h 39"/>
                <a:gd name="T84" fmla="*/ 21771 w 28"/>
                <a:gd name="T85" fmla="*/ 65942 h 39"/>
                <a:gd name="T86" fmla="*/ 12700 w 28"/>
                <a:gd name="T87" fmla="*/ 60447 h 39"/>
                <a:gd name="T88" fmla="*/ 7257 w 28"/>
                <a:gd name="T89" fmla="*/ 47625 h 39"/>
                <a:gd name="T90" fmla="*/ 9071 w 28"/>
                <a:gd name="T91" fmla="*/ 38466 h 39"/>
                <a:gd name="T92" fmla="*/ 14514 w 28"/>
                <a:gd name="T93" fmla="*/ 32971 h 39"/>
                <a:gd name="T94" fmla="*/ 21771 w 28"/>
                <a:gd name="T95" fmla="*/ 29307 h 39"/>
                <a:gd name="T96" fmla="*/ 29029 w 28"/>
                <a:gd name="T97" fmla="*/ 31139 h 39"/>
                <a:gd name="T98" fmla="*/ 34471 w 28"/>
                <a:gd name="T99" fmla="*/ 36634 h 39"/>
                <a:gd name="T100" fmla="*/ 34471 w 28"/>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 h="39">
                  <a:moveTo>
                    <a:pt x="15" y="4"/>
                  </a:moveTo>
                  <a:lnTo>
                    <a:pt x="15" y="4"/>
                  </a:lnTo>
                  <a:cubicBezTo>
                    <a:pt x="17" y="4"/>
                    <a:pt x="18" y="4"/>
                    <a:pt x="18" y="4"/>
                  </a:cubicBezTo>
                  <a:cubicBezTo>
                    <a:pt x="19" y="4"/>
                    <a:pt x="19" y="4"/>
                    <a:pt x="19" y="4"/>
                  </a:cubicBezTo>
                  <a:cubicBezTo>
                    <a:pt x="19" y="4"/>
                    <a:pt x="19" y="5"/>
                    <a:pt x="19" y="6"/>
                  </a:cubicBezTo>
                  <a:cubicBezTo>
                    <a:pt x="19" y="7"/>
                    <a:pt x="19" y="8"/>
                    <a:pt x="19" y="10"/>
                  </a:cubicBezTo>
                  <a:lnTo>
                    <a:pt x="19" y="16"/>
                  </a:lnTo>
                  <a:cubicBezTo>
                    <a:pt x="17" y="15"/>
                    <a:pt x="15" y="14"/>
                    <a:pt x="13" y="14"/>
                  </a:cubicBezTo>
                  <a:cubicBezTo>
                    <a:pt x="12" y="14"/>
                    <a:pt x="10" y="15"/>
                    <a:pt x="8" y="15"/>
                  </a:cubicBezTo>
                  <a:cubicBezTo>
                    <a:pt x="7" y="16"/>
                    <a:pt x="5" y="17"/>
                    <a:pt x="4" y="18"/>
                  </a:cubicBezTo>
                  <a:cubicBezTo>
                    <a:pt x="3" y="19"/>
                    <a:pt x="2" y="20"/>
                    <a:pt x="1" y="22"/>
                  </a:cubicBezTo>
                  <a:cubicBezTo>
                    <a:pt x="0" y="24"/>
                    <a:pt x="0" y="26"/>
                    <a:pt x="0" y="28"/>
                  </a:cubicBezTo>
                  <a:cubicBezTo>
                    <a:pt x="0" y="29"/>
                    <a:pt x="0" y="31"/>
                    <a:pt x="1" y="33"/>
                  </a:cubicBezTo>
                  <a:cubicBezTo>
                    <a:pt x="2" y="35"/>
                    <a:pt x="3" y="36"/>
                    <a:pt x="4" y="38"/>
                  </a:cubicBezTo>
                  <a:cubicBezTo>
                    <a:pt x="6" y="39"/>
                    <a:pt x="8" y="39"/>
                    <a:pt x="10" y="39"/>
                  </a:cubicBezTo>
                  <a:cubicBezTo>
                    <a:pt x="12" y="39"/>
                    <a:pt x="13" y="39"/>
                    <a:pt x="14" y="39"/>
                  </a:cubicBezTo>
                  <a:cubicBezTo>
                    <a:pt x="14" y="39"/>
                    <a:pt x="15" y="38"/>
                    <a:pt x="17" y="37"/>
                  </a:cubicBezTo>
                  <a:cubicBezTo>
                    <a:pt x="18" y="36"/>
                    <a:pt x="18" y="35"/>
                    <a:pt x="19" y="34"/>
                  </a:cubicBezTo>
                  <a:cubicBezTo>
                    <a:pt x="19" y="35"/>
                    <a:pt x="19" y="35"/>
                    <a:pt x="19" y="35"/>
                  </a:cubicBezTo>
                  <a:cubicBezTo>
                    <a:pt x="19" y="36"/>
                    <a:pt x="19" y="37"/>
                    <a:pt x="19" y="39"/>
                  </a:cubicBezTo>
                  <a:lnTo>
                    <a:pt x="20" y="39"/>
                  </a:lnTo>
                  <a:cubicBezTo>
                    <a:pt x="21" y="39"/>
                    <a:pt x="23" y="39"/>
                    <a:pt x="24" y="39"/>
                  </a:cubicBezTo>
                  <a:cubicBezTo>
                    <a:pt x="25" y="39"/>
                    <a:pt x="26" y="39"/>
                    <a:pt x="28" y="39"/>
                  </a:cubicBezTo>
                  <a:lnTo>
                    <a:pt x="28" y="38"/>
                  </a:lnTo>
                  <a:cubicBezTo>
                    <a:pt x="26" y="37"/>
                    <a:pt x="25" y="37"/>
                    <a:pt x="25" y="37"/>
                  </a:cubicBezTo>
                  <a:cubicBezTo>
                    <a:pt x="25" y="37"/>
                    <a:pt x="24" y="37"/>
                    <a:pt x="24" y="37"/>
                  </a:cubicBezTo>
                  <a:cubicBezTo>
                    <a:pt x="24" y="36"/>
                    <a:pt x="24" y="36"/>
                    <a:pt x="24" y="34"/>
                  </a:cubicBezTo>
                  <a:cubicBezTo>
                    <a:pt x="24" y="33"/>
                    <a:pt x="24" y="31"/>
                    <a:pt x="24" y="30"/>
                  </a:cubicBezTo>
                  <a:lnTo>
                    <a:pt x="24" y="13"/>
                  </a:lnTo>
                  <a:cubicBezTo>
                    <a:pt x="24" y="7"/>
                    <a:pt x="24" y="3"/>
                    <a:pt x="24" y="1"/>
                  </a:cubicBezTo>
                  <a:lnTo>
                    <a:pt x="24" y="0"/>
                  </a:lnTo>
                  <a:cubicBezTo>
                    <a:pt x="21" y="1"/>
                    <a:pt x="19" y="2"/>
                    <a:pt x="15" y="2"/>
                  </a:cubicBezTo>
                  <a:lnTo>
                    <a:pt x="15" y="3"/>
                  </a:lnTo>
                  <a:lnTo>
                    <a:pt x="15" y="4"/>
                  </a:lnTo>
                  <a:close/>
                  <a:moveTo>
                    <a:pt x="19" y="25"/>
                  </a:moveTo>
                  <a:lnTo>
                    <a:pt x="19" y="25"/>
                  </a:lnTo>
                  <a:cubicBezTo>
                    <a:pt x="19" y="27"/>
                    <a:pt x="19" y="29"/>
                    <a:pt x="19" y="30"/>
                  </a:cubicBezTo>
                  <a:cubicBezTo>
                    <a:pt x="19" y="31"/>
                    <a:pt x="19" y="32"/>
                    <a:pt x="18" y="33"/>
                  </a:cubicBezTo>
                  <a:cubicBezTo>
                    <a:pt x="18" y="34"/>
                    <a:pt x="17" y="35"/>
                    <a:pt x="16" y="35"/>
                  </a:cubicBezTo>
                  <a:cubicBezTo>
                    <a:pt x="15" y="36"/>
                    <a:pt x="14" y="36"/>
                    <a:pt x="12" y="36"/>
                  </a:cubicBezTo>
                  <a:cubicBezTo>
                    <a:pt x="10" y="36"/>
                    <a:pt x="8" y="35"/>
                    <a:pt x="7" y="33"/>
                  </a:cubicBezTo>
                  <a:cubicBezTo>
                    <a:pt x="5" y="32"/>
                    <a:pt x="4" y="29"/>
                    <a:pt x="4" y="26"/>
                  </a:cubicBezTo>
                  <a:cubicBezTo>
                    <a:pt x="4" y="24"/>
                    <a:pt x="5" y="23"/>
                    <a:pt x="5" y="21"/>
                  </a:cubicBezTo>
                  <a:cubicBezTo>
                    <a:pt x="6" y="20"/>
                    <a:pt x="7" y="18"/>
                    <a:pt x="8" y="18"/>
                  </a:cubicBezTo>
                  <a:cubicBezTo>
                    <a:pt x="9" y="17"/>
                    <a:pt x="11" y="16"/>
                    <a:pt x="12" y="16"/>
                  </a:cubicBezTo>
                  <a:cubicBezTo>
                    <a:pt x="13" y="16"/>
                    <a:pt x="15" y="17"/>
                    <a:pt x="16" y="17"/>
                  </a:cubicBezTo>
                  <a:cubicBezTo>
                    <a:pt x="17" y="18"/>
                    <a:pt x="18" y="19"/>
                    <a:pt x="19" y="20"/>
                  </a:cubicBezTo>
                  <a:lnTo>
                    <a:pt x="19"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32" name="Freeform 69">
              <a:extLst>
                <a:ext uri="{FF2B5EF4-FFF2-40B4-BE49-F238E27FC236}">
                  <a16:creationId xmlns:a16="http://schemas.microsoft.com/office/drawing/2014/main" id="{422329B7-7DDD-4245-A0CA-9E3A0AA0735D}"/>
                </a:ext>
              </a:extLst>
            </p:cNvPr>
            <p:cNvSpPr>
              <a:spLocks/>
            </p:cNvSpPr>
            <p:nvPr/>
          </p:nvSpPr>
          <p:spPr bwMode="auto">
            <a:xfrm>
              <a:off x="1110026" y="6206579"/>
              <a:ext cx="28575" cy="60325"/>
            </a:xfrm>
            <a:custGeom>
              <a:avLst/>
              <a:gdLst>
                <a:gd name="T0" fmla="*/ 1786 w 16"/>
                <a:gd name="T1" fmla="*/ 23764 h 33"/>
                <a:gd name="T2" fmla="*/ 1786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3217 w 16"/>
                <a:gd name="T17" fmla="*/ 60325 h 33"/>
                <a:gd name="T18" fmla="*/ 28575 w 16"/>
                <a:gd name="T19" fmla="*/ 54841 h 33"/>
                <a:gd name="T20" fmla="*/ 26789 w 16"/>
                <a:gd name="T21" fmla="*/ 53013 h 33"/>
                <a:gd name="T22" fmla="*/ 21431 w 16"/>
                <a:gd name="T23" fmla="*/ 54841 h 33"/>
                <a:gd name="T24" fmla="*/ 17859 w 16"/>
                <a:gd name="T25" fmla="*/ 54841 h 33"/>
                <a:gd name="T26" fmla="*/ 16073 w 16"/>
                <a:gd name="T27" fmla="*/ 51185 h 33"/>
                <a:gd name="T28" fmla="*/ 16073 w 16"/>
                <a:gd name="T29" fmla="*/ 42045 h 33"/>
                <a:gd name="T30" fmla="*/ 16073 w 16"/>
                <a:gd name="T31" fmla="*/ 21936 h 33"/>
                <a:gd name="T32" fmla="*/ 21431 w 16"/>
                <a:gd name="T33" fmla="*/ 21936 h 33"/>
                <a:gd name="T34" fmla="*/ 26789 w 16"/>
                <a:gd name="T35" fmla="*/ 21936 h 33"/>
                <a:gd name="T36" fmla="*/ 28575 w 16"/>
                <a:gd name="T37" fmla="*/ 21936 h 33"/>
                <a:gd name="T38" fmla="*/ 28575 w 16"/>
                <a:gd name="T39" fmla="*/ 18280 h 33"/>
                <a:gd name="T40" fmla="*/ 28575 w 16"/>
                <a:gd name="T41" fmla="*/ 18280 h 33"/>
                <a:gd name="T42" fmla="*/ 21431 w 16"/>
                <a:gd name="T43" fmla="*/ 18280 h 33"/>
                <a:gd name="T44" fmla="*/ 16073 w 16"/>
                <a:gd name="T45" fmla="*/ 18280 h 33"/>
                <a:gd name="T46" fmla="*/ 16073 w 16"/>
                <a:gd name="T47" fmla="*/ 1828 h 33"/>
                <a:gd name="T48" fmla="*/ 16073 w 16"/>
                <a:gd name="T49" fmla="*/ 0 h 33"/>
                <a:gd name="T50" fmla="*/ 7144 w 16"/>
                <a:gd name="T51" fmla="*/ 3656 h 33"/>
                <a:gd name="T52" fmla="*/ 8930 w 16"/>
                <a:gd name="T53" fmla="*/ 18280 h 33"/>
                <a:gd name="T54" fmla="*/ 1786 w 16"/>
                <a:gd name="T55" fmla="*/ 21936 h 33"/>
                <a:gd name="T56" fmla="*/ 0 w 16"/>
                <a:gd name="T57" fmla="*/ 21936 h 33"/>
                <a:gd name="T58" fmla="*/ 0 w 16"/>
                <a:gd name="T59" fmla="*/ 21936 h 33"/>
                <a:gd name="T60" fmla="*/ 1786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1" y="13"/>
                  </a:moveTo>
                  <a:lnTo>
                    <a:pt x="1" y="13"/>
                  </a:lnTo>
                  <a:cubicBezTo>
                    <a:pt x="2" y="13"/>
                    <a:pt x="3" y="13"/>
                    <a:pt x="3" y="13"/>
                  </a:cubicBezTo>
                  <a:lnTo>
                    <a:pt x="4" y="13"/>
                  </a:lnTo>
                  <a:lnTo>
                    <a:pt x="4" y="23"/>
                  </a:lnTo>
                  <a:cubicBezTo>
                    <a:pt x="4" y="24"/>
                    <a:pt x="4" y="24"/>
                    <a:pt x="4" y="24"/>
                  </a:cubicBezTo>
                  <a:cubicBezTo>
                    <a:pt x="4" y="25"/>
                    <a:pt x="4" y="26"/>
                    <a:pt x="4" y="28"/>
                  </a:cubicBezTo>
                  <a:cubicBezTo>
                    <a:pt x="4" y="32"/>
                    <a:pt x="6" y="33"/>
                    <a:pt x="10" y="33"/>
                  </a:cubicBezTo>
                  <a:cubicBezTo>
                    <a:pt x="11" y="33"/>
                    <a:pt x="12" y="33"/>
                    <a:pt x="13" y="33"/>
                  </a:cubicBezTo>
                  <a:cubicBezTo>
                    <a:pt x="14" y="31"/>
                    <a:pt x="15" y="30"/>
                    <a:pt x="16" y="30"/>
                  </a:cubicBezTo>
                  <a:lnTo>
                    <a:pt x="15" y="29"/>
                  </a:lnTo>
                  <a:cubicBezTo>
                    <a:pt x="14" y="30"/>
                    <a:pt x="13" y="30"/>
                    <a:pt x="12" y="30"/>
                  </a:cubicBezTo>
                  <a:cubicBezTo>
                    <a:pt x="11" y="30"/>
                    <a:pt x="10" y="30"/>
                    <a:pt x="10" y="30"/>
                  </a:cubicBezTo>
                  <a:cubicBezTo>
                    <a:pt x="9" y="29"/>
                    <a:pt x="9" y="28"/>
                    <a:pt x="9" y="28"/>
                  </a:cubicBezTo>
                  <a:cubicBezTo>
                    <a:pt x="9" y="27"/>
                    <a:pt x="9" y="25"/>
                    <a:pt x="9" y="23"/>
                  </a:cubicBezTo>
                  <a:lnTo>
                    <a:pt x="9" y="12"/>
                  </a:lnTo>
                  <a:cubicBezTo>
                    <a:pt x="10" y="12"/>
                    <a:pt x="12" y="12"/>
                    <a:pt x="12" y="12"/>
                  </a:cubicBezTo>
                  <a:cubicBezTo>
                    <a:pt x="14" y="12"/>
                    <a:pt x="15" y="12"/>
                    <a:pt x="15" y="12"/>
                  </a:cubicBezTo>
                  <a:lnTo>
                    <a:pt x="16" y="12"/>
                  </a:lnTo>
                  <a:lnTo>
                    <a:pt x="16" y="10"/>
                  </a:lnTo>
                  <a:cubicBezTo>
                    <a:pt x="15" y="10"/>
                    <a:pt x="14" y="10"/>
                    <a:pt x="12" y="10"/>
                  </a:cubicBezTo>
                  <a:cubicBezTo>
                    <a:pt x="11" y="10"/>
                    <a:pt x="10" y="10"/>
                    <a:pt x="9" y="10"/>
                  </a:cubicBezTo>
                  <a:cubicBezTo>
                    <a:pt x="9" y="5"/>
                    <a:pt x="9" y="2"/>
                    <a:pt x="9" y="1"/>
                  </a:cubicBezTo>
                  <a:lnTo>
                    <a:pt x="9" y="0"/>
                  </a:lnTo>
                  <a:cubicBezTo>
                    <a:pt x="8" y="1"/>
                    <a:pt x="6" y="1"/>
                    <a:pt x="4" y="2"/>
                  </a:cubicBezTo>
                  <a:cubicBezTo>
                    <a:pt x="4" y="3"/>
                    <a:pt x="5" y="5"/>
                    <a:pt x="5" y="10"/>
                  </a:cubicBezTo>
                  <a:cubicBezTo>
                    <a:pt x="4" y="10"/>
                    <a:pt x="2" y="11"/>
                    <a:pt x="1" y="12"/>
                  </a:cubicBezTo>
                  <a:lnTo>
                    <a:pt x="0" y="12"/>
                  </a:lnTo>
                  <a:lnTo>
                    <a:pt x="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33" name="Freeform 70">
              <a:extLst>
                <a:ext uri="{FF2B5EF4-FFF2-40B4-BE49-F238E27FC236}">
                  <a16:creationId xmlns:a16="http://schemas.microsoft.com/office/drawing/2014/main" id="{71AB9E2C-228E-4E90-B079-857D2E106033}"/>
                </a:ext>
              </a:extLst>
            </p:cNvPr>
            <p:cNvSpPr>
              <a:spLocks/>
            </p:cNvSpPr>
            <p:nvPr/>
          </p:nvSpPr>
          <p:spPr bwMode="auto">
            <a:xfrm>
              <a:off x="1592626" y="6151017"/>
              <a:ext cx="1136650" cy="171450"/>
            </a:xfrm>
            <a:custGeom>
              <a:avLst/>
              <a:gdLst>
                <a:gd name="T0" fmla="*/ 0 w 628"/>
                <a:gd name="T1" fmla="*/ 171450 h 94"/>
                <a:gd name="T2" fmla="*/ 0 w 628"/>
                <a:gd name="T3" fmla="*/ 171450 h 94"/>
                <a:gd name="T4" fmla="*/ 1136650 w 628"/>
                <a:gd name="T5" fmla="*/ 171450 h 94"/>
                <a:gd name="T6" fmla="*/ 1136650 w 628"/>
                <a:gd name="T7" fmla="*/ 0 h 94"/>
                <a:gd name="T8" fmla="*/ 0 w 628"/>
                <a:gd name="T9" fmla="*/ 0 h 94"/>
                <a:gd name="T10" fmla="*/ 0 w 628"/>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8" h="94">
                  <a:moveTo>
                    <a:pt x="0" y="94"/>
                  </a:moveTo>
                  <a:lnTo>
                    <a:pt x="0" y="94"/>
                  </a:lnTo>
                  <a:lnTo>
                    <a:pt x="628" y="94"/>
                  </a:lnTo>
                  <a:lnTo>
                    <a:pt x="628"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34" name="Freeform 71">
              <a:extLst>
                <a:ext uri="{FF2B5EF4-FFF2-40B4-BE49-F238E27FC236}">
                  <a16:creationId xmlns:a16="http://schemas.microsoft.com/office/drawing/2014/main" id="{84E89ACA-8344-4F7B-BFDC-226B4C8294E3}"/>
                </a:ext>
              </a:extLst>
            </p:cNvPr>
            <p:cNvSpPr>
              <a:spLocks/>
            </p:cNvSpPr>
            <p:nvPr/>
          </p:nvSpPr>
          <p:spPr bwMode="auto">
            <a:xfrm>
              <a:off x="1592626" y="6151017"/>
              <a:ext cx="1136650" cy="171450"/>
            </a:xfrm>
            <a:custGeom>
              <a:avLst/>
              <a:gdLst>
                <a:gd name="T0" fmla="*/ 0 w 628"/>
                <a:gd name="T1" fmla="*/ 171450 h 94"/>
                <a:gd name="T2" fmla="*/ 0 w 628"/>
                <a:gd name="T3" fmla="*/ 171450 h 94"/>
                <a:gd name="T4" fmla="*/ 1136650 w 628"/>
                <a:gd name="T5" fmla="*/ 171450 h 94"/>
                <a:gd name="T6" fmla="*/ 1136650 w 628"/>
                <a:gd name="T7" fmla="*/ 0 h 94"/>
                <a:gd name="T8" fmla="*/ 0 w 628"/>
                <a:gd name="T9" fmla="*/ 0 h 94"/>
                <a:gd name="T10" fmla="*/ 0 w 628"/>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8" h="94">
                  <a:moveTo>
                    <a:pt x="0" y="94"/>
                  </a:moveTo>
                  <a:lnTo>
                    <a:pt x="0" y="94"/>
                  </a:lnTo>
                  <a:lnTo>
                    <a:pt x="628" y="94"/>
                  </a:lnTo>
                  <a:lnTo>
                    <a:pt x="628"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35" name="Freeform 72">
              <a:extLst>
                <a:ext uri="{FF2B5EF4-FFF2-40B4-BE49-F238E27FC236}">
                  <a16:creationId xmlns:a16="http://schemas.microsoft.com/office/drawing/2014/main" id="{9BC22C01-7295-4BE3-85FD-D1B6CF704347}"/>
                </a:ext>
              </a:extLst>
            </p:cNvPr>
            <p:cNvSpPr>
              <a:spLocks noEditPoints="1"/>
            </p:cNvSpPr>
            <p:nvPr/>
          </p:nvSpPr>
          <p:spPr bwMode="auto">
            <a:xfrm>
              <a:off x="1665651" y="6151017"/>
              <a:ext cx="1003300" cy="173037"/>
            </a:xfrm>
            <a:custGeom>
              <a:avLst/>
              <a:gdLst>
                <a:gd name="T0" fmla="*/ 1003300 w 555"/>
                <a:gd name="T1" fmla="*/ 1821 h 95"/>
                <a:gd name="T2" fmla="*/ 1003300 w 555"/>
                <a:gd name="T3" fmla="*/ 1821 h 95"/>
                <a:gd name="T4" fmla="*/ 1003300 w 555"/>
                <a:gd name="T5" fmla="*/ 171216 h 95"/>
                <a:gd name="T6" fmla="*/ 822525 w 555"/>
                <a:gd name="T7" fmla="*/ 3643 h 95"/>
                <a:gd name="T8" fmla="*/ 822525 w 555"/>
                <a:gd name="T9" fmla="*/ 3643 h 95"/>
                <a:gd name="T10" fmla="*/ 824333 w 555"/>
                <a:gd name="T11" fmla="*/ 171216 h 95"/>
                <a:gd name="T12" fmla="*/ 755639 w 555"/>
                <a:gd name="T13" fmla="*/ 1821 h 95"/>
                <a:gd name="T14" fmla="*/ 755639 w 555"/>
                <a:gd name="T15" fmla="*/ 1821 h 95"/>
                <a:gd name="T16" fmla="*/ 757446 w 555"/>
                <a:gd name="T17" fmla="*/ 169394 h 95"/>
                <a:gd name="T18" fmla="*/ 477245 w 555"/>
                <a:gd name="T19" fmla="*/ 9107 h 95"/>
                <a:gd name="T20" fmla="*/ 477245 w 555"/>
                <a:gd name="T21" fmla="*/ 9107 h 95"/>
                <a:gd name="T22" fmla="*/ 479053 w 555"/>
                <a:gd name="T23" fmla="*/ 173037 h 95"/>
                <a:gd name="T24" fmla="*/ 404935 w 555"/>
                <a:gd name="T25" fmla="*/ 1821 h 95"/>
                <a:gd name="T26" fmla="*/ 404935 w 555"/>
                <a:gd name="T27" fmla="*/ 1821 h 95"/>
                <a:gd name="T28" fmla="*/ 406743 w 555"/>
                <a:gd name="T29" fmla="*/ 173037 h 95"/>
                <a:gd name="T30" fmla="*/ 0 w 555"/>
                <a:gd name="T31" fmla="*/ 0 h 95"/>
                <a:gd name="T32" fmla="*/ 0 w 555"/>
                <a:gd name="T33" fmla="*/ 0 h 95"/>
                <a:gd name="T34" fmla="*/ 1808 w 555"/>
                <a:gd name="T35" fmla="*/ 171216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55" h="95">
                  <a:moveTo>
                    <a:pt x="555" y="1"/>
                  </a:moveTo>
                  <a:lnTo>
                    <a:pt x="555" y="1"/>
                  </a:lnTo>
                  <a:lnTo>
                    <a:pt x="555" y="94"/>
                  </a:lnTo>
                  <a:moveTo>
                    <a:pt x="455" y="2"/>
                  </a:moveTo>
                  <a:lnTo>
                    <a:pt x="455" y="2"/>
                  </a:lnTo>
                  <a:lnTo>
                    <a:pt x="456" y="94"/>
                  </a:lnTo>
                  <a:moveTo>
                    <a:pt x="418" y="1"/>
                  </a:moveTo>
                  <a:lnTo>
                    <a:pt x="418" y="1"/>
                  </a:lnTo>
                  <a:lnTo>
                    <a:pt x="419" y="93"/>
                  </a:lnTo>
                  <a:moveTo>
                    <a:pt x="264" y="5"/>
                  </a:moveTo>
                  <a:lnTo>
                    <a:pt x="264" y="5"/>
                  </a:lnTo>
                  <a:lnTo>
                    <a:pt x="265" y="95"/>
                  </a:lnTo>
                  <a:moveTo>
                    <a:pt x="224" y="1"/>
                  </a:moveTo>
                  <a:lnTo>
                    <a:pt x="224" y="1"/>
                  </a:lnTo>
                  <a:lnTo>
                    <a:pt x="225" y="95"/>
                  </a:lnTo>
                  <a:moveTo>
                    <a:pt x="0" y="0"/>
                  </a:moveTo>
                  <a:lnTo>
                    <a:pt x="0" y="0"/>
                  </a:lnTo>
                  <a:lnTo>
                    <a:pt x="1"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36" name="Freeform 73">
              <a:extLst>
                <a:ext uri="{FF2B5EF4-FFF2-40B4-BE49-F238E27FC236}">
                  <a16:creationId xmlns:a16="http://schemas.microsoft.com/office/drawing/2014/main" id="{D4186CF0-8BFA-4E1D-BA1D-E880772A2019}"/>
                </a:ext>
              </a:extLst>
            </p:cNvPr>
            <p:cNvSpPr>
              <a:spLocks/>
            </p:cNvSpPr>
            <p:nvPr/>
          </p:nvSpPr>
          <p:spPr bwMode="auto">
            <a:xfrm>
              <a:off x="2818176" y="6151017"/>
              <a:ext cx="1201738" cy="171450"/>
            </a:xfrm>
            <a:custGeom>
              <a:avLst/>
              <a:gdLst>
                <a:gd name="T0" fmla="*/ 0 w 664"/>
                <a:gd name="T1" fmla="*/ 171450 h 94"/>
                <a:gd name="T2" fmla="*/ 0 w 664"/>
                <a:gd name="T3" fmla="*/ 171450 h 94"/>
                <a:gd name="T4" fmla="*/ 1201738 w 664"/>
                <a:gd name="T5" fmla="*/ 171450 h 94"/>
                <a:gd name="T6" fmla="*/ 1201738 w 664"/>
                <a:gd name="T7" fmla="*/ 0 h 94"/>
                <a:gd name="T8" fmla="*/ 0 w 664"/>
                <a:gd name="T9" fmla="*/ 0 h 94"/>
                <a:gd name="T10" fmla="*/ 0 w 66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94">
                  <a:moveTo>
                    <a:pt x="0" y="94"/>
                  </a:moveTo>
                  <a:lnTo>
                    <a:pt x="0" y="94"/>
                  </a:lnTo>
                  <a:lnTo>
                    <a:pt x="664" y="94"/>
                  </a:lnTo>
                  <a:lnTo>
                    <a:pt x="66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37" name="Freeform 74">
              <a:extLst>
                <a:ext uri="{FF2B5EF4-FFF2-40B4-BE49-F238E27FC236}">
                  <a16:creationId xmlns:a16="http://schemas.microsoft.com/office/drawing/2014/main" id="{3E28CCCC-EE95-463F-9D26-8FF1102A903A}"/>
                </a:ext>
              </a:extLst>
            </p:cNvPr>
            <p:cNvSpPr>
              <a:spLocks/>
            </p:cNvSpPr>
            <p:nvPr/>
          </p:nvSpPr>
          <p:spPr bwMode="auto">
            <a:xfrm>
              <a:off x="2818176" y="6151017"/>
              <a:ext cx="1201738" cy="171450"/>
            </a:xfrm>
            <a:custGeom>
              <a:avLst/>
              <a:gdLst>
                <a:gd name="T0" fmla="*/ 0 w 664"/>
                <a:gd name="T1" fmla="*/ 171450 h 94"/>
                <a:gd name="T2" fmla="*/ 0 w 664"/>
                <a:gd name="T3" fmla="*/ 171450 h 94"/>
                <a:gd name="T4" fmla="*/ 1201738 w 664"/>
                <a:gd name="T5" fmla="*/ 171450 h 94"/>
                <a:gd name="T6" fmla="*/ 1201738 w 664"/>
                <a:gd name="T7" fmla="*/ 0 h 94"/>
                <a:gd name="T8" fmla="*/ 0 w 664"/>
                <a:gd name="T9" fmla="*/ 0 h 94"/>
                <a:gd name="T10" fmla="*/ 0 w 66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94">
                  <a:moveTo>
                    <a:pt x="0" y="94"/>
                  </a:moveTo>
                  <a:lnTo>
                    <a:pt x="0" y="94"/>
                  </a:lnTo>
                  <a:lnTo>
                    <a:pt x="664" y="94"/>
                  </a:lnTo>
                  <a:lnTo>
                    <a:pt x="66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38" name="Freeform 75">
              <a:extLst>
                <a:ext uri="{FF2B5EF4-FFF2-40B4-BE49-F238E27FC236}">
                  <a16:creationId xmlns:a16="http://schemas.microsoft.com/office/drawing/2014/main" id="{43F4AE1B-900E-466F-AD57-6F24D05B8067}"/>
                </a:ext>
              </a:extLst>
            </p:cNvPr>
            <p:cNvSpPr>
              <a:spLocks noEditPoints="1"/>
            </p:cNvSpPr>
            <p:nvPr/>
          </p:nvSpPr>
          <p:spPr bwMode="auto">
            <a:xfrm>
              <a:off x="2884851" y="6151017"/>
              <a:ext cx="1071563" cy="171450"/>
            </a:xfrm>
            <a:custGeom>
              <a:avLst/>
              <a:gdLst>
                <a:gd name="T0" fmla="*/ 1071563 w 592"/>
                <a:gd name="T1" fmla="*/ 1824 h 94"/>
                <a:gd name="T2" fmla="*/ 1071563 w 592"/>
                <a:gd name="T3" fmla="*/ 1824 h 94"/>
                <a:gd name="T4" fmla="*/ 1071563 w 592"/>
                <a:gd name="T5" fmla="*/ 171450 h 94"/>
                <a:gd name="T6" fmla="*/ 894176 w 592"/>
                <a:gd name="T7" fmla="*/ 3648 h 94"/>
                <a:gd name="T8" fmla="*/ 894176 w 592"/>
                <a:gd name="T9" fmla="*/ 3648 h 94"/>
                <a:gd name="T10" fmla="*/ 894176 w 592"/>
                <a:gd name="T11" fmla="*/ 171450 h 94"/>
                <a:gd name="T12" fmla="*/ 827203 w 592"/>
                <a:gd name="T13" fmla="*/ 1824 h 94"/>
                <a:gd name="T14" fmla="*/ 827203 w 592"/>
                <a:gd name="T15" fmla="*/ 1824 h 94"/>
                <a:gd name="T16" fmla="*/ 827203 w 592"/>
                <a:gd name="T17" fmla="*/ 169626 h 94"/>
                <a:gd name="T18" fmla="*/ 488720 w 592"/>
                <a:gd name="T19" fmla="*/ 7296 h 94"/>
                <a:gd name="T20" fmla="*/ 488720 w 592"/>
                <a:gd name="T21" fmla="*/ 7296 h 94"/>
                <a:gd name="T22" fmla="*/ 488720 w 592"/>
                <a:gd name="T23" fmla="*/ 169626 h 94"/>
                <a:gd name="T24" fmla="*/ 421747 w 592"/>
                <a:gd name="T25" fmla="*/ 0 h 94"/>
                <a:gd name="T26" fmla="*/ 421747 w 592"/>
                <a:gd name="T27" fmla="*/ 0 h 94"/>
                <a:gd name="T28" fmla="*/ 421747 w 592"/>
                <a:gd name="T29" fmla="*/ 169626 h 94"/>
                <a:gd name="T30" fmla="*/ 0 w 592"/>
                <a:gd name="T31" fmla="*/ 0 h 94"/>
                <a:gd name="T32" fmla="*/ 0 w 592"/>
                <a:gd name="T33" fmla="*/ 0 h 94"/>
                <a:gd name="T34" fmla="*/ 0 w 592"/>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92" h="94">
                  <a:moveTo>
                    <a:pt x="592" y="1"/>
                  </a:moveTo>
                  <a:lnTo>
                    <a:pt x="592" y="1"/>
                  </a:lnTo>
                  <a:lnTo>
                    <a:pt x="592" y="94"/>
                  </a:lnTo>
                  <a:moveTo>
                    <a:pt x="494" y="2"/>
                  </a:moveTo>
                  <a:lnTo>
                    <a:pt x="494" y="2"/>
                  </a:lnTo>
                  <a:lnTo>
                    <a:pt x="494" y="94"/>
                  </a:lnTo>
                  <a:moveTo>
                    <a:pt x="457" y="1"/>
                  </a:moveTo>
                  <a:lnTo>
                    <a:pt x="457" y="1"/>
                  </a:lnTo>
                  <a:lnTo>
                    <a:pt x="457" y="93"/>
                  </a:lnTo>
                  <a:moveTo>
                    <a:pt x="270" y="4"/>
                  </a:moveTo>
                  <a:lnTo>
                    <a:pt x="270" y="4"/>
                  </a:lnTo>
                  <a:lnTo>
                    <a:pt x="270" y="93"/>
                  </a:lnTo>
                  <a:moveTo>
                    <a:pt x="233" y="0"/>
                  </a:moveTo>
                  <a:lnTo>
                    <a:pt x="233" y="0"/>
                  </a:lnTo>
                  <a:lnTo>
                    <a:pt x="233"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39" name="Freeform 76">
              <a:extLst>
                <a:ext uri="{FF2B5EF4-FFF2-40B4-BE49-F238E27FC236}">
                  <a16:creationId xmlns:a16="http://schemas.microsoft.com/office/drawing/2014/main" id="{8F267BBD-1EC0-46F8-84E2-A7C9CEC3ACF8}"/>
                </a:ext>
              </a:extLst>
            </p:cNvPr>
            <p:cNvSpPr>
              <a:spLocks/>
            </p:cNvSpPr>
            <p:nvPr/>
          </p:nvSpPr>
          <p:spPr bwMode="auto">
            <a:xfrm>
              <a:off x="2929301" y="6198642"/>
              <a:ext cx="50800" cy="68262"/>
            </a:xfrm>
            <a:custGeom>
              <a:avLst/>
              <a:gdLst>
                <a:gd name="T0" fmla="*/ 0 w 28"/>
                <a:gd name="T1" fmla="*/ 3690 h 37"/>
                <a:gd name="T2" fmla="*/ 3629 w 28"/>
                <a:gd name="T3" fmla="*/ 3690 h 37"/>
                <a:gd name="T4" fmla="*/ 7257 w 28"/>
                <a:gd name="T5" fmla="*/ 5535 h 37"/>
                <a:gd name="T6" fmla="*/ 9071 w 28"/>
                <a:gd name="T7" fmla="*/ 9225 h 37"/>
                <a:gd name="T8" fmla="*/ 9071 w 28"/>
                <a:gd name="T9" fmla="*/ 25829 h 37"/>
                <a:gd name="T10" fmla="*/ 9071 w 28"/>
                <a:gd name="T11" fmla="*/ 55348 h 37"/>
                <a:gd name="T12" fmla="*/ 3629 w 28"/>
                <a:gd name="T13" fmla="*/ 66417 h 37"/>
                <a:gd name="T14" fmla="*/ 3629 w 28"/>
                <a:gd name="T15" fmla="*/ 68262 h 37"/>
                <a:gd name="T16" fmla="*/ 14514 w 28"/>
                <a:gd name="T17" fmla="*/ 68262 h 37"/>
                <a:gd name="T18" fmla="*/ 50800 w 28"/>
                <a:gd name="T19" fmla="*/ 68262 h 37"/>
                <a:gd name="T20" fmla="*/ 50800 w 28"/>
                <a:gd name="T21" fmla="*/ 59037 h 37"/>
                <a:gd name="T22" fmla="*/ 50800 w 28"/>
                <a:gd name="T23" fmla="*/ 51658 h 37"/>
                <a:gd name="T24" fmla="*/ 48986 w 28"/>
                <a:gd name="T25" fmla="*/ 51658 h 37"/>
                <a:gd name="T26" fmla="*/ 45357 w 28"/>
                <a:gd name="T27" fmla="*/ 62727 h 37"/>
                <a:gd name="T28" fmla="*/ 27214 w 28"/>
                <a:gd name="T29" fmla="*/ 64572 h 37"/>
                <a:gd name="T30" fmla="*/ 18143 w 28"/>
                <a:gd name="T31" fmla="*/ 49813 h 37"/>
                <a:gd name="T32" fmla="*/ 25400 w 28"/>
                <a:gd name="T33" fmla="*/ 35053 h 37"/>
                <a:gd name="T34" fmla="*/ 38100 w 28"/>
                <a:gd name="T35" fmla="*/ 36898 h 37"/>
                <a:gd name="T36" fmla="*/ 38100 w 28"/>
                <a:gd name="T37" fmla="*/ 40588 h 37"/>
                <a:gd name="T38" fmla="*/ 39914 w 28"/>
                <a:gd name="T39" fmla="*/ 44278 h 37"/>
                <a:gd name="T40" fmla="*/ 41729 w 28"/>
                <a:gd name="T41" fmla="*/ 44278 h 37"/>
                <a:gd name="T42" fmla="*/ 41729 w 28"/>
                <a:gd name="T43" fmla="*/ 23984 h 37"/>
                <a:gd name="T44" fmla="*/ 39914 w 28"/>
                <a:gd name="T45" fmla="*/ 22139 h 37"/>
                <a:gd name="T46" fmla="*/ 38100 w 28"/>
                <a:gd name="T47" fmla="*/ 25829 h 37"/>
                <a:gd name="T48" fmla="*/ 38100 w 28"/>
                <a:gd name="T49" fmla="*/ 29519 h 37"/>
                <a:gd name="T50" fmla="*/ 27214 w 28"/>
                <a:gd name="T51" fmla="*/ 31364 h 37"/>
                <a:gd name="T52" fmla="*/ 18143 w 28"/>
                <a:gd name="T53" fmla="*/ 22139 h 37"/>
                <a:gd name="T54" fmla="*/ 18143 w 28"/>
                <a:gd name="T55" fmla="*/ 5535 h 37"/>
                <a:gd name="T56" fmla="*/ 36286 w 28"/>
                <a:gd name="T57" fmla="*/ 5535 h 37"/>
                <a:gd name="T58" fmla="*/ 43543 w 28"/>
                <a:gd name="T59" fmla="*/ 14759 h 37"/>
                <a:gd name="T60" fmla="*/ 45357 w 28"/>
                <a:gd name="T61" fmla="*/ 14759 h 37"/>
                <a:gd name="T62" fmla="*/ 47171 w 28"/>
                <a:gd name="T63" fmla="*/ 14759 h 37"/>
                <a:gd name="T64" fmla="*/ 48986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3" y="2"/>
                    <a:pt x="3" y="2"/>
                    <a:pt x="4" y="2"/>
                  </a:cubicBezTo>
                  <a:cubicBezTo>
                    <a:pt x="4" y="2"/>
                    <a:pt x="4" y="2"/>
                    <a:pt x="4" y="3"/>
                  </a:cubicBezTo>
                  <a:cubicBezTo>
                    <a:pt x="4" y="3"/>
                    <a:pt x="4" y="3"/>
                    <a:pt x="5" y="3"/>
                  </a:cubicBezTo>
                  <a:cubicBezTo>
                    <a:pt x="5" y="4"/>
                    <a:pt x="5" y="4"/>
                    <a:pt x="5" y="5"/>
                  </a:cubicBezTo>
                  <a:cubicBezTo>
                    <a:pt x="5" y="6"/>
                    <a:pt x="5" y="7"/>
                    <a:pt x="5" y="8"/>
                  </a:cubicBezTo>
                  <a:lnTo>
                    <a:pt x="5" y="14"/>
                  </a:lnTo>
                  <a:lnTo>
                    <a:pt x="5" y="24"/>
                  </a:lnTo>
                  <a:cubicBezTo>
                    <a:pt x="5" y="25"/>
                    <a:pt x="5" y="27"/>
                    <a:pt x="5" y="30"/>
                  </a:cubicBezTo>
                  <a:cubicBezTo>
                    <a:pt x="5" y="33"/>
                    <a:pt x="4" y="35"/>
                    <a:pt x="4" y="35"/>
                  </a:cubicBezTo>
                  <a:cubicBezTo>
                    <a:pt x="4" y="35"/>
                    <a:pt x="3" y="35"/>
                    <a:pt x="2" y="36"/>
                  </a:cubicBezTo>
                  <a:lnTo>
                    <a:pt x="2" y="37"/>
                  </a:lnTo>
                  <a:cubicBezTo>
                    <a:pt x="4" y="37"/>
                    <a:pt x="6" y="37"/>
                    <a:pt x="8" y="37"/>
                  </a:cubicBezTo>
                  <a:lnTo>
                    <a:pt x="15" y="37"/>
                  </a:lnTo>
                  <a:cubicBezTo>
                    <a:pt x="20" y="37"/>
                    <a:pt x="24" y="37"/>
                    <a:pt x="28" y="37"/>
                  </a:cubicBezTo>
                  <a:cubicBezTo>
                    <a:pt x="28" y="35"/>
                    <a:pt x="28" y="34"/>
                    <a:pt x="28" y="32"/>
                  </a:cubicBezTo>
                  <a:cubicBezTo>
                    <a:pt x="28" y="30"/>
                    <a:pt x="28" y="29"/>
                    <a:pt x="28" y="28"/>
                  </a:cubicBezTo>
                  <a:lnTo>
                    <a:pt x="27" y="28"/>
                  </a:lnTo>
                  <a:cubicBezTo>
                    <a:pt x="27" y="29"/>
                    <a:pt x="27" y="29"/>
                    <a:pt x="26" y="31"/>
                  </a:cubicBezTo>
                  <a:cubicBezTo>
                    <a:pt x="26" y="32"/>
                    <a:pt x="26" y="33"/>
                    <a:pt x="25" y="34"/>
                  </a:cubicBezTo>
                  <a:cubicBezTo>
                    <a:pt x="24" y="34"/>
                    <a:pt x="23" y="34"/>
                    <a:pt x="22" y="34"/>
                  </a:cubicBezTo>
                  <a:cubicBezTo>
                    <a:pt x="21" y="35"/>
                    <a:pt x="19" y="35"/>
                    <a:pt x="15" y="35"/>
                  </a:cubicBezTo>
                  <a:lnTo>
                    <a:pt x="10" y="35"/>
                  </a:lnTo>
                  <a:cubicBezTo>
                    <a:pt x="10" y="33"/>
                    <a:pt x="10" y="30"/>
                    <a:pt x="10" y="27"/>
                  </a:cubicBezTo>
                  <a:cubicBezTo>
                    <a:pt x="10" y="23"/>
                    <a:pt x="10" y="21"/>
                    <a:pt x="10" y="19"/>
                  </a:cubicBezTo>
                  <a:cubicBezTo>
                    <a:pt x="12" y="19"/>
                    <a:pt x="13" y="19"/>
                    <a:pt x="14" y="19"/>
                  </a:cubicBezTo>
                  <a:cubicBezTo>
                    <a:pt x="16" y="19"/>
                    <a:pt x="18" y="19"/>
                    <a:pt x="19" y="19"/>
                  </a:cubicBezTo>
                  <a:cubicBezTo>
                    <a:pt x="20" y="19"/>
                    <a:pt x="20" y="20"/>
                    <a:pt x="21" y="20"/>
                  </a:cubicBezTo>
                  <a:cubicBezTo>
                    <a:pt x="21" y="20"/>
                    <a:pt x="21" y="20"/>
                    <a:pt x="21" y="20"/>
                  </a:cubicBezTo>
                  <a:cubicBezTo>
                    <a:pt x="21" y="21"/>
                    <a:pt x="21" y="21"/>
                    <a:pt x="21" y="22"/>
                  </a:cubicBezTo>
                  <a:lnTo>
                    <a:pt x="22" y="24"/>
                  </a:lnTo>
                  <a:lnTo>
                    <a:pt x="23" y="24"/>
                  </a:lnTo>
                  <a:lnTo>
                    <a:pt x="23" y="18"/>
                  </a:lnTo>
                  <a:cubicBezTo>
                    <a:pt x="23" y="16"/>
                    <a:pt x="23" y="14"/>
                    <a:pt x="23" y="13"/>
                  </a:cubicBezTo>
                  <a:lnTo>
                    <a:pt x="23" y="12"/>
                  </a:lnTo>
                  <a:lnTo>
                    <a:pt x="22" y="12"/>
                  </a:lnTo>
                  <a:lnTo>
                    <a:pt x="22" y="13"/>
                  </a:lnTo>
                  <a:lnTo>
                    <a:pt x="21" y="14"/>
                  </a:lnTo>
                  <a:cubicBezTo>
                    <a:pt x="21" y="15"/>
                    <a:pt x="21" y="16"/>
                    <a:pt x="21" y="16"/>
                  </a:cubicBezTo>
                  <a:cubicBezTo>
                    <a:pt x="21" y="16"/>
                    <a:pt x="21" y="16"/>
                    <a:pt x="21" y="16"/>
                  </a:cubicBezTo>
                  <a:cubicBezTo>
                    <a:pt x="21" y="17"/>
                    <a:pt x="20" y="17"/>
                    <a:pt x="19" y="17"/>
                  </a:cubicBezTo>
                  <a:cubicBezTo>
                    <a:pt x="18" y="17"/>
                    <a:pt x="16" y="17"/>
                    <a:pt x="15" y="17"/>
                  </a:cubicBezTo>
                  <a:cubicBezTo>
                    <a:pt x="13" y="17"/>
                    <a:pt x="12" y="17"/>
                    <a:pt x="10" y="17"/>
                  </a:cubicBezTo>
                  <a:lnTo>
                    <a:pt x="10" y="12"/>
                  </a:lnTo>
                  <a:lnTo>
                    <a:pt x="10" y="7"/>
                  </a:lnTo>
                  <a:lnTo>
                    <a:pt x="10" y="3"/>
                  </a:lnTo>
                  <a:cubicBezTo>
                    <a:pt x="12" y="2"/>
                    <a:pt x="14" y="2"/>
                    <a:pt x="15" y="2"/>
                  </a:cubicBezTo>
                  <a:cubicBezTo>
                    <a:pt x="16" y="2"/>
                    <a:pt x="18" y="2"/>
                    <a:pt x="20" y="3"/>
                  </a:cubicBezTo>
                  <a:cubicBezTo>
                    <a:pt x="21" y="3"/>
                    <a:pt x="23" y="3"/>
                    <a:pt x="24" y="4"/>
                  </a:cubicBezTo>
                  <a:cubicBezTo>
                    <a:pt x="24" y="5"/>
                    <a:pt x="24" y="6"/>
                    <a:pt x="24" y="8"/>
                  </a:cubicBezTo>
                  <a:cubicBezTo>
                    <a:pt x="24" y="8"/>
                    <a:pt x="24" y="8"/>
                    <a:pt x="24" y="8"/>
                  </a:cubicBezTo>
                  <a:lnTo>
                    <a:pt x="25" y="8"/>
                  </a:lnTo>
                  <a:lnTo>
                    <a:pt x="26" y="8"/>
                  </a:lnTo>
                  <a:cubicBezTo>
                    <a:pt x="26" y="5"/>
                    <a:pt x="27" y="2"/>
                    <a:pt x="27" y="0"/>
                  </a:cubicBezTo>
                  <a:cubicBezTo>
                    <a:pt x="22" y="0"/>
                    <a:pt x="17" y="0"/>
                    <a:pt x="12" y="0"/>
                  </a:cubicBezTo>
                  <a:cubicBezTo>
                    <a:pt x="10" y="0"/>
                    <a:pt x="6"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0" name="Freeform 77">
              <a:extLst>
                <a:ext uri="{FF2B5EF4-FFF2-40B4-BE49-F238E27FC236}">
                  <a16:creationId xmlns:a16="http://schemas.microsoft.com/office/drawing/2014/main" id="{29F3249B-EE3C-4539-A500-0C40C592B230}"/>
                </a:ext>
              </a:extLst>
            </p:cNvPr>
            <p:cNvSpPr>
              <a:spLocks noEditPoints="1"/>
            </p:cNvSpPr>
            <p:nvPr/>
          </p:nvSpPr>
          <p:spPr bwMode="auto">
            <a:xfrm>
              <a:off x="2988038"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1" name="Freeform 78">
              <a:extLst>
                <a:ext uri="{FF2B5EF4-FFF2-40B4-BE49-F238E27FC236}">
                  <a16:creationId xmlns:a16="http://schemas.microsoft.com/office/drawing/2014/main" id="{2523E25C-399D-49E2-A757-337EADA9F309}"/>
                </a:ext>
              </a:extLst>
            </p:cNvPr>
            <p:cNvSpPr>
              <a:spLocks/>
            </p:cNvSpPr>
            <p:nvPr/>
          </p:nvSpPr>
          <p:spPr bwMode="auto">
            <a:xfrm>
              <a:off x="3015026"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3598 w 30"/>
                <a:gd name="T11" fmla="*/ 7366 h 25"/>
                <a:gd name="T12" fmla="*/ 7197 w 30"/>
                <a:gd name="T13" fmla="*/ 7366 h 25"/>
                <a:gd name="T14" fmla="*/ 7197 w 30"/>
                <a:gd name="T15" fmla="*/ 7366 h 25"/>
                <a:gd name="T16" fmla="*/ 7197 w 30"/>
                <a:gd name="T17" fmla="*/ 12890 h 25"/>
                <a:gd name="T18" fmla="*/ 7197 w 30"/>
                <a:gd name="T19" fmla="*/ 16573 h 25"/>
                <a:gd name="T20" fmla="*/ 7197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0795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6193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6193 w 30"/>
                <a:gd name="T63" fmla="*/ 11049 h 25"/>
                <a:gd name="T64" fmla="*/ 19791 w 30"/>
                <a:gd name="T65" fmla="*/ 9207 h 25"/>
                <a:gd name="T66" fmla="*/ 23389 w 30"/>
                <a:gd name="T67" fmla="*/ 7366 h 25"/>
                <a:gd name="T68" fmla="*/ 28787 w 30"/>
                <a:gd name="T69" fmla="*/ 5524 h 25"/>
                <a:gd name="T70" fmla="*/ 32385 w 30"/>
                <a:gd name="T71" fmla="*/ 7366 h 25"/>
                <a:gd name="T72" fmla="*/ 35983 w 30"/>
                <a:gd name="T73" fmla="*/ 11049 h 25"/>
                <a:gd name="T74" fmla="*/ 37783 w 30"/>
                <a:gd name="T75" fmla="*/ 14732 h 25"/>
                <a:gd name="T76" fmla="*/ 37783 w 30"/>
                <a:gd name="T77" fmla="*/ 23939 h 25"/>
                <a:gd name="T78" fmla="*/ 37783 w 30"/>
                <a:gd name="T79" fmla="*/ 29464 h 25"/>
                <a:gd name="T80" fmla="*/ 37783 w 30"/>
                <a:gd name="T81" fmla="*/ 46037 h 25"/>
                <a:gd name="T82" fmla="*/ 37783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6778 w 30"/>
                <a:gd name="T95" fmla="*/ 42354 h 25"/>
                <a:gd name="T96" fmla="*/ 46778 w 30"/>
                <a:gd name="T97" fmla="*/ 36830 h 25"/>
                <a:gd name="T98" fmla="*/ 46778 w 30"/>
                <a:gd name="T99" fmla="*/ 25781 h 25"/>
                <a:gd name="T100" fmla="*/ 46778 w 30"/>
                <a:gd name="T101" fmla="*/ 16573 h 25"/>
                <a:gd name="T102" fmla="*/ 44979 w 30"/>
                <a:gd name="T103" fmla="*/ 9207 h 25"/>
                <a:gd name="T104" fmla="*/ 43180 w 30"/>
                <a:gd name="T105" fmla="*/ 5524 h 25"/>
                <a:gd name="T106" fmla="*/ 37783 w 30"/>
                <a:gd name="T107" fmla="*/ 1841 h 25"/>
                <a:gd name="T108" fmla="*/ 30586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43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0"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9" y="6"/>
                  </a:cubicBezTo>
                  <a:cubicBezTo>
                    <a:pt x="10" y="6"/>
                    <a:pt x="10" y="5"/>
                    <a:pt x="11" y="5"/>
                  </a:cubicBezTo>
                  <a:cubicBezTo>
                    <a:pt x="12" y="4"/>
                    <a:pt x="13" y="4"/>
                    <a:pt x="13" y="4"/>
                  </a:cubicBezTo>
                  <a:cubicBezTo>
                    <a:pt x="14" y="3"/>
                    <a:pt x="15" y="3"/>
                    <a:pt x="16" y="3"/>
                  </a:cubicBezTo>
                  <a:cubicBezTo>
                    <a:pt x="17" y="3"/>
                    <a:pt x="18" y="4"/>
                    <a:pt x="18" y="4"/>
                  </a:cubicBezTo>
                  <a:cubicBezTo>
                    <a:pt x="19" y="4"/>
                    <a:pt x="20" y="5"/>
                    <a:pt x="20" y="6"/>
                  </a:cubicBezTo>
                  <a:cubicBezTo>
                    <a:pt x="21" y="6"/>
                    <a:pt x="21" y="7"/>
                    <a:pt x="21" y="8"/>
                  </a:cubicBezTo>
                  <a:cubicBezTo>
                    <a:pt x="21" y="9"/>
                    <a:pt x="21" y="11"/>
                    <a:pt x="21" y="13"/>
                  </a:cubicBezTo>
                  <a:lnTo>
                    <a:pt x="21" y="16"/>
                  </a:lnTo>
                  <a:cubicBezTo>
                    <a:pt x="21" y="20"/>
                    <a:pt x="21" y="22"/>
                    <a:pt x="21" y="25"/>
                  </a:cubicBezTo>
                  <a:cubicBezTo>
                    <a:pt x="23" y="25"/>
                    <a:pt x="25" y="25"/>
                    <a:pt x="25" y="25"/>
                  </a:cubicBezTo>
                  <a:cubicBezTo>
                    <a:pt x="26" y="25"/>
                    <a:pt x="27" y="25"/>
                    <a:pt x="30" y="25"/>
                  </a:cubicBezTo>
                  <a:lnTo>
                    <a:pt x="30" y="24"/>
                  </a:lnTo>
                  <a:lnTo>
                    <a:pt x="30" y="23"/>
                  </a:lnTo>
                  <a:cubicBezTo>
                    <a:pt x="28" y="23"/>
                    <a:pt x="27" y="23"/>
                    <a:pt x="26" y="23"/>
                  </a:cubicBezTo>
                  <a:cubicBezTo>
                    <a:pt x="26" y="23"/>
                    <a:pt x="26" y="22"/>
                    <a:pt x="26" y="20"/>
                  </a:cubicBezTo>
                  <a:cubicBezTo>
                    <a:pt x="26" y="16"/>
                    <a:pt x="26" y="14"/>
                    <a:pt x="26" y="14"/>
                  </a:cubicBezTo>
                  <a:lnTo>
                    <a:pt x="26" y="9"/>
                  </a:lnTo>
                  <a:cubicBezTo>
                    <a:pt x="26" y="8"/>
                    <a:pt x="26" y="6"/>
                    <a:pt x="25" y="5"/>
                  </a:cubicBezTo>
                  <a:cubicBezTo>
                    <a:pt x="25" y="4"/>
                    <a:pt x="25" y="4"/>
                    <a:pt x="24" y="3"/>
                  </a:cubicBezTo>
                  <a:cubicBezTo>
                    <a:pt x="23" y="2"/>
                    <a:pt x="22" y="1"/>
                    <a:pt x="21" y="1"/>
                  </a:cubicBezTo>
                  <a:cubicBezTo>
                    <a:pt x="20" y="0"/>
                    <a:pt x="19" y="0"/>
                    <a:pt x="17" y="0"/>
                  </a:cubicBezTo>
                  <a:cubicBezTo>
                    <a:pt x="17" y="0"/>
                    <a:pt x="16" y="0"/>
                    <a:pt x="15" y="0"/>
                  </a:cubicBezTo>
                  <a:cubicBezTo>
                    <a:pt x="14" y="1"/>
                    <a:pt x="14" y="1"/>
                    <a:pt x="14" y="1"/>
                  </a:cubicBezTo>
                  <a:cubicBezTo>
                    <a:pt x="13" y="1"/>
                    <a:pt x="13" y="1"/>
                    <a:pt x="13" y="2"/>
                  </a:cubicBezTo>
                  <a:cubicBezTo>
                    <a:pt x="11" y="3"/>
                    <a:pt x="10" y="4"/>
                    <a:pt x="9" y="5"/>
                  </a:cubicBez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2" name="Freeform 79">
              <a:extLst>
                <a:ext uri="{FF2B5EF4-FFF2-40B4-BE49-F238E27FC236}">
                  <a16:creationId xmlns:a16="http://schemas.microsoft.com/office/drawing/2014/main" id="{FB7F610D-7D57-4B5E-B849-324FA887BD97}"/>
                </a:ext>
              </a:extLst>
            </p:cNvPr>
            <p:cNvSpPr>
              <a:spLocks/>
            </p:cNvSpPr>
            <p:nvPr/>
          </p:nvSpPr>
          <p:spPr bwMode="auto">
            <a:xfrm>
              <a:off x="3072176" y="6220867"/>
              <a:ext cx="34925" cy="47625"/>
            </a:xfrm>
            <a:custGeom>
              <a:avLst/>
              <a:gdLst>
                <a:gd name="T0" fmla="*/ 1838 w 19"/>
                <a:gd name="T1" fmla="*/ 31139 h 26"/>
                <a:gd name="T2" fmla="*/ 1838 w 19"/>
                <a:gd name="T3" fmla="*/ 31139 h 26"/>
                <a:gd name="T4" fmla="*/ 1838 w 19"/>
                <a:gd name="T5" fmla="*/ 38466 h 26"/>
                <a:gd name="T6" fmla="*/ 1838 w 19"/>
                <a:gd name="T7" fmla="*/ 40298 h 26"/>
                <a:gd name="T8" fmla="*/ 0 w 19"/>
                <a:gd name="T9" fmla="*/ 43962 h 26"/>
                <a:gd name="T10" fmla="*/ 1838 w 19"/>
                <a:gd name="T11" fmla="*/ 45793 h 26"/>
                <a:gd name="T12" fmla="*/ 9191 w 19"/>
                <a:gd name="T13" fmla="*/ 45793 h 26"/>
                <a:gd name="T14" fmla="*/ 16543 w 19"/>
                <a:gd name="T15" fmla="*/ 47625 h 26"/>
                <a:gd name="T16" fmla="*/ 29411 w 19"/>
                <a:gd name="T17" fmla="*/ 42130 h 26"/>
                <a:gd name="T18" fmla="*/ 34925 w 19"/>
                <a:gd name="T19" fmla="*/ 31139 h 26"/>
                <a:gd name="T20" fmla="*/ 33087 w 19"/>
                <a:gd name="T21" fmla="*/ 25644 h 26"/>
                <a:gd name="T22" fmla="*/ 29411 w 19"/>
                <a:gd name="T23" fmla="*/ 21981 h 26"/>
                <a:gd name="T24" fmla="*/ 20220 w 19"/>
                <a:gd name="T25" fmla="*/ 18317 h 26"/>
                <a:gd name="T26" fmla="*/ 14705 w 19"/>
                <a:gd name="T27" fmla="*/ 18317 h 26"/>
                <a:gd name="T28" fmla="*/ 11029 w 19"/>
                <a:gd name="T29" fmla="*/ 16486 h 26"/>
                <a:gd name="T30" fmla="*/ 9191 w 19"/>
                <a:gd name="T31" fmla="*/ 14654 h 26"/>
                <a:gd name="T32" fmla="*/ 9191 w 19"/>
                <a:gd name="T33" fmla="*/ 10990 h 26"/>
                <a:gd name="T34" fmla="*/ 9191 w 19"/>
                <a:gd name="T35" fmla="*/ 7327 h 26"/>
                <a:gd name="T36" fmla="*/ 12867 w 19"/>
                <a:gd name="T37" fmla="*/ 3663 h 26"/>
                <a:gd name="T38" fmla="*/ 18382 w 19"/>
                <a:gd name="T39" fmla="*/ 3663 h 26"/>
                <a:gd name="T40" fmla="*/ 23896 w 19"/>
                <a:gd name="T41" fmla="*/ 3663 h 26"/>
                <a:gd name="T42" fmla="*/ 27572 w 19"/>
                <a:gd name="T43" fmla="*/ 5495 h 26"/>
                <a:gd name="T44" fmla="*/ 29411 w 19"/>
                <a:gd name="T45" fmla="*/ 9159 h 26"/>
                <a:gd name="T46" fmla="*/ 29411 w 19"/>
                <a:gd name="T47" fmla="*/ 12822 h 26"/>
                <a:gd name="T48" fmla="*/ 29411 w 19"/>
                <a:gd name="T49" fmla="*/ 12822 h 26"/>
                <a:gd name="T50" fmla="*/ 31249 w 19"/>
                <a:gd name="T51" fmla="*/ 12822 h 26"/>
                <a:gd name="T52" fmla="*/ 31249 w 19"/>
                <a:gd name="T53" fmla="*/ 12822 h 26"/>
                <a:gd name="T54" fmla="*/ 33087 w 19"/>
                <a:gd name="T55" fmla="*/ 3663 h 26"/>
                <a:gd name="T56" fmla="*/ 31249 w 19"/>
                <a:gd name="T57" fmla="*/ 1832 h 26"/>
                <a:gd name="T58" fmla="*/ 25734 w 19"/>
                <a:gd name="T59" fmla="*/ 0 h 26"/>
                <a:gd name="T60" fmla="*/ 20220 w 19"/>
                <a:gd name="T61" fmla="*/ 0 h 26"/>
                <a:gd name="T62" fmla="*/ 7353 w 19"/>
                <a:gd name="T63" fmla="*/ 3663 h 26"/>
                <a:gd name="T64" fmla="*/ 1838 w 19"/>
                <a:gd name="T65" fmla="*/ 14654 h 26"/>
                <a:gd name="T66" fmla="*/ 1838 w 19"/>
                <a:gd name="T67" fmla="*/ 18317 h 26"/>
                <a:gd name="T68" fmla="*/ 5514 w 19"/>
                <a:gd name="T69" fmla="*/ 21981 h 26"/>
                <a:gd name="T70" fmla="*/ 9191 w 19"/>
                <a:gd name="T71" fmla="*/ 23813 h 26"/>
                <a:gd name="T72" fmla="*/ 16543 w 19"/>
                <a:gd name="T73" fmla="*/ 25644 h 26"/>
                <a:gd name="T74" fmla="*/ 23896 w 19"/>
                <a:gd name="T75" fmla="*/ 29308 h 26"/>
                <a:gd name="T76" fmla="*/ 27572 w 19"/>
                <a:gd name="T77" fmla="*/ 31139 h 26"/>
                <a:gd name="T78" fmla="*/ 27572 w 19"/>
                <a:gd name="T79" fmla="*/ 34803 h 26"/>
                <a:gd name="T80" fmla="*/ 25734 w 19"/>
                <a:gd name="T81" fmla="*/ 40298 h 26"/>
                <a:gd name="T82" fmla="*/ 16543 w 19"/>
                <a:gd name="T83" fmla="*/ 43962 h 26"/>
                <a:gd name="T84" fmla="*/ 11029 w 19"/>
                <a:gd name="T85" fmla="*/ 42130 h 26"/>
                <a:gd name="T86" fmla="*/ 5514 w 19"/>
                <a:gd name="T87" fmla="*/ 38466 h 26"/>
                <a:gd name="T88" fmla="*/ 5514 w 19"/>
                <a:gd name="T89" fmla="*/ 31139 h 26"/>
                <a:gd name="T90" fmla="*/ 3676 w 19"/>
                <a:gd name="T91" fmla="*/ 31139 h 26"/>
                <a:gd name="T92" fmla="*/ 1838 w 19"/>
                <a:gd name="T93" fmla="*/ 31139 h 26"/>
                <a:gd name="T94" fmla="*/ 1838 w 19"/>
                <a:gd name="T95" fmla="*/ 31139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 h="26">
                  <a:moveTo>
                    <a:pt x="1" y="17"/>
                  </a:moveTo>
                  <a:lnTo>
                    <a:pt x="1" y="17"/>
                  </a:lnTo>
                  <a:cubicBezTo>
                    <a:pt x="1" y="19"/>
                    <a:pt x="1" y="20"/>
                    <a:pt x="1" y="21"/>
                  </a:cubicBezTo>
                  <a:cubicBezTo>
                    <a:pt x="1" y="21"/>
                    <a:pt x="1" y="22"/>
                    <a:pt x="1" y="22"/>
                  </a:cubicBezTo>
                  <a:lnTo>
                    <a:pt x="0" y="24"/>
                  </a:lnTo>
                  <a:lnTo>
                    <a:pt x="1" y="25"/>
                  </a:lnTo>
                  <a:cubicBezTo>
                    <a:pt x="2" y="25"/>
                    <a:pt x="3" y="25"/>
                    <a:pt x="5" y="25"/>
                  </a:cubicBezTo>
                  <a:cubicBezTo>
                    <a:pt x="6" y="26"/>
                    <a:pt x="8" y="26"/>
                    <a:pt x="9" y="26"/>
                  </a:cubicBezTo>
                  <a:cubicBezTo>
                    <a:pt x="12" y="26"/>
                    <a:pt x="14" y="25"/>
                    <a:pt x="16" y="23"/>
                  </a:cubicBezTo>
                  <a:cubicBezTo>
                    <a:pt x="18" y="21"/>
                    <a:pt x="19" y="19"/>
                    <a:pt x="19" y="17"/>
                  </a:cubicBezTo>
                  <a:cubicBezTo>
                    <a:pt x="19" y="16"/>
                    <a:pt x="19" y="15"/>
                    <a:pt x="18" y="14"/>
                  </a:cubicBezTo>
                  <a:cubicBezTo>
                    <a:pt x="18" y="13"/>
                    <a:pt x="17" y="12"/>
                    <a:pt x="16" y="12"/>
                  </a:cubicBezTo>
                  <a:cubicBezTo>
                    <a:pt x="15" y="11"/>
                    <a:pt x="13" y="11"/>
                    <a:pt x="11" y="10"/>
                  </a:cubicBezTo>
                  <a:lnTo>
                    <a:pt x="8" y="10"/>
                  </a:lnTo>
                  <a:cubicBezTo>
                    <a:pt x="7" y="9"/>
                    <a:pt x="7" y="9"/>
                    <a:pt x="6" y="9"/>
                  </a:cubicBezTo>
                  <a:cubicBezTo>
                    <a:pt x="6" y="9"/>
                    <a:pt x="5" y="8"/>
                    <a:pt x="5" y="8"/>
                  </a:cubicBezTo>
                  <a:cubicBezTo>
                    <a:pt x="5" y="7"/>
                    <a:pt x="5" y="7"/>
                    <a:pt x="5" y="6"/>
                  </a:cubicBezTo>
                  <a:cubicBezTo>
                    <a:pt x="5" y="5"/>
                    <a:pt x="5" y="4"/>
                    <a:pt x="5" y="4"/>
                  </a:cubicBezTo>
                  <a:cubicBezTo>
                    <a:pt x="6" y="3"/>
                    <a:pt x="6" y="3"/>
                    <a:pt x="7" y="2"/>
                  </a:cubicBezTo>
                  <a:cubicBezTo>
                    <a:pt x="8" y="2"/>
                    <a:pt x="9" y="2"/>
                    <a:pt x="10" y="2"/>
                  </a:cubicBezTo>
                  <a:cubicBezTo>
                    <a:pt x="11" y="2"/>
                    <a:pt x="12" y="2"/>
                    <a:pt x="13" y="2"/>
                  </a:cubicBezTo>
                  <a:cubicBezTo>
                    <a:pt x="14" y="3"/>
                    <a:pt x="14" y="3"/>
                    <a:pt x="15" y="3"/>
                  </a:cubicBezTo>
                  <a:cubicBezTo>
                    <a:pt x="15" y="4"/>
                    <a:pt x="16" y="4"/>
                    <a:pt x="16" y="5"/>
                  </a:cubicBezTo>
                  <a:cubicBezTo>
                    <a:pt x="16" y="5"/>
                    <a:pt x="16" y="6"/>
                    <a:pt x="16" y="7"/>
                  </a:cubicBezTo>
                  <a:lnTo>
                    <a:pt x="17" y="7"/>
                  </a:lnTo>
                  <a:cubicBezTo>
                    <a:pt x="17" y="4"/>
                    <a:pt x="18" y="2"/>
                    <a:pt x="18" y="2"/>
                  </a:cubicBezTo>
                  <a:lnTo>
                    <a:pt x="17" y="1"/>
                  </a:lnTo>
                  <a:cubicBezTo>
                    <a:pt x="17" y="1"/>
                    <a:pt x="16" y="1"/>
                    <a:pt x="14" y="0"/>
                  </a:cubicBezTo>
                  <a:cubicBezTo>
                    <a:pt x="13" y="0"/>
                    <a:pt x="12" y="0"/>
                    <a:pt x="11" y="0"/>
                  </a:cubicBezTo>
                  <a:cubicBezTo>
                    <a:pt x="8" y="0"/>
                    <a:pt x="6" y="1"/>
                    <a:pt x="4" y="2"/>
                  </a:cubicBezTo>
                  <a:cubicBezTo>
                    <a:pt x="2" y="3"/>
                    <a:pt x="1" y="5"/>
                    <a:pt x="1" y="8"/>
                  </a:cubicBezTo>
                  <a:cubicBezTo>
                    <a:pt x="1" y="9"/>
                    <a:pt x="1" y="9"/>
                    <a:pt x="1" y="10"/>
                  </a:cubicBezTo>
                  <a:cubicBezTo>
                    <a:pt x="2" y="11"/>
                    <a:pt x="2" y="12"/>
                    <a:pt x="3" y="12"/>
                  </a:cubicBezTo>
                  <a:cubicBezTo>
                    <a:pt x="4" y="13"/>
                    <a:pt x="4" y="13"/>
                    <a:pt x="5" y="13"/>
                  </a:cubicBezTo>
                  <a:cubicBezTo>
                    <a:pt x="6" y="14"/>
                    <a:pt x="7" y="14"/>
                    <a:pt x="9" y="14"/>
                  </a:cubicBezTo>
                  <a:cubicBezTo>
                    <a:pt x="11" y="15"/>
                    <a:pt x="12" y="15"/>
                    <a:pt x="13" y="16"/>
                  </a:cubicBezTo>
                  <a:cubicBezTo>
                    <a:pt x="14" y="16"/>
                    <a:pt x="14" y="16"/>
                    <a:pt x="15" y="17"/>
                  </a:cubicBezTo>
                  <a:cubicBezTo>
                    <a:pt x="15" y="18"/>
                    <a:pt x="15" y="18"/>
                    <a:pt x="15" y="19"/>
                  </a:cubicBezTo>
                  <a:cubicBezTo>
                    <a:pt x="15" y="20"/>
                    <a:pt x="15" y="21"/>
                    <a:pt x="14" y="22"/>
                  </a:cubicBezTo>
                  <a:cubicBezTo>
                    <a:pt x="13" y="23"/>
                    <a:pt x="11" y="24"/>
                    <a:pt x="9" y="24"/>
                  </a:cubicBezTo>
                  <a:cubicBezTo>
                    <a:pt x="8" y="24"/>
                    <a:pt x="7" y="24"/>
                    <a:pt x="6" y="23"/>
                  </a:cubicBezTo>
                  <a:cubicBezTo>
                    <a:pt x="4" y="23"/>
                    <a:pt x="3" y="22"/>
                    <a:pt x="3" y="21"/>
                  </a:cubicBezTo>
                  <a:cubicBezTo>
                    <a:pt x="3" y="20"/>
                    <a:pt x="3" y="19"/>
                    <a:pt x="3" y="17"/>
                  </a:cubicBezTo>
                  <a:lnTo>
                    <a:pt x="2" y="17"/>
                  </a:lnTo>
                  <a:lnTo>
                    <a:pt x="1" y="1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3" name="Freeform 80">
              <a:extLst>
                <a:ext uri="{FF2B5EF4-FFF2-40B4-BE49-F238E27FC236}">
                  <a16:creationId xmlns:a16="http://schemas.microsoft.com/office/drawing/2014/main" id="{69A345DA-9DF1-4D81-A9C9-D4D89037D042}"/>
                </a:ext>
              </a:extLst>
            </p:cNvPr>
            <p:cNvSpPr>
              <a:spLocks/>
            </p:cNvSpPr>
            <p:nvPr/>
          </p:nvSpPr>
          <p:spPr bwMode="auto">
            <a:xfrm>
              <a:off x="3113451" y="6206579"/>
              <a:ext cx="28575" cy="60325"/>
            </a:xfrm>
            <a:custGeom>
              <a:avLst/>
              <a:gdLst>
                <a:gd name="T0" fmla="*/ 1786 w 16"/>
                <a:gd name="T1" fmla="*/ 23764 h 33"/>
                <a:gd name="T2" fmla="*/ 1786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3217 w 16"/>
                <a:gd name="T17" fmla="*/ 60325 h 33"/>
                <a:gd name="T18" fmla="*/ 28575 w 16"/>
                <a:gd name="T19" fmla="*/ 54841 h 33"/>
                <a:gd name="T20" fmla="*/ 26789 w 16"/>
                <a:gd name="T21" fmla="*/ 53013 h 33"/>
                <a:gd name="T22" fmla="*/ 21431 w 16"/>
                <a:gd name="T23" fmla="*/ 54841 h 33"/>
                <a:gd name="T24" fmla="*/ 17859 w 16"/>
                <a:gd name="T25" fmla="*/ 54841 h 33"/>
                <a:gd name="T26" fmla="*/ 16073 w 16"/>
                <a:gd name="T27" fmla="*/ 51185 h 33"/>
                <a:gd name="T28" fmla="*/ 16073 w 16"/>
                <a:gd name="T29" fmla="*/ 42045 h 33"/>
                <a:gd name="T30" fmla="*/ 16073 w 16"/>
                <a:gd name="T31" fmla="*/ 21936 h 33"/>
                <a:gd name="T32" fmla="*/ 21431 w 16"/>
                <a:gd name="T33" fmla="*/ 21936 h 33"/>
                <a:gd name="T34" fmla="*/ 26789 w 16"/>
                <a:gd name="T35" fmla="*/ 21936 h 33"/>
                <a:gd name="T36" fmla="*/ 28575 w 16"/>
                <a:gd name="T37" fmla="*/ 21936 h 33"/>
                <a:gd name="T38" fmla="*/ 28575 w 16"/>
                <a:gd name="T39" fmla="*/ 18280 h 33"/>
                <a:gd name="T40" fmla="*/ 28575 w 16"/>
                <a:gd name="T41" fmla="*/ 18280 h 33"/>
                <a:gd name="T42" fmla="*/ 21431 w 16"/>
                <a:gd name="T43" fmla="*/ 18280 h 33"/>
                <a:gd name="T44" fmla="*/ 16073 w 16"/>
                <a:gd name="T45" fmla="*/ 18280 h 33"/>
                <a:gd name="T46" fmla="*/ 16073 w 16"/>
                <a:gd name="T47" fmla="*/ 1828 h 33"/>
                <a:gd name="T48" fmla="*/ 16073 w 16"/>
                <a:gd name="T49" fmla="*/ 0 h 33"/>
                <a:gd name="T50" fmla="*/ 7144 w 16"/>
                <a:gd name="T51" fmla="*/ 3656 h 33"/>
                <a:gd name="T52" fmla="*/ 8930 w 16"/>
                <a:gd name="T53" fmla="*/ 18280 h 33"/>
                <a:gd name="T54" fmla="*/ 1786 w 16"/>
                <a:gd name="T55" fmla="*/ 21936 h 33"/>
                <a:gd name="T56" fmla="*/ 0 w 16"/>
                <a:gd name="T57" fmla="*/ 21936 h 33"/>
                <a:gd name="T58" fmla="*/ 0 w 16"/>
                <a:gd name="T59" fmla="*/ 21936 h 33"/>
                <a:gd name="T60" fmla="*/ 1786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1" y="13"/>
                  </a:moveTo>
                  <a:lnTo>
                    <a:pt x="1" y="13"/>
                  </a:lnTo>
                  <a:cubicBezTo>
                    <a:pt x="2" y="13"/>
                    <a:pt x="3" y="13"/>
                    <a:pt x="3" y="13"/>
                  </a:cubicBezTo>
                  <a:lnTo>
                    <a:pt x="4" y="13"/>
                  </a:lnTo>
                  <a:lnTo>
                    <a:pt x="4" y="23"/>
                  </a:lnTo>
                  <a:cubicBezTo>
                    <a:pt x="4" y="24"/>
                    <a:pt x="4" y="24"/>
                    <a:pt x="4" y="24"/>
                  </a:cubicBezTo>
                  <a:cubicBezTo>
                    <a:pt x="4" y="25"/>
                    <a:pt x="4" y="26"/>
                    <a:pt x="4" y="28"/>
                  </a:cubicBezTo>
                  <a:cubicBezTo>
                    <a:pt x="4" y="32"/>
                    <a:pt x="6" y="33"/>
                    <a:pt x="10" y="33"/>
                  </a:cubicBezTo>
                  <a:cubicBezTo>
                    <a:pt x="11" y="33"/>
                    <a:pt x="12" y="33"/>
                    <a:pt x="13" y="33"/>
                  </a:cubicBezTo>
                  <a:cubicBezTo>
                    <a:pt x="14" y="31"/>
                    <a:pt x="15" y="30"/>
                    <a:pt x="16" y="30"/>
                  </a:cubicBezTo>
                  <a:lnTo>
                    <a:pt x="15" y="29"/>
                  </a:lnTo>
                  <a:cubicBezTo>
                    <a:pt x="14" y="30"/>
                    <a:pt x="13" y="30"/>
                    <a:pt x="12" y="30"/>
                  </a:cubicBezTo>
                  <a:cubicBezTo>
                    <a:pt x="11" y="30"/>
                    <a:pt x="10" y="30"/>
                    <a:pt x="10" y="30"/>
                  </a:cubicBezTo>
                  <a:cubicBezTo>
                    <a:pt x="9" y="29"/>
                    <a:pt x="9" y="28"/>
                    <a:pt x="9" y="28"/>
                  </a:cubicBezTo>
                  <a:cubicBezTo>
                    <a:pt x="9" y="27"/>
                    <a:pt x="9" y="25"/>
                    <a:pt x="9" y="23"/>
                  </a:cubicBezTo>
                  <a:lnTo>
                    <a:pt x="9" y="12"/>
                  </a:lnTo>
                  <a:cubicBezTo>
                    <a:pt x="10" y="12"/>
                    <a:pt x="12" y="12"/>
                    <a:pt x="12" y="12"/>
                  </a:cubicBezTo>
                  <a:cubicBezTo>
                    <a:pt x="14" y="12"/>
                    <a:pt x="15" y="12"/>
                    <a:pt x="15" y="12"/>
                  </a:cubicBezTo>
                  <a:lnTo>
                    <a:pt x="16" y="12"/>
                  </a:lnTo>
                  <a:lnTo>
                    <a:pt x="16" y="10"/>
                  </a:lnTo>
                  <a:cubicBezTo>
                    <a:pt x="15" y="10"/>
                    <a:pt x="14" y="10"/>
                    <a:pt x="12" y="10"/>
                  </a:cubicBezTo>
                  <a:cubicBezTo>
                    <a:pt x="11" y="10"/>
                    <a:pt x="10" y="10"/>
                    <a:pt x="9" y="10"/>
                  </a:cubicBezTo>
                  <a:cubicBezTo>
                    <a:pt x="9" y="5"/>
                    <a:pt x="9" y="2"/>
                    <a:pt x="9" y="1"/>
                  </a:cubicBezTo>
                  <a:lnTo>
                    <a:pt x="9" y="0"/>
                  </a:lnTo>
                  <a:cubicBezTo>
                    <a:pt x="8" y="1"/>
                    <a:pt x="6" y="1"/>
                    <a:pt x="4" y="2"/>
                  </a:cubicBezTo>
                  <a:cubicBezTo>
                    <a:pt x="4" y="3"/>
                    <a:pt x="5" y="5"/>
                    <a:pt x="5" y="10"/>
                  </a:cubicBezTo>
                  <a:cubicBezTo>
                    <a:pt x="4" y="10"/>
                    <a:pt x="2" y="11"/>
                    <a:pt x="1" y="12"/>
                  </a:cubicBezTo>
                  <a:lnTo>
                    <a:pt x="0" y="12"/>
                  </a:lnTo>
                  <a:lnTo>
                    <a:pt x="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4" name="Freeform 81">
              <a:extLst>
                <a:ext uri="{FF2B5EF4-FFF2-40B4-BE49-F238E27FC236}">
                  <a16:creationId xmlns:a16="http://schemas.microsoft.com/office/drawing/2014/main" id="{56F24605-9152-4D78-82E2-0650B69313ED}"/>
                </a:ext>
              </a:extLst>
            </p:cNvPr>
            <p:cNvSpPr>
              <a:spLocks noEditPoints="1"/>
            </p:cNvSpPr>
            <p:nvPr/>
          </p:nvSpPr>
          <p:spPr bwMode="auto">
            <a:xfrm>
              <a:off x="3145201" y="6220867"/>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6635 h 26"/>
                <a:gd name="T10" fmla="*/ 9020 w 22"/>
                <a:gd name="T11" fmla="*/ 21981 h 26"/>
                <a:gd name="T12" fmla="*/ 23452 w 22"/>
                <a:gd name="T13" fmla="*/ 21981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1832 h 26"/>
                <a:gd name="T26" fmla="*/ 23452 w 22"/>
                <a:gd name="T27" fmla="*/ 0 h 26"/>
                <a:gd name="T28" fmla="*/ 14432 w 22"/>
                <a:gd name="T29" fmla="*/ 1832 h 26"/>
                <a:gd name="T30" fmla="*/ 9020 w 22"/>
                <a:gd name="T31" fmla="*/ 5495 h 26"/>
                <a:gd name="T32" fmla="*/ 3608 w 22"/>
                <a:gd name="T33" fmla="*/ 9159 h 26"/>
                <a:gd name="T34" fmla="*/ 1804 w 22"/>
                <a:gd name="T35" fmla="*/ 14654 h 26"/>
                <a:gd name="T36" fmla="*/ 0 w 22"/>
                <a:gd name="T37" fmla="*/ 23813 h 26"/>
                <a:gd name="T38" fmla="*/ 3608 w 22"/>
                <a:gd name="T39" fmla="*/ 36635 h 26"/>
                <a:gd name="T40" fmla="*/ 10824 w 22"/>
                <a:gd name="T41" fmla="*/ 43962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19844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18317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6" y="23"/>
                    <a:pt x="15" y="23"/>
                    <a:pt x="14" y="23"/>
                  </a:cubicBezTo>
                  <a:cubicBezTo>
                    <a:pt x="12" y="23"/>
                    <a:pt x="9" y="22"/>
                    <a:pt x="8" y="20"/>
                  </a:cubicBezTo>
                  <a:cubicBezTo>
                    <a:pt x="6" y="19"/>
                    <a:pt x="5" y="16"/>
                    <a:pt x="5" y="12"/>
                  </a:cubicBezTo>
                  <a:lnTo>
                    <a:pt x="13" y="12"/>
                  </a:lnTo>
                  <a:cubicBezTo>
                    <a:pt x="14" y="12"/>
                    <a:pt x="15" y="12"/>
                    <a:pt x="17" y="12"/>
                  </a:cubicBezTo>
                  <a:cubicBezTo>
                    <a:pt x="19" y="12"/>
                    <a:pt x="21" y="12"/>
                    <a:pt x="22" y="12"/>
                  </a:cubicBezTo>
                  <a:cubicBezTo>
                    <a:pt x="22" y="11"/>
                    <a:pt x="22" y="11"/>
                    <a:pt x="22" y="10"/>
                  </a:cubicBezTo>
                  <a:cubicBezTo>
                    <a:pt x="22" y="8"/>
                    <a:pt x="22" y="7"/>
                    <a:pt x="21" y="5"/>
                  </a:cubicBezTo>
                  <a:cubicBezTo>
                    <a:pt x="21" y="4"/>
                    <a:pt x="20" y="2"/>
                    <a:pt x="18" y="1"/>
                  </a:cubicBezTo>
                  <a:cubicBezTo>
                    <a:pt x="16" y="0"/>
                    <a:pt x="15" y="0"/>
                    <a:pt x="13" y="0"/>
                  </a:cubicBezTo>
                  <a:cubicBezTo>
                    <a:pt x="11" y="0"/>
                    <a:pt x="10" y="0"/>
                    <a:pt x="8" y="1"/>
                  </a:cubicBezTo>
                  <a:cubicBezTo>
                    <a:pt x="7" y="1"/>
                    <a:pt x="6" y="2"/>
                    <a:pt x="5" y="3"/>
                  </a:cubicBezTo>
                  <a:cubicBezTo>
                    <a:pt x="3" y="4"/>
                    <a:pt x="3" y="4"/>
                    <a:pt x="2" y="5"/>
                  </a:cubicBezTo>
                  <a:cubicBezTo>
                    <a:pt x="2" y="6"/>
                    <a:pt x="1" y="7"/>
                    <a:pt x="1" y="8"/>
                  </a:cubicBezTo>
                  <a:cubicBezTo>
                    <a:pt x="0" y="10"/>
                    <a:pt x="0" y="11"/>
                    <a:pt x="0" y="13"/>
                  </a:cubicBezTo>
                  <a:cubicBezTo>
                    <a:pt x="0" y="16"/>
                    <a:pt x="1" y="18"/>
                    <a:pt x="2" y="20"/>
                  </a:cubicBezTo>
                  <a:cubicBezTo>
                    <a:pt x="3" y="22"/>
                    <a:pt x="4" y="24"/>
                    <a:pt x="6" y="24"/>
                  </a:cubicBezTo>
                  <a:cubicBezTo>
                    <a:pt x="8" y="25"/>
                    <a:pt x="10" y="26"/>
                    <a:pt x="12" y="26"/>
                  </a:cubicBezTo>
                  <a:cubicBezTo>
                    <a:pt x="13" y="26"/>
                    <a:pt x="15" y="25"/>
                    <a:pt x="16" y="25"/>
                  </a:cubicBezTo>
                  <a:cubicBezTo>
                    <a:pt x="17" y="25"/>
                    <a:pt x="19" y="24"/>
                    <a:pt x="21" y="23"/>
                  </a:cubicBezTo>
                  <a:lnTo>
                    <a:pt x="22" y="21"/>
                  </a:lnTo>
                  <a:lnTo>
                    <a:pt x="21" y="21"/>
                  </a:lnTo>
                  <a:close/>
                  <a:moveTo>
                    <a:pt x="7" y="4"/>
                  </a:moveTo>
                  <a:lnTo>
                    <a:pt x="7" y="4"/>
                  </a:lnTo>
                  <a:cubicBezTo>
                    <a:pt x="8" y="2"/>
                    <a:pt x="9" y="2"/>
                    <a:pt x="11"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6" y="11"/>
                    <a:pt x="5" y="10"/>
                    <a:pt x="5" y="10"/>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5" name="Freeform 82">
              <a:extLst>
                <a:ext uri="{FF2B5EF4-FFF2-40B4-BE49-F238E27FC236}">
                  <a16:creationId xmlns:a16="http://schemas.microsoft.com/office/drawing/2014/main" id="{B788A64E-977E-400F-B201-4788B3FB937F}"/>
                </a:ext>
              </a:extLst>
            </p:cNvPr>
            <p:cNvSpPr>
              <a:spLocks noEditPoints="1"/>
            </p:cNvSpPr>
            <p:nvPr/>
          </p:nvSpPr>
          <p:spPr bwMode="auto">
            <a:xfrm>
              <a:off x="3191238" y="6200229"/>
              <a:ext cx="22225" cy="66675"/>
            </a:xfrm>
            <a:custGeom>
              <a:avLst/>
              <a:gdLst>
                <a:gd name="T0" fmla="*/ 8548 w 13"/>
                <a:gd name="T1" fmla="*/ 0 h 36"/>
                <a:gd name="T2" fmla="*/ 8548 w 13"/>
                <a:gd name="T3" fmla="*/ 0 h 36"/>
                <a:gd name="T4" fmla="*/ 6838 w 13"/>
                <a:gd name="T5" fmla="*/ 5556 h 36"/>
                <a:gd name="T6" fmla="*/ 8548 w 13"/>
                <a:gd name="T7" fmla="*/ 9260 h 36"/>
                <a:gd name="T8" fmla="*/ 11967 w 13"/>
                <a:gd name="T9" fmla="*/ 9260 h 36"/>
                <a:gd name="T10" fmla="*/ 15387 w 13"/>
                <a:gd name="T11" fmla="*/ 9260 h 36"/>
                <a:gd name="T12" fmla="*/ 17096 w 13"/>
                <a:gd name="T13" fmla="*/ 5556 h 36"/>
                <a:gd name="T14" fmla="*/ 15387 w 13"/>
                <a:gd name="T15" fmla="*/ 0 h 36"/>
                <a:gd name="T16" fmla="*/ 11967 w 13"/>
                <a:gd name="T17" fmla="*/ 0 h 36"/>
                <a:gd name="T18" fmla="*/ 8548 w 13"/>
                <a:gd name="T19" fmla="*/ 0 h 36"/>
                <a:gd name="T20" fmla="*/ 1710 w 13"/>
                <a:gd name="T21" fmla="*/ 24077 h 36"/>
                <a:gd name="T22" fmla="*/ 1710 w 13"/>
                <a:gd name="T23" fmla="*/ 24077 h 36"/>
                <a:gd name="T24" fmla="*/ 0 w 13"/>
                <a:gd name="T25" fmla="*/ 24077 h 36"/>
                <a:gd name="T26" fmla="*/ 0 w 13"/>
                <a:gd name="T27" fmla="*/ 25929 h 36"/>
                <a:gd name="T28" fmla="*/ 1710 w 13"/>
                <a:gd name="T29" fmla="*/ 27781 h 36"/>
                <a:gd name="T30" fmla="*/ 5129 w 13"/>
                <a:gd name="T31" fmla="*/ 27781 h 36"/>
                <a:gd name="T32" fmla="*/ 6838 w 13"/>
                <a:gd name="T33" fmla="*/ 27781 h 36"/>
                <a:gd name="T34" fmla="*/ 6838 w 13"/>
                <a:gd name="T35" fmla="*/ 27781 h 36"/>
                <a:gd name="T36" fmla="*/ 8548 w 13"/>
                <a:gd name="T37" fmla="*/ 33338 h 36"/>
                <a:gd name="T38" fmla="*/ 8548 w 13"/>
                <a:gd name="T39" fmla="*/ 37042 h 36"/>
                <a:gd name="T40" fmla="*/ 8548 w 13"/>
                <a:gd name="T41" fmla="*/ 48154 h 36"/>
                <a:gd name="T42" fmla="*/ 8548 w 13"/>
                <a:gd name="T43" fmla="*/ 55563 h 36"/>
                <a:gd name="T44" fmla="*/ 6838 w 13"/>
                <a:gd name="T45" fmla="*/ 61119 h 36"/>
                <a:gd name="T46" fmla="*/ 6838 w 13"/>
                <a:gd name="T47" fmla="*/ 62971 h 36"/>
                <a:gd name="T48" fmla="*/ 6838 w 13"/>
                <a:gd name="T49" fmla="*/ 62971 h 36"/>
                <a:gd name="T50" fmla="*/ 1710 w 13"/>
                <a:gd name="T51" fmla="*/ 62971 h 36"/>
                <a:gd name="T52" fmla="*/ 0 w 13"/>
                <a:gd name="T53" fmla="*/ 64823 h 36"/>
                <a:gd name="T54" fmla="*/ 0 w 13"/>
                <a:gd name="T55" fmla="*/ 66675 h 36"/>
                <a:gd name="T56" fmla="*/ 1710 w 13"/>
                <a:gd name="T57" fmla="*/ 66675 h 36"/>
                <a:gd name="T58" fmla="*/ 11967 w 13"/>
                <a:gd name="T59" fmla="*/ 66675 h 36"/>
                <a:gd name="T60" fmla="*/ 22225 w 13"/>
                <a:gd name="T61" fmla="*/ 66675 h 36"/>
                <a:gd name="T62" fmla="*/ 22225 w 13"/>
                <a:gd name="T63" fmla="*/ 66675 h 36"/>
                <a:gd name="T64" fmla="*/ 22225 w 13"/>
                <a:gd name="T65" fmla="*/ 64823 h 36"/>
                <a:gd name="T66" fmla="*/ 22225 w 13"/>
                <a:gd name="T67" fmla="*/ 62971 h 36"/>
                <a:gd name="T68" fmla="*/ 17096 w 13"/>
                <a:gd name="T69" fmla="*/ 62971 h 36"/>
                <a:gd name="T70" fmla="*/ 17096 w 13"/>
                <a:gd name="T71" fmla="*/ 62971 h 36"/>
                <a:gd name="T72" fmla="*/ 15387 w 13"/>
                <a:gd name="T73" fmla="*/ 61119 h 36"/>
                <a:gd name="T74" fmla="*/ 15387 w 13"/>
                <a:gd name="T75" fmla="*/ 55563 h 36"/>
                <a:gd name="T76" fmla="*/ 15387 w 13"/>
                <a:gd name="T77" fmla="*/ 48154 h 36"/>
                <a:gd name="T78" fmla="*/ 15387 w 13"/>
                <a:gd name="T79" fmla="*/ 37042 h 36"/>
                <a:gd name="T80" fmla="*/ 15387 w 13"/>
                <a:gd name="T81" fmla="*/ 20373 h 36"/>
                <a:gd name="T82" fmla="*/ 15387 w 13"/>
                <a:gd name="T83" fmla="*/ 20373 h 36"/>
                <a:gd name="T84" fmla="*/ 171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5" y="0"/>
                  </a:moveTo>
                  <a:lnTo>
                    <a:pt x="5" y="0"/>
                  </a:lnTo>
                  <a:cubicBezTo>
                    <a:pt x="4" y="1"/>
                    <a:pt x="4" y="2"/>
                    <a:pt x="4" y="3"/>
                  </a:cubicBezTo>
                  <a:cubicBezTo>
                    <a:pt x="4" y="3"/>
                    <a:pt x="4" y="4"/>
                    <a:pt x="5" y="5"/>
                  </a:cubicBezTo>
                  <a:cubicBezTo>
                    <a:pt x="5" y="5"/>
                    <a:pt x="6" y="5"/>
                    <a:pt x="7" y="5"/>
                  </a:cubicBezTo>
                  <a:cubicBezTo>
                    <a:pt x="8" y="5"/>
                    <a:pt x="8" y="5"/>
                    <a:pt x="9" y="5"/>
                  </a:cubicBezTo>
                  <a:cubicBezTo>
                    <a:pt x="9" y="4"/>
                    <a:pt x="10" y="3"/>
                    <a:pt x="10" y="3"/>
                  </a:cubicBezTo>
                  <a:cubicBezTo>
                    <a:pt x="10" y="2"/>
                    <a:pt x="9" y="1"/>
                    <a:pt x="9" y="0"/>
                  </a:cubicBezTo>
                  <a:cubicBezTo>
                    <a:pt x="8" y="0"/>
                    <a:pt x="8" y="0"/>
                    <a:pt x="7" y="0"/>
                  </a:cubicBezTo>
                  <a:cubicBezTo>
                    <a:pt x="6" y="0"/>
                    <a:pt x="5" y="0"/>
                    <a:pt x="5" y="0"/>
                  </a:cubicBezTo>
                  <a:close/>
                  <a:moveTo>
                    <a:pt x="1" y="13"/>
                  </a:moveTo>
                  <a:lnTo>
                    <a:pt x="1" y="13"/>
                  </a:lnTo>
                  <a:lnTo>
                    <a:pt x="0" y="13"/>
                  </a:lnTo>
                  <a:lnTo>
                    <a:pt x="0" y="14"/>
                  </a:lnTo>
                  <a:lnTo>
                    <a:pt x="1" y="15"/>
                  </a:lnTo>
                  <a:lnTo>
                    <a:pt x="3" y="15"/>
                  </a:lnTo>
                  <a:cubicBezTo>
                    <a:pt x="3" y="15"/>
                    <a:pt x="4" y="15"/>
                    <a:pt x="4" y="15"/>
                  </a:cubicBezTo>
                  <a:cubicBezTo>
                    <a:pt x="4" y="15"/>
                    <a:pt x="4" y="15"/>
                    <a:pt x="4" y="15"/>
                  </a:cubicBezTo>
                  <a:cubicBezTo>
                    <a:pt x="5" y="16"/>
                    <a:pt x="5" y="16"/>
                    <a:pt x="5" y="18"/>
                  </a:cubicBezTo>
                  <a:cubicBezTo>
                    <a:pt x="5" y="19"/>
                    <a:pt x="5" y="20"/>
                    <a:pt x="5" y="20"/>
                  </a:cubicBezTo>
                  <a:lnTo>
                    <a:pt x="5" y="26"/>
                  </a:lnTo>
                  <a:cubicBezTo>
                    <a:pt x="5" y="27"/>
                    <a:pt x="5" y="28"/>
                    <a:pt x="5" y="30"/>
                  </a:cubicBezTo>
                  <a:cubicBezTo>
                    <a:pt x="5" y="32"/>
                    <a:pt x="5" y="33"/>
                    <a:pt x="4" y="33"/>
                  </a:cubicBezTo>
                  <a:cubicBezTo>
                    <a:pt x="4" y="34"/>
                    <a:pt x="4" y="34"/>
                    <a:pt x="4" y="34"/>
                  </a:cubicBezTo>
                  <a:cubicBezTo>
                    <a:pt x="4" y="34"/>
                    <a:pt x="4" y="34"/>
                    <a:pt x="4" y="34"/>
                  </a:cubicBezTo>
                  <a:cubicBezTo>
                    <a:pt x="3" y="34"/>
                    <a:pt x="2" y="34"/>
                    <a:pt x="1" y="34"/>
                  </a:cubicBezTo>
                  <a:lnTo>
                    <a:pt x="0" y="35"/>
                  </a:lnTo>
                  <a:lnTo>
                    <a:pt x="0" y="36"/>
                  </a:lnTo>
                  <a:lnTo>
                    <a:pt x="1" y="36"/>
                  </a:lnTo>
                  <a:cubicBezTo>
                    <a:pt x="3" y="36"/>
                    <a:pt x="5" y="36"/>
                    <a:pt x="7" y="36"/>
                  </a:cubicBezTo>
                  <a:cubicBezTo>
                    <a:pt x="9" y="36"/>
                    <a:pt x="11" y="36"/>
                    <a:pt x="13" y="36"/>
                  </a:cubicBezTo>
                  <a:lnTo>
                    <a:pt x="13" y="35"/>
                  </a:lnTo>
                  <a:lnTo>
                    <a:pt x="13" y="34"/>
                  </a:lnTo>
                  <a:cubicBezTo>
                    <a:pt x="11" y="34"/>
                    <a:pt x="11" y="34"/>
                    <a:pt x="10" y="34"/>
                  </a:cubicBezTo>
                  <a:cubicBezTo>
                    <a:pt x="10" y="34"/>
                    <a:pt x="10" y="34"/>
                    <a:pt x="10" y="34"/>
                  </a:cubicBezTo>
                  <a:cubicBezTo>
                    <a:pt x="10" y="34"/>
                    <a:pt x="10" y="34"/>
                    <a:pt x="9" y="33"/>
                  </a:cubicBezTo>
                  <a:cubicBezTo>
                    <a:pt x="9" y="33"/>
                    <a:pt x="9" y="32"/>
                    <a:pt x="9" y="30"/>
                  </a:cubicBezTo>
                  <a:cubicBezTo>
                    <a:pt x="9" y="28"/>
                    <a:pt x="9" y="26"/>
                    <a:pt x="9" y="26"/>
                  </a:cubicBezTo>
                  <a:lnTo>
                    <a:pt x="9" y="20"/>
                  </a:lnTo>
                  <a:cubicBezTo>
                    <a:pt x="9" y="17"/>
                    <a:pt x="9" y="14"/>
                    <a:pt x="9" y="11"/>
                  </a:cubicBezTo>
                  <a:cubicBezTo>
                    <a:pt x="7" y="12"/>
                    <a:pt x="4" y="13"/>
                    <a:pt x="1"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6" name="Freeform 83">
              <a:extLst>
                <a:ext uri="{FF2B5EF4-FFF2-40B4-BE49-F238E27FC236}">
                  <a16:creationId xmlns:a16="http://schemas.microsoft.com/office/drawing/2014/main" id="{18D6E38A-A075-4C09-A4E5-F22A4B800867}"/>
                </a:ext>
              </a:extLst>
            </p:cNvPr>
            <p:cNvSpPr>
              <a:spLocks/>
            </p:cNvSpPr>
            <p:nvPr/>
          </p:nvSpPr>
          <p:spPr bwMode="auto">
            <a:xfrm>
              <a:off x="3218226" y="6220867"/>
              <a:ext cx="53975" cy="46037"/>
            </a:xfrm>
            <a:custGeom>
              <a:avLst/>
              <a:gdLst>
                <a:gd name="T0" fmla="*/ 0 w 30"/>
                <a:gd name="T1" fmla="*/ 3683 h 25"/>
                <a:gd name="T2" fmla="*/ 0 w 30"/>
                <a:gd name="T3" fmla="*/ 3683 h 25"/>
                <a:gd name="T4" fmla="*/ 0 w 30"/>
                <a:gd name="T5" fmla="*/ 3683 h 25"/>
                <a:gd name="T6" fmla="*/ 0 w 30"/>
                <a:gd name="T7" fmla="*/ 5524 h 25"/>
                <a:gd name="T8" fmla="*/ 0 w 30"/>
                <a:gd name="T9" fmla="*/ 7366 h 25"/>
                <a:gd name="T10" fmla="*/ 5398 w 30"/>
                <a:gd name="T11" fmla="*/ 7366 h 25"/>
                <a:gd name="T12" fmla="*/ 7197 w 30"/>
                <a:gd name="T13" fmla="*/ 7366 h 25"/>
                <a:gd name="T14" fmla="*/ 7197 w 30"/>
                <a:gd name="T15" fmla="*/ 7366 h 25"/>
                <a:gd name="T16" fmla="*/ 7197 w 30"/>
                <a:gd name="T17" fmla="*/ 12890 h 25"/>
                <a:gd name="T18" fmla="*/ 8996 w 30"/>
                <a:gd name="T19" fmla="*/ 16573 h 25"/>
                <a:gd name="T20" fmla="*/ 8996 w 30"/>
                <a:gd name="T21" fmla="*/ 27622 h 25"/>
                <a:gd name="T22" fmla="*/ 7197 w 30"/>
                <a:gd name="T23" fmla="*/ 34988 h 25"/>
                <a:gd name="T24" fmla="*/ 7197 w 30"/>
                <a:gd name="T25" fmla="*/ 40513 h 25"/>
                <a:gd name="T26" fmla="*/ 7197 w 30"/>
                <a:gd name="T27" fmla="*/ 42354 h 25"/>
                <a:gd name="T28" fmla="*/ 5398 w 30"/>
                <a:gd name="T29" fmla="*/ 42354 h 25"/>
                <a:gd name="T30" fmla="*/ 0 w 30"/>
                <a:gd name="T31" fmla="*/ 42354 h 25"/>
                <a:gd name="T32" fmla="*/ 0 w 30"/>
                <a:gd name="T33" fmla="*/ 44196 h 25"/>
                <a:gd name="T34" fmla="*/ 0 w 30"/>
                <a:gd name="T35" fmla="*/ 46037 h 25"/>
                <a:gd name="T36" fmla="*/ 0 w 30"/>
                <a:gd name="T37" fmla="*/ 46037 h 25"/>
                <a:gd name="T38" fmla="*/ 12594 w 30"/>
                <a:gd name="T39" fmla="*/ 46037 h 25"/>
                <a:gd name="T40" fmla="*/ 23389 w 30"/>
                <a:gd name="T41" fmla="*/ 46037 h 25"/>
                <a:gd name="T42" fmla="*/ 23389 w 30"/>
                <a:gd name="T43" fmla="*/ 46037 h 25"/>
                <a:gd name="T44" fmla="*/ 23389 w 30"/>
                <a:gd name="T45" fmla="*/ 44196 h 25"/>
                <a:gd name="T46" fmla="*/ 23389 w 30"/>
                <a:gd name="T47" fmla="*/ 42354 h 25"/>
                <a:gd name="T48" fmla="*/ 17992 w 30"/>
                <a:gd name="T49" fmla="*/ 42354 h 25"/>
                <a:gd name="T50" fmla="*/ 17992 w 30"/>
                <a:gd name="T51" fmla="*/ 42354 h 25"/>
                <a:gd name="T52" fmla="*/ 16193 w 30"/>
                <a:gd name="T53" fmla="*/ 40513 h 25"/>
                <a:gd name="T54" fmla="*/ 16193 w 30"/>
                <a:gd name="T55" fmla="*/ 34988 h 25"/>
                <a:gd name="T56" fmla="*/ 16193 w 30"/>
                <a:gd name="T57" fmla="*/ 27622 h 25"/>
                <a:gd name="T58" fmla="*/ 16193 w 30"/>
                <a:gd name="T59" fmla="*/ 18415 h 25"/>
                <a:gd name="T60" fmla="*/ 16193 w 30"/>
                <a:gd name="T61" fmla="*/ 14732 h 25"/>
                <a:gd name="T62" fmla="*/ 17992 w 30"/>
                <a:gd name="T63" fmla="*/ 11049 h 25"/>
                <a:gd name="T64" fmla="*/ 19791 w 30"/>
                <a:gd name="T65" fmla="*/ 9207 h 25"/>
                <a:gd name="T66" fmla="*/ 25188 w 30"/>
                <a:gd name="T67" fmla="*/ 7366 h 25"/>
                <a:gd name="T68" fmla="*/ 28787 w 30"/>
                <a:gd name="T69" fmla="*/ 5524 h 25"/>
                <a:gd name="T70" fmla="*/ 34184 w 30"/>
                <a:gd name="T71" fmla="*/ 7366 h 25"/>
                <a:gd name="T72" fmla="*/ 37783 w 30"/>
                <a:gd name="T73" fmla="*/ 11049 h 25"/>
                <a:gd name="T74" fmla="*/ 39582 w 30"/>
                <a:gd name="T75" fmla="*/ 14732 h 25"/>
                <a:gd name="T76" fmla="*/ 39582 w 30"/>
                <a:gd name="T77" fmla="*/ 23939 h 25"/>
                <a:gd name="T78" fmla="*/ 39582 w 30"/>
                <a:gd name="T79" fmla="*/ 29464 h 25"/>
                <a:gd name="T80" fmla="*/ 37783 w 30"/>
                <a:gd name="T81" fmla="*/ 46037 h 25"/>
                <a:gd name="T82" fmla="*/ 39582 w 30"/>
                <a:gd name="T83" fmla="*/ 46037 h 25"/>
                <a:gd name="T84" fmla="*/ 44979 w 30"/>
                <a:gd name="T85" fmla="*/ 46037 h 25"/>
                <a:gd name="T86" fmla="*/ 53975 w 30"/>
                <a:gd name="T87" fmla="*/ 46037 h 25"/>
                <a:gd name="T88" fmla="*/ 53975 w 30"/>
                <a:gd name="T89" fmla="*/ 46037 h 25"/>
                <a:gd name="T90" fmla="*/ 53975 w 30"/>
                <a:gd name="T91" fmla="*/ 44196 h 25"/>
                <a:gd name="T92" fmla="*/ 53975 w 30"/>
                <a:gd name="T93" fmla="*/ 42354 h 25"/>
                <a:gd name="T94" fmla="*/ 48578 w 30"/>
                <a:gd name="T95" fmla="*/ 42354 h 25"/>
                <a:gd name="T96" fmla="*/ 46778 w 30"/>
                <a:gd name="T97" fmla="*/ 36830 h 25"/>
                <a:gd name="T98" fmla="*/ 46778 w 30"/>
                <a:gd name="T99" fmla="*/ 25781 h 25"/>
                <a:gd name="T100" fmla="*/ 46778 w 30"/>
                <a:gd name="T101" fmla="*/ 16573 h 25"/>
                <a:gd name="T102" fmla="*/ 46778 w 30"/>
                <a:gd name="T103" fmla="*/ 9207 h 25"/>
                <a:gd name="T104" fmla="*/ 43180 w 30"/>
                <a:gd name="T105" fmla="*/ 5524 h 25"/>
                <a:gd name="T106" fmla="*/ 39582 w 30"/>
                <a:gd name="T107" fmla="*/ 1841 h 25"/>
                <a:gd name="T108" fmla="*/ 32385 w 30"/>
                <a:gd name="T109" fmla="*/ 0 h 25"/>
                <a:gd name="T110" fmla="*/ 26988 w 30"/>
                <a:gd name="T111" fmla="*/ 0 h 25"/>
                <a:gd name="T112" fmla="*/ 25188 w 30"/>
                <a:gd name="T113" fmla="*/ 1841 h 25"/>
                <a:gd name="T114" fmla="*/ 23389 w 30"/>
                <a:gd name="T115" fmla="*/ 3683 h 25"/>
                <a:gd name="T116" fmla="*/ 16193 w 30"/>
                <a:gd name="T117" fmla="*/ 9207 h 25"/>
                <a:gd name="T118" fmla="*/ 16193 w 30"/>
                <a:gd name="T119" fmla="*/ 0 h 25"/>
                <a:gd name="T120" fmla="*/ 16193 w 30"/>
                <a:gd name="T121" fmla="*/ 0 h 25"/>
                <a:gd name="T122" fmla="*/ 0 w 30"/>
                <a:gd name="T123" fmla="*/ 3683 h 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0" y="23"/>
                  </a:cubicBezTo>
                  <a:lnTo>
                    <a:pt x="0" y="24"/>
                  </a:lnTo>
                  <a:lnTo>
                    <a:pt x="0" y="25"/>
                  </a:lnTo>
                  <a:cubicBezTo>
                    <a:pt x="3" y="25"/>
                    <a:pt x="5" y="25"/>
                    <a:pt x="7" y="25"/>
                  </a:cubicBezTo>
                  <a:cubicBezTo>
                    <a:pt x="9" y="25"/>
                    <a:pt x="11" y="25"/>
                    <a:pt x="13" y="25"/>
                  </a:cubicBezTo>
                  <a:lnTo>
                    <a:pt x="13" y="24"/>
                  </a:lnTo>
                  <a:lnTo>
                    <a:pt x="13" y="23"/>
                  </a:lnTo>
                  <a:cubicBezTo>
                    <a:pt x="11" y="23"/>
                    <a:pt x="10" y="23"/>
                    <a:pt x="10" y="23"/>
                  </a:cubicBezTo>
                  <a:cubicBezTo>
                    <a:pt x="10" y="23"/>
                    <a:pt x="10" y="23"/>
                    <a:pt x="10" y="23"/>
                  </a:cubicBezTo>
                  <a:cubicBezTo>
                    <a:pt x="9" y="23"/>
                    <a:pt x="9" y="23"/>
                    <a:pt x="9" y="22"/>
                  </a:cubicBezTo>
                  <a:cubicBezTo>
                    <a:pt x="9" y="22"/>
                    <a:pt x="9" y="21"/>
                    <a:pt x="9" y="19"/>
                  </a:cubicBezTo>
                  <a:cubicBezTo>
                    <a:pt x="9" y="17"/>
                    <a:pt x="9" y="15"/>
                    <a:pt x="9" y="15"/>
                  </a:cubicBezTo>
                  <a:lnTo>
                    <a:pt x="9" y="10"/>
                  </a:lnTo>
                  <a:cubicBezTo>
                    <a:pt x="9" y="9"/>
                    <a:pt x="9" y="8"/>
                    <a:pt x="9" y="8"/>
                  </a:cubicBezTo>
                  <a:cubicBezTo>
                    <a:pt x="9" y="7"/>
                    <a:pt x="9" y="7"/>
                    <a:pt x="10" y="6"/>
                  </a:cubicBezTo>
                  <a:cubicBezTo>
                    <a:pt x="10" y="6"/>
                    <a:pt x="11" y="5"/>
                    <a:pt x="11" y="5"/>
                  </a:cubicBezTo>
                  <a:cubicBezTo>
                    <a:pt x="12" y="4"/>
                    <a:pt x="13" y="4"/>
                    <a:pt x="14" y="4"/>
                  </a:cubicBezTo>
                  <a:cubicBezTo>
                    <a:pt x="14" y="3"/>
                    <a:pt x="15" y="3"/>
                    <a:pt x="16" y="3"/>
                  </a:cubicBezTo>
                  <a:cubicBezTo>
                    <a:pt x="17" y="3"/>
                    <a:pt x="18" y="4"/>
                    <a:pt x="19" y="4"/>
                  </a:cubicBezTo>
                  <a:cubicBezTo>
                    <a:pt x="20" y="4"/>
                    <a:pt x="20" y="5"/>
                    <a:pt x="21" y="6"/>
                  </a:cubicBezTo>
                  <a:cubicBezTo>
                    <a:pt x="21" y="6"/>
                    <a:pt x="21" y="7"/>
                    <a:pt x="22" y="8"/>
                  </a:cubicBezTo>
                  <a:cubicBezTo>
                    <a:pt x="22" y="9"/>
                    <a:pt x="22" y="11"/>
                    <a:pt x="22" y="13"/>
                  </a:cubicBezTo>
                  <a:lnTo>
                    <a:pt x="22" y="16"/>
                  </a:lnTo>
                  <a:cubicBezTo>
                    <a:pt x="22" y="20"/>
                    <a:pt x="22" y="22"/>
                    <a:pt x="21" y="25"/>
                  </a:cubicBezTo>
                  <a:lnTo>
                    <a:pt x="22" y="25"/>
                  </a:lnTo>
                  <a:cubicBezTo>
                    <a:pt x="24" y="25"/>
                    <a:pt x="25" y="25"/>
                    <a:pt x="25" y="25"/>
                  </a:cubicBezTo>
                  <a:cubicBezTo>
                    <a:pt x="26" y="25"/>
                    <a:pt x="28" y="25"/>
                    <a:pt x="30" y="25"/>
                  </a:cubicBezTo>
                  <a:lnTo>
                    <a:pt x="30" y="24"/>
                  </a:lnTo>
                  <a:lnTo>
                    <a:pt x="30" y="23"/>
                  </a:lnTo>
                  <a:cubicBezTo>
                    <a:pt x="28" y="23"/>
                    <a:pt x="27" y="23"/>
                    <a:pt x="27" y="23"/>
                  </a:cubicBezTo>
                  <a:cubicBezTo>
                    <a:pt x="26" y="23"/>
                    <a:pt x="26" y="22"/>
                    <a:pt x="26" y="20"/>
                  </a:cubicBezTo>
                  <a:cubicBezTo>
                    <a:pt x="26" y="16"/>
                    <a:pt x="26" y="14"/>
                    <a:pt x="26" y="14"/>
                  </a:cubicBezTo>
                  <a:lnTo>
                    <a:pt x="26" y="9"/>
                  </a:lnTo>
                  <a:cubicBezTo>
                    <a:pt x="26" y="8"/>
                    <a:pt x="26" y="6"/>
                    <a:pt x="26" y="5"/>
                  </a:cubicBezTo>
                  <a:cubicBezTo>
                    <a:pt x="25" y="4"/>
                    <a:pt x="25" y="4"/>
                    <a:pt x="24" y="3"/>
                  </a:cubicBezTo>
                  <a:cubicBezTo>
                    <a:pt x="24" y="2"/>
                    <a:pt x="23" y="1"/>
                    <a:pt x="22" y="1"/>
                  </a:cubicBezTo>
                  <a:cubicBezTo>
                    <a:pt x="20" y="0"/>
                    <a:pt x="19" y="0"/>
                    <a:pt x="18" y="0"/>
                  </a:cubicBezTo>
                  <a:cubicBezTo>
                    <a:pt x="17" y="0"/>
                    <a:pt x="16" y="0"/>
                    <a:pt x="15" y="0"/>
                  </a:cubicBezTo>
                  <a:cubicBezTo>
                    <a:pt x="15" y="1"/>
                    <a:pt x="14" y="1"/>
                    <a:pt x="14" y="1"/>
                  </a:cubicBezTo>
                  <a:cubicBezTo>
                    <a:pt x="14" y="1"/>
                    <a:pt x="13" y="1"/>
                    <a:pt x="13" y="2"/>
                  </a:cubicBezTo>
                  <a:cubicBezTo>
                    <a:pt x="12" y="3"/>
                    <a:pt x="10" y="4"/>
                    <a:pt x="9" y="5"/>
                  </a:cubicBezTo>
                  <a:cubicBezTo>
                    <a:pt x="9" y="3"/>
                    <a:pt x="9" y="2"/>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7" name="Freeform 84">
              <a:extLst>
                <a:ext uri="{FF2B5EF4-FFF2-40B4-BE49-F238E27FC236}">
                  <a16:creationId xmlns:a16="http://schemas.microsoft.com/office/drawing/2014/main" id="{9AE5FF53-2C16-4D30-B6FF-F51CACF1BC52}"/>
                </a:ext>
              </a:extLst>
            </p:cNvPr>
            <p:cNvSpPr>
              <a:spLocks/>
            </p:cNvSpPr>
            <p:nvPr/>
          </p:nvSpPr>
          <p:spPr bwMode="auto">
            <a:xfrm>
              <a:off x="3400788" y="6198642"/>
              <a:ext cx="50800" cy="68262"/>
            </a:xfrm>
            <a:custGeom>
              <a:avLst/>
              <a:gdLst>
                <a:gd name="T0" fmla="*/ 0 w 28"/>
                <a:gd name="T1" fmla="*/ 3690 h 37"/>
                <a:gd name="T2" fmla="*/ 3629 w 28"/>
                <a:gd name="T3" fmla="*/ 3690 h 37"/>
                <a:gd name="T4" fmla="*/ 7257 w 28"/>
                <a:gd name="T5" fmla="*/ 5535 h 37"/>
                <a:gd name="T6" fmla="*/ 7257 w 28"/>
                <a:gd name="T7" fmla="*/ 9225 h 37"/>
                <a:gd name="T8" fmla="*/ 7257 w 28"/>
                <a:gd name="T9" fmla="*/ 25829 h 37"/>
                <a:gd name="T10" fmla="*/ 7257 w 28"/>
                <a:gd name="T11" fmla="*/ 55348 h 37"/>
                <a:gd name="T12" fmla="*/ 3629 w 28"/>
                <a:gd name="T13" fmla="*/ 66417 h 37"/>
                <a:gd name="T14" fmla="*/ 3629 w 28"/>
                <a:gd name="T15" fmla="*/ 68262 h 37"/>
                <a:gd name="T16" fmla="*/ 12700 w 28"/>
                <a:gd name="T17" fmla="*/ 68262 h 37"/>
                <a:gd name="T18" fmla="*/ 48986 w 28"/>
                <a:gd name="T19" fmla="*/ 68262 h 37"/>
                <a:gd name="T20" fmla="*/ 48986 w 28"/>
                <a:gd name="T21" fmla="*/ 59037 h 37"/>
                <a:gd name="T22" fmla="*/ 50800 w 28"/>
                <a:gd name="T23" fmla="*/ 51658 h 37"/>
                <a:gd name="T24" fmla="*/ 47171 w 28"/>
                <a:gd name="T25" fmla="*/ 51658 h 37"/>
                <a:gd name="T26" fmla="*/ 45357 w 28"/>
                <a:gd name="T27" fmla="*/ 62727 h 37"/>
                <a:gd name="T28" fmla="*/ 25400 w 28"/>
                <a:gd name="T29" fmla="*/ 64572 h 37"/>
                <a:gd name="T30" fmla="*/ 16329 w 28"/>
                <a:gd name="T31" fmla="*/ 49813 h 37"/>
                <a:gd name="T32" fmla="*/ 25400 w 28"/>
                <a:gd name="T33" fmla="*/ 35053 h 37"/>
                <a:gd name="T34" fmla="*/ 36286 w 28"/>
                <a:gd name="T35" fmla="*/ 36898 h 37"/>
                <a:gd name="T36" fmla="*/ 38100 w 28"/>
                <a:gd name="T37" fmla="*/ 40588 h 37"/>
                <a:gd name="T38" fmla="*/ 38100 w 28"/>
                <a:gd name="T39" fmla="*/ 44278 h 37"/>
                <a:gd name="T40" fmla="*/ 41729 w 28"/>
                <a:gd name="T41" fmla="*/ 44278 h 37"/>
                <a:gd name="T42" fmla="*/ 41729 w 28"/>
                <a:gd name="T43" fmla="*/ 23984 h 37"/>
                <a:gd name="T44" fmla="*/ 38100 w 28"/>
                <a:gd name="T45" fmla="*/ 22139 h 37"/>
                <a:gd name="T46" fmla="*/ 38100 w 28"/>
                <a:gd name="T47" fmla="*/ 25829 h 37"/>
                <a:gd name="T48" fmla="*/ 36286 w 28"/>
                <a:gd name="T49" fmla="*/ 29519 h 37"/>
                <a:gd name="T50" fmla="*/ 25400 w 28"/>
                <a:gd name="T51" fmla="*/ 31364 h 37"/>
                <a:gd name="T52" fmla="*/ 16329 w 28"/>
                <a:gd name="T53" fmla="*/ 22139 h 37"/>
                <a:gd name="T54" fmla="*/ 16329 w 28"/>
                <a:gd name="T55" fmla="*/ 5535 h 37"/>
                <a:gd name="T56" fmla="*/ 34471 w 28"/>
                <a:gd name="T57" fmla="*/ 5535 h 37"/>
                <a:gd name="T58" fmla="*/ 43543 w 28"/>
                <a:gd name="T59" fmla="*/ 14759 h 37"/>
                <a:gd name="T60" fmla="*/ 43543 w 28"/>
                <a:gd name="T61" fmla="*/ 14759 h 37"/>
                <a:gd name="T62" fmla="*/ 45357 w 28"/>
                <a:gd name="T63" fmla="*/ 14759 h 37"/>
                <a:gd name="T64" fmla="*/ 47171 w 28"/>
                <a:gd name="T65" fmla="*/ 0 h 37"/>
                <a:gd name="T66" fmla="*/ 0 w 28"/>
                <a:gd name="T67" fmla="*/ 0 h 37"/>
                <a:gd name="T68" fmla="*/ 0 w 28"/>
                <a:gd name="T69" fmla="*/ 3690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37">
                  <a:moveTo>
                    <a:pt x="0" y="2"/>
                  </a:moveTo>
                  <a:lnTo>
                    <a:pt x="0" y="2"/>
                  </a:lnTo>
                  <a:lnTo>
                    <a:pt x="2" y="2"/>
                  </a:lnTo>
                  <a:cubicBezTo>
                    <a:pt x="2" y="2"/>
                    <a:pt x="3" y="2"/>
                    <a:pt x="3" y="2"/>
                  </a:cubicBezTo>
                  <a:cubicBezTo>
                    <a:pt x="3" y="2"/>
                    <a:pt x="4" y="2"/>
                    <a:pt x="4" y="3"/>
                  </a:cubicBezTo>
                  <a:cubicBezTo>
                    <a:pt x="4" y="3"/>
                    <a:pt x="4" y="3"/>
                    <a:pt x="4" y="3"/>
                  </a:cubicBezTo>
                  <a:cubicBezTo>
                    <a:pt x="4" y="4"/>
                    <a:pt x="4" y="4"/>
                    <a:pt x="4" y="5"/>
                  </a:cubicBezTo>
                  <a:cubicBezTo>
                    <a:pt x="4" y="6"/>
                    <a:pt x="4" y="7"/>
                    <a:pt x="4" y="8"/>
                  </a:cubicBezTo>
                  <a:lnTo>
                    <a:pt x="4" y="14"/>
                  </a:lnTo>
                  <a:lnTo>
                    <a:pt x="4" y="24"/>
                  </a:lnTo>
                  <a:cubicBezTo>
                    <a:pt x="4" y="25"/>
                    <a:pt x="4" y="27"/>
                    <a:pt x="4" y="30"/>
                  </a:cubicBezTo>
                  <a:cubicBezTo>
                    <a:pt x="4" y="33"/>
                    <a:pt x="4" y="35"/>
                    <a:pt x="4" y="35"/>
                  </a:cubicBezTo>
                  <a:cubicBezTo>
                    <a:pt x="4" y="35"/>
                    <a:pt x="3" y="35"/>
                    <a:pt x="2" y="36"/>
                  </a:cubicBezTo>
                  <a:lnTo>
                    <a:pt x="2" y="37"/>
                  </a:lnTo>
                  <a:cubicBezTo>
                    <a:pt x="4" y="37"/>
                    <a:pt x="5" y="37"/>
                    <a:pt x="7" y="37"/>
                  </a:cubicBezTo>
                  <a:lnTo>
                    <a:pt x="14" y="37"/>
                  </a:lnTo>
                  <a:cubicBezTo>
                    <a:pt x="19" y="37"/>
                    <a:pt x="24" y="37"/>
                    <a:pt x="27" y="37"/>
                  </a:cubicBezTo>
                  <a:cubicBezTo>
                    <a:pt x="27" y="35"/>
                    <a:pt x="27" y="34"/>
                    <a:pt x="27" y="32"/>
                  </a:cubicBezTo>
                  <a:cubicBezTo>
                    <a:pt x="28" y="30"/>
                    <a:pt x="28" y="29"/>
                    <a:pt x="28" y="28"/>
                  </a:cubicBezTo>
                  <a:lnTo>
                    <a:pt x="26" y="28"/>
                  </a:lnTo>
                  <a:cubicBezTo>
                    <a:pt x="26" y="29"/>
                    <a:pt x="26" y="29"/>
                    <a:pt x="26" y="31"/>
                  </a:cubicBezTo>
                  <a:cubicBezTo>
                    <a:pt x="25" y="32"/>
                    <a:pt x="25" y="33"/>
                    <a:pt x="25" y="34"/>
                  </a:cubicBezTo>
                  <a:cubicBezTo>
                    <a:pt x="24" y="34"/>
                    <a:pt x="23" y="34"/>
                    <a:pt x="22" y="34"/>
                  </a:cubicBezTo>
                  <a:cubicBezTo>
                    <a:pt x="21" y="35"/>
                    <a:pt x="18" y="35"/>
                    <a:pt x="14" y="35"/>
                  </a:cubicBezTo>
                  <a:lnTo>
                    <a:pt x="9" y="35"/>
                  </a:lnTo>
                  <a:cubicBezTo>
                    <a:pt x="9" y="33"/>
                    <a:pt x="9" y="30"/>
                    <a:pt x="9" y="27"/>
                  </a:cubicBezTo>
                  <a:cubicBezTo>
                    <a:pt x="9" y="23"/>
                    <a:pt x="9" y="21"/>
                    <a:pt x="9" y="19"/>
                  </a:cubicBezTo>
                  <a:cubicBezTo>
                    <a:pt x="11" y="19"/>
                    <a:pt x="13" y="19"/>
                    <a:pt x="14" y="19"/>
                  </a:cubicBezTo>
                  <a:cubicBezTo>
                    <a:pt x="16" y="19"/>
                    <a:pt x="17" y="19"/>
                    <a:pt x="18" y="19"/>
                  </a:cubicBezTo>
                  <a:cubicBezTo>
                    <a:pt x="19" y="19"/>
                    <a:pt x="20" y="20"/>
                    <a:pt x="20" y="20"/>
                  </a:cubicBezTo>
                  <a:cubicBezTo>
                    <a:pt x="20" y="20"/>
                    <a:pt x="20" y="20"/>
                    <a:pt x="20" y="20"/>
                  </a:cubicBezTo>
                  <a:cubicBezTo>
                    <a:pt x="21" y="21"/>
                    <a:pt x="21" y="21"/>
                    <a:pt x="21" y="22"/>
                  </a:cubicBezTo>
                  <a:lnTo>
                    <a:pt x="21" y="24"/>
                  </a:lnTo>
                  <a:lnTo>
                    <a:pt x="22" y="24"/>
                  </a:lnTo>
                  <a:lnTo>
                    <a:pt x="23" y="24"/>
                  </a:lnTo>
                  <a:lnTo>
                    <a:pt x="22" y="18"/>
                  </a:lnTo>
                  <a:cubicBezTo>
                    <a:pt x="22" y="16"/>
                    <a:pt x="23" y="14"/>
                    <a:pt x="23" y="13"/>
                  </a:cubicBezTo>
                  <a:lnTo>
                    <a:pt x="22" y="12"/>
                  </a:lnTo>
                  <a:lnTo>
                    <a:pt x="21" y="12"/>
                  </a:lnTo>
                  <a:lnTo>
                    <a:pt x="21" y="13"/>
                  </a:lnTo>
                  <a:lnTo>
                    <a:pt x="21" y="14"/>
                  </a:lnTo>
                  <a:cubicBezTo>
                    <a:pt x="21" y="15"/>
                    <a:pt x="21" y="16"/>
                    <a:pt x="21" y="16"/>
                  </a:cubicBezTo>
                  <a:cubicBezTo>
                    <a:pt x="21" y="16"/>
                    <a:pt x="20" y="16"/>
                    <a:pt x="20" y="16"/>
                  </a:cubicBezTo>
                  <a:cubicBezTo>
                    <a:pt x="20" y="17"/>
                    <a:pt x="19" y="17"/>
                    <a:pt x="18" y="17"/>
                  </a:cubicBezTo>
                  <a:cubicBezTo>
                    <a:pt x="17" y="17"/>
                    <a:pt x="16" y="17"/>
                    <a:pt x="14" y="17"/>
                  </a:cubicBezTo>
                  <a:cubicBezTo>
                    <a:pt x="13" y="17"/>
                    <a:pt x="11" y="17"/>
                    <a:pt x="9" y="17"/>
                  </a:cubicBezTo>
                  <a:lnTo>
                    <a:pt x="9" y="12"/>
                  </a:lnTo>
                  <a:lnTo>
                    <a:pt x="9" y="7"/>
                  </a:lnTo>
                  <a:lnTo>
                    <a:pt x="9" y="3"/>
                  </a:lnTo>
                  <a:cubicBezTo>
                    <a:pt x="12" y="2"/>
                    <a:pt x="13" y="2"/>
                    <a:pt x="15" y="2"/>
                  </a:cubicBezTo>
                  <a:cubicBezTo>
                    <a:pt x="16" y="2"/>
                    <a:pt x="17" y="2"/>
                    <a:pt x="19" y="3"/>
                  </a:cubicBezTo>
                  <a:cubicBezTo>
                    <a:pt x="21" y="3"/>
                    <a:pt x="22" y="3"/>
                    <a:pt x="24" y="4"/>
                  </a:cubicBezTo>
                  <a:cubicBezTo>
                    <a:pt x="24" y="5"/>
                    <a:pt x="24" y="6"/>
                    <a:pt x="24" y="8"/>
                  </a:cubicBezTo>
                  <a:cubicBezTo>
                    <a:pt x="24" y="8"/>
                    <a:pt x="24" y="8"/>
                    <a:pt x="24" y="8"/>
                  </a:cubicBezTo>
                  <a:lnTo>
                    <a:pt x="25" y="8"/>
                  </a:lnTo>
                  <a:cubicBezTo>
                    <a:pt x="26" y="5"/>
                    <a:pt x="26" y="2"/>
                    <a:pt x="26" y="0"/>
                  </a:cubicBezTo>
                  <a:cubicBezTo>
                    <a:pt x="22" y="0"/>
                    <a:pt x="17" y="0"/>
                    <a:pt x="11" y="0"/>
                  </a:cubicBezTo>
                  <a:cubicBezTo>
                    <a:pt x="10" y="0"/>
                    <a:pt x="6"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8" name="Freeform 85">
              <a:extLst>
                <a:ext uri="{FF2B5EF4-FFF2-40B4-BE49-F238E27FC236}">
                  <a16:creationId xmlns:a16="http://schemas.microsoft.com/office/drawing/2014/main" id="{C833A74A-FCEC-4DAB-BFFF-3FA3EA872097}"/>
                </a:ext>
              </a:extLst>
            </p:cNvPr>
            <p:cNvSpPr>
              <a:spLocks/>
            </p:cNvSpPr>
            <p:nvPr/>
          </p:nvSpPr>
          <p:spPr bwMode="auto">
            <a:xfrm>
              <a:off x="3456351" y="6195467"/>
              <a:ext cx="25400" cy="71437"/>
            </a:xfrm>
            <a:custGeom>
              <a:avLst/>
              <a:gdLst>
                <a:gd name="T0" fmla="*/ 1814 w 14"/>
                <a:gd name="T1" fmla="*/ 3663 h 39"/>
                <a:gd name="T2" fmla="*/ 1814 w 14"/>
                <a:gd name="T3" fmla="*/ 3663 h 39"/>
                <a:gd name="T4" fmla="*/ 0 w 14"/>
                <a:gd name="T5" fmla="*/ 5495 h 39"/>
                <a:gd name="T6" fmla="*/ 0 w 14"/>
                <a:gd name="T7" fmla="*/ 7327 h 39"/>
                <a:gd name="T8" fmla="*/ 1814 w 14"/>
                <a:gd name="T9" fmla="*/ 7327 h 39"/>
                <a:gd name="T10" fmla="*/ 7257 w 14"/>
                <a:gd name="T11" fmla="*/ 7327 h 39"/>
                <a:gd name="T12" fmla="*/ 7257 w 14"/>
                <a:gd name="T13" fmla="*/ 7327 h 39"/>
                <a:gd name="T14" fmla="*/ 9071 w 14"/>
                <a:gd name="T15" fmla="*/ 10990 h 39"/>
                <a:gd name="T16" fmla="*/ 9071 w 14"/>
                <a:gd name="T17" fmla="*/ 18317 h 39"/>
                <a:gd name="T18" fmla="*/ 9071 w 14"/>
                <a:gd name="T19" fmla="*/ 27476 h 39"/>
                <a:gd name="T20" fmla="*/ 9071 w 14"/>
                <a:gd name="T21" fmla="*/ 53120 h 39"/>
                <a:gd name="T22" fmla="*/ 9071 w 14"/>
                <a:gd name="T23" fmla="*/ 60447 h 39"/>
                <a:gd name="T24" fmla="*/ 9071 w 14"/>
                <a:gd name="T25" fmla="*/ 65942 h 39"/>
                <a:gd name="T26" fmla="*/ 7257 w 14"/>
                <a:gd name="T27" fmla="*/ 67774 h 39"/>
                <a:gd name="T28" fmla="*/ 7257 w 14"/>
                <a:gd name="T29" fmla="*/ 67774 h 39"/>
                <a:gd name="T30" fmla="*/ 1814 w 14"/>
                <a:gd name="T31" fmla="*/ 67774 h 39"/>
                <a:gd name="T32" fmla="*/ 1814 w 14"/>
                <a:gd name="T33" fmla="*/ 69605 h 39"/>
                <a:gd name="T34" fmla="*/ 1814 w 14"/>
                <a:gd name="T35" fmla="*/ 71437 h 39"/>
                <a:gd name="T36" fmla="*/ 1814 w 14"/>
                <a:gd name="T37" fmla="*/ 71437 h 39"/>
                <a:gd name="T38" fmla="*/ 12700 w 14"/>
                <a:gd name="T39" fmla="*/ 71437 h 39"/>
                <a:gd name="T40" fmla="*/ 23586 w 14"/>
                <a:gd name="T41" fmla="*/ 71437 h 39"/>
                <a:gd name="T42" fmla="*/ 25400 w 14"/>
                <a:gd name="T43" fmla="*/ 71437 h 39"/>
                <a:gd name="T44" fmla="*/ 25400 w 14"/>
                <a:gd name="T45" fmla="*/ 69605 h 39"/>
                <a:gd name="T46" fmla="*/ 23586 w 14"/>
                <a:gd name="T47" fmla="*/ 67774 h 39"/>
                <a:gd name="T48" fmla="*/ 18143 w 14"/>
                <a:gd name="T49" fmla="*/ 67774 h 39"/>
                <a:gd name="T50" fmla="*/ 18143 w 14"/>
                <a:gd name="T51" fmla="*/ 67774 h 39"/>
                <a:gd name="T52" fmla="*/ 18143 w 14"/>
                <a:gd name="T53" fmla="*/ 65942 h 39"/>
                <a:gd name="T54" fmla="*/ 16329 w 14"/>
                <a:gd name="T55" fmla="*/ 60447 h 39"/>
                <a:gd name="T56" fmla="*/ 16329 w 14"/>
                <a:gd name="T57" fmla="*/ 53120 h 39"/>
                <a:gd name="T58" fmla="*/ 16329 w 14"/>
                <a:gd name="T59" fmla="*/ 23812 h 39"/>
                <a:gd name="T60" fmla="*/ 18143 w 14"/>
                <a:gd name="T61" fmla="*/ 1832 h 39"/>
                <a:gd name="T62" fmla="*/ 16329 w 14"/>
                <a:gd name="T63" fmla="*/ 0 h 39"/>
                <a:gd name="T64" fmla="*/ 1814 w 14"/>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39">
                  <a:moveTo>
                    <a:pt x="1" y="2"/>
                  </a:moveTo>
                  <a:lnTo>
                    <a:pt x="1" y="2"/>
                  </a:lnTo>
                  <a:lnTo>
                    <a:pt x="0" y="3"/>
                  </a:lnTo>
                  <a:lnTo>
                    <a:pt x="0" y="4"/>
                  </a:lnTo>
                  <a:lnTo>
                    <a:pt x="1" y="4"/>
                  </a:lnTo>
                  <a:cubicBezTo>
                    <a:pt x="3" y="4"/>
                    <a:pt x="4" y="4"/>
                    <a:pt x="4" y="4"/>
                  </a:cubicBezTo>
                  <a:cubicBezTo>
                    <a:pt x="4" y="4"/>
                    <a:pt x="4" y="4"/>
                    <a:pt x="4" y="4"/>
                  </a:cubicBezTo>
                  <a:cubicBezTo>
                    <a:pt x="5" y="4"/>
                    <a:pt x="5" y="5"/>
                    <a:pt x="5" y="6"/>
                  </a:cubicBezTo>
                  <a:cubicBezTo>
                    <a:pt x="5" y="6"/>
                    <a:pt x="5" y="8"/>
                    <a:pt x="5" y="10"/>
                  </a:cubicBezTo>
                  <a:lnTo>
                    <a:pt x="5" y="15"/>
                  </a:lnTo>
                  <a:lnTo>
                    <a:pt x="5" y="29"/>
                  </a:lnTo>
                  <a:cubicBezTo>
                    <a:pt x="5" y="30"/>
                    <a:pt x="5" y="31"/>
                    <a:pt x="5" y="33"/>
                  </a:cubicBezTo>
                  <a:cubicBezTo>
                    <a:pt x="5" y="35"/>
                    <a:pt x="5" y="36"/>
                    <a:pt x="5" y="36"/>
                  </a:cubicBezTo>
                  <a:cubicBezTo>
                    <a:pt x="5" y="37"/>
                    <a:pt x="4" y="37"/>
                    <a:pt x="4" y="37"/>
                  </a:cubicBezTo>
                  <a:cubicBezTo>
                    <a:pt x="4" y="37"/>
                    <a:pt x="4" y="37"/>
                    <a:pt x="4" y="37"/>
                  </a:cubicBezTo>
                  <a:cubicBezTo>
                    <a:pt x="4" y="37"/>
                    <a:pt x="3" y="37"/>
                    <a:pt x="1" y="37"/>
                  </a:cubicBezTo>
                  <a:lnTo>
                    <a:pt x="1" y="38"/>
                  </a:lnTo>
                  <a:lnTo>
                    <a:pt x="1" y="39"/>
                  </a:lnTo>
                  <a:cubicBezTo>
                    <a:pt x="3" y="39"/>
                    <a:pt x="5" y="39"/>
                    <a:pt x="7" y="39"/>
                  </a:cubicBezTo>
                  <a:cubicBezTo>
                    <a:pt x="9" y="39"/>
                    <a:pt x="11" y="39"/>
                    <a:pt x="13" y="39"/>
                  </a:cubicBezTo>
                  <a:lnTo>
                    <a:pt x="14" y="39"/>
                  </a:lnTo>
                  <a:lnTo>
                    <a:pt x="14" y="38"/>
                  </a:lnTo>
                  <a:lnTo>
                    <a:pt x="13" y="37"/>
                  </a:lnTo>
                  <a:cubicBezTo>
                    <a:pt x="12" y="37"/>
                    <a:pt x="11" y="37"/>
                    <a:pt x="10" y="37"/>
                  </a:cubicBezTo>
                  <a:cubicBezTo>
                    <a:pt x="10" y="37"/>
                    <a:pt x="10" y="37"/>
                    <a:pt x="10" y="37"/>
                  </a:cubicBezTo>
                  <a:cubicBezTo>
                    <a:pt x="10" y="37"/>
                    <a:pt x="10" y="37"/>
                    <a:pt x="10" y="36"/>
                  </a:cubicBezTo>
                  <a:cubicBezTo>
                    <a:pt x="9" y="36"/>
                    <a:pt x="9" y="35"/>
                    <a:pt x="9" y="33"/>
                  </a:cubicBezTo>
                  <a:cubicBezTo>
                    <a:pt x="9" y="31"/>
                    <a:pt x="9" y="29"/>
                    <a:pt x="9" y="29"/>
                  </a:cubicBezTo>
                  <a:lnTo>
                    <a:pt x="9" y="13"/>
                  </a:lnTo>
                  <a:cubicBezTo>
                    <a:pt x="9" y="7"/>
                    <a:pt x="9" y="3"/>
                    <a:pt x="10"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49" name="Freeform 86">
              <a:extLst>
                <a:ext uri="{FF2B5EF4-FFF2-40B4-BE49-F238E27FC236}">
                  <a16:creationId xmlns:a16="http://schemas.microsoft.com/office/drawing/2014/main" id="{61C2EF0E-94A7-4377-811B-71F9DA176683}"/>
                </a:ext>
              </a:extLst>
            </p:cNvPr>
            <p:cNvSpPr>
              <a:spLocks/>
            </p:cNvSpPr>
            <p:nvPr/>
          </p:nvSpPr>
          <p:spPr bwMode="auto">
            <a:xfrm>
              <a:off x="3510326" y="6197054"/>
              <a:ext cx="46038" cy="71437"/>
            </a:xfrm>
            <a:custGeom>
              <a:avLst/>
              <a:gdLst>
                <a:gd name="T0" fmla="*/ 0 w 25"/>
                <a:gd name="T1" fmla="*/ 67774 h 39"/>
                <a:gd name="T2" fmla="*/ 0 w 25"/>
                <a:gd name="T3" fmla="*/ 67774 h 39"/>
                <a:gd name="T4" fmla="*/ 0 w 25"/>
                <a:gd name="T5" fmla="*/ 67774 h 39"/>
                <a:gd name="T6" fmla="*/ 16574 w 25"/>
                <a:gd name="T7" fmla="*/ 71437 h 39"/>
                <a:gd name="T8" fmla="*/ 36830 w 25"/>
                <a:gd name="T9" fmla="*/ 64110 h 39"/>
                <a:gd name="T10" fmla="*/ 46038 w 25"/>
                <a:gd name="T11" fmla="*/ 47625 h 39"/>
                <a:gd name="T12" fmla="*/ 44196 w 25"/>
                <a:gd name="T13" fmla="*/ 38466 h 39"/>
                <a:gd name="T14" fmla="*/ 36830 w 25"/>
                <a:gd name="T15" fmla="*/ 32971 h 39"/>
                <a:gd name="T16" fmla="*/ 25781 w 25"/>
                <a:gd name="T17" fmla="*/ 31139 h 39"/>
                <a:gd name="T18" fmla="*/ 16574 w 25"/>
                <a:gd name="T19" fmla="*/ 29307 h 39"/>
                <a:gd name="T20" fmla="*/ 12891 w 25"/>
                <a:gd name="T21" fmla="*/ 27476 h 39"/>
                <a:gd name="T22" fmla="*/ 9208 w 25"/>
                <a:gd name="T23" fmla="*/ 23812 h 39"/>
                <a:gd name="T24" fmla="*/ 9208 w 25"/>
                <a:gd name="T25" fmla="*/ 18317 h 39"/>
                <a:gd name="T26" fmla="*/ 11049 w 25"/>
                <a:gd name="T27" fmla="*/ 10990 h 39"/>
                <a:gd name="T28" fmla="*/ 16574 w 25"/>
                <a:gd name="T29" fmla="*/ 7327 h 39"/>
                <a:gd name="T30" fmla="*/ 23940 w 25"/>
                <a:gd name="T31" fmla="*/ 5495 h 39"/>
                <a:gd name="T32" fmla="*/ 33147 w 25"/>
                <a:gd name="T33" fmla="*/ 7327 h 39"/>
                <a:gd name="T34" fmla="*/ 36830 w 25"/>
                <a:gd name="T35" fmla="*/ 10990 h 39"/>
                <a:gd name="T36" fmla="*/ 36830 w 25"/>
                <a:gd name="T37" fmla="*/ 18317 h 39"/>
                <a:gd name="T38" fmla="*/ 36830 w 25"/>
                <a:gd name="T39" fmla="*/ 18317 h 39"/>
                <a:gd name="T40" fmla="*/ 40513 w 25"/>
                <a:gd name="T41" fmla="*/ 18317 h 39"/>
                <a:gd name="T42" fmla="*/ 40513 w 25"/>
                <a:gd name="T43" fmla="*/ 18317 h 39"/>
                <a:gd name="T44" fmla="*/ 42355 w 25"/>
                <a:gd name="T45" fmla="*/ 5495 h 39"/>
                <a:gd name="T46" fmla="*/ 40513 w 25"/>
                <a:gd name="T47" fmla="*/ 5495 h 39"/>
                <a:gd name="T48" fmla="*/ 33147 w 25"/>
                <a:gd name="T49" fmla="*/ 1832 h 39"/>
                <a:gd name="T50" fmla="*/ 23940 w 25"/>
                <a:gd name="T51" fmla="*/ 0 h 39"/>
                <a:gd name="T52" fmla="*/ 7366 w 25"/>
                <a:gd name="T53" fmla="*/ 7327 h 39"/>
                <a:gd name="T54" fmla="*/ 0 w 25"/>
                <a:gd name="T55" fmla="*/ 20149 h 39"/>
                <a:gd name="T56" fmla="*/ 1842 w 25"/>
                <a:gd name="T57" fmla="*/ 27476 h 39"/>
                <a:gd name="T58" fmla="*/ 3683 w 25"/>
                <a:gd name="T59" fmla="*/ 31139 h 39"/>
                <a:gd name="T60" fmla="*/ 9208 w 25"/>
                <a:gd name="T61" fmla="*/ 34803 h 39"/>
                <a:gd name="T62" fmla="*/ 14732 w 25"/>
                <a:gd name="T63" fmla="*/ 36634 h 39"/>
                <a:gd name="T64" fmla="*/ 22098 w 25"/>
                <a:gd name="T65" fmla="*/ 38466 h 39"/>
                <a:gd name="T66" fmla="*/ 29464 w 25"/>
                <a:gd name="T67" fmla="*/ 40298 h 39"/>
                <a:gd name="T68" fmla="*/ 33147 w 25"/>
                <a:gd name="T69" fmla="*/ 42130 h 39"/>
                <a:gd name="T70" fmla="*/ 36830 w 25"/>
                <a:gd name="T71" fmla="*/ 45793 h 39"/>
                <a:gd name="T72" fmla="*/ 36830 w 25"/>
                <a:gd name="T73" fmla="*/ 51288 h 39"/>
                <a:gd name="T74" fmla="*/ 34989 w 25"/>
                <a:gd name="T75" fmla="*/ 58615 h 39"/>
                <a:gd name="T76" fmla="*/ 29464 w 25"/>
                <a:gd name="T77" fmla="*/ 64110 h 39"/>
                <a:gd name="T78" fmla="*/ 20257 w 25"/>
                <a:gd name="T79" fmla="*/ 65942 h 39"/>
                <a:gd name="T80" fmla="*/ 12891 w 25"/>
                <a:gd name="T81" fmla="*/ 65942 h 39"/>
                <a:gd name="T82" fmla="*/ 7366 w 25"/>
                <a:gd name="T83" fmla="*/ 64110 h 39"/>
                <a:gd name="T84" fmla="*/ 3683 w 25"/>
                <a:gd name="T85" fmla="*/ 60447 h 39"/>
                <a:gd name="T86" fmla="*/ 3683 w 25"/>
                <a:gd name="T87" fmla="*/ 53120 h 39"/>
                <a:gd name="T88" fmla="*/ 3683 w 25"/>
                <a:gd name="T89" fmla="*/ 53120 h 39"/>
                <a:gd name="T90" fmla="*/ 0 w 25"/>
                <a:gd name="T91" fmla="*/ 53120 h 39"/>
                <a:gd name="T92" fmla="*/ 0 w 25"/>
                <a:gd name="T93" fmla="*/ 53120 h 39"/>
                <a:gd name="T94" fmla="*/ 0 w 25"/>
                <a:gd name="T95" fmla="*/ 67774 h 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39">
                  <a:moveTo>
                    <a:pt x="0" y="37"/>
                  </a:moveTo>
                  <a:lnTo>
                    <a:pt x="0" y="37"/>
                  </a:lnTo>
                  <a:cubicBezTo>
                    <a:pt x="3" y="38"/>
                    <a:pt x="6" y="39"/>
                    <a:pt x="9" y="39"/>
                  </a:cubicBezTo>
                  <a:cubicBezTo>
                    <a:pt x="14" y="39"/>
                    <a:pt x="17" y="38"/>
                    <a:pt x="20" y="35"/>
                  </a:cubicBezTo>
                  <a:cubicBezTo>
                    <a:pt x="23" y="33"/>
                    <a:pt x="25" y="30"/>
                    <a:pt x="25" y="26"/>
                  </a:cubicBezTo>
                  <a:cubicBezTo>
                    <a:pt x="25" y="24"/>
                    <a:pt x="24" y="22"/>
                    <a:pt x="24" y="21"/>
                  </a:cubicBezTo>
                  <a:cubicBezTo>
                    <a:pt x="23" y="20"/>
                    <a:pt x="22" y="19"/>
                    <a:pt x="20" y="18"/>
                  </a:cubicBezTo>
                  <a:cubicBezTo>
                    <a:pt x="19" y="18"/>
                    <a:pt x="17" y="17"/>
                    <a:pt x="14" y="17"/>
                  </a:cubicBezTo>
                  <a:cubicBezTo>
                    <a:pt x="11" y="16"/>
                    <a:pt x="10" y="16"/>
                    <a:pt x="9" y="16"/>
                  </a:cubicBezTo>
                  <a:cubicBezTo>
                    <a:pt x="8" y="16"/>
                    <a:pt x="7" y="15"/>
                    <a:pt x="7" y="15"/>
                  </a:cubicBezTo>
                  <a:cubicBezTo>
                    <a:pt x="6" y="14"/>
                    <a:pt x="6" y="14"/>
                    <a:pt x="5" y="13"/>
                  </a:cubicBezTo>
                  <a:cubicBezTo>
                    <a:pt x="5" y="12"/>
                    <a:pt x="5" y="11"/>
                    <a:pt x="5" y="10"/>
                  </a:cubicBezTo>
                  <a:cubicBezTo>
                    <a:pt x="5" y="9"/>
                    <a:pt x="5" y="8"/>
                    <a:pt x="6" y="6"/>
                  </a:cubicBezTo>
                  <a:cubicBezTo>
                    <a:pt x="6" y="5"/>
                    <a:pt x="7" y="4"/>
                    <a:pt x="9" y="4"/>
                  </a:cubicBezTo>
                  <a:cubicBezTo>
                    <a:pt x="10" y="3"/>
                    <a:pt x="11" y="3"/>
                    <a:pt x="13" y="3"/>
                  </a:cubicBezTo>
                  <a:cubicBezTo>
                    <a:pt x="14" y="3"/>
                    <a:pt x="16" y="3"/>
                    <a:pt x="18" y="4"/>
                  </a:cubicBezTo>
                  <a:cubicBezTo>
                    <a:pt x="19" y="5"/>
                    <a:pt x="20" y="5"/>
                    <a:pt x="20" y="6"/>
                  </a:cubicBezTo>
                  <a:cubicBezTo>
                    <a:pt x="20" y="6"/>
                    <a:pt x="20" y="8"/>
                    <a:pt x="20" y="10"/>
                  </a:cubicBezTo>
                  <a:lnTo>
                    <a:pt x="22" y="10"/>
                  </a:lnTo>
                  <a:cubicBezTo>
                    <a:pt x="22" y="7"/>
                    <a:pt x="22" y="5"/>
                    <a:pt x="23" y="3"/>
                  </a:cubicBezTo>
                  <a:lnTo>
                    <a:pt x="22" y="3"/>
                  </a:lnTo>
                  <a:cubicBezTo>
                    <a:pt x="21" y="2"/>
                    <a:pt x="19" y="1"/>
                    <a:pt x="18" y="1"/>
                  </a:cubicBezTo>
                  <a:cubicBezTo>
                    <a:pt x="16" y="1"/>
                    <a:pt x="14" y="0"/>
                    <a:pt x="13" y="0"/>
                  </a:cubicBezTo>
                  <a:cubicBezTo>
                    <a:pt x="9" y="0"/>
                    <a:pt x="6" y="1"/>
                    <a:pt x="4" y="4"/>
                  </a:cubicBezTo>
                  <a:cubicBezTo>
                    <a:pt x="1" y="6"/>
                    <a:pt x="0" y="8"/>
                    <a:pt x="0" y="11"/>
                  </a:cubicBezTo>
                  <a:cubicBezTo>
                    <a:pt x="0" y="13"/>
                    <a:pt x="0" y="14"/>
                    <a:pt x="1" y="15"/>
                  </a:cubicBezTo>
                  <a:cubicBezTo>
                    <a:pt x="1" y="16"/>
                    <a:pt x="2" y="17"/>
                    <a:pt x="2" y="17"/>
                  </a:cubicBezTo>
                  <a:cubicBezTo>
                    <a:pt x="3" y="18"/>
                    <a:pt x="4" y="19"/>
                    <a:pt x="5" y="19"/>
                  </a:cubicBezTo>
                  <a:cubicBezTo>
                    <a:pt x="6" y="20"/>
                    <a:pt x="7" y="20"/>
                    <a:pt x="8" y="20"/>
                  </a:cubicBezTo>
                  <a:cubicBezTo>
                    <a:pt x="9" y="21"/>
                    <a:pt x="10" y="21"/>
                    <a:pt x="12" y="21"/>
                  </a:cubicBezTo>
                  <a:cubicBezTo>
                    <a:pt x="14" y="21"/>
                    <a:pt x="15" y="22"/>
                    <a:pt x="16" y="22"/>
                  </a:cubicBezTo>
                  <a:cubicBezTo>
                    <a:pt x="17" y="22"/>
                    <a:pt x="17" y="22"/>
                    <a:pt x="18" y="23"/>
                  </a:cubicBezTo>
                  <a:cubicBezTo>
                    <a:pt x="19" y="23"/>
                    <a:pt x="19" y="24"/>
                    <a:pt x="20" y="25"/>
                  </a:cubicBezTo>
                  <a:cubicBezTo>
                    <a:pt x="20" y="26"/>
                    <a:pt x="20" y="27"/>
                    <a:pt x="20" y="28"/>
                  </a:cubicBezTo>
                  <a:cubicBezTo>
                    <a:pt x="20" y="30"/>
                    <a:pt x="20" y="31"/>
                    <a:pt x="19" y="32"/>
                  </a:cubicBezTo>
                  <a:cubicBezTo>
                    <a:pt x="18" y="34"/>
                    <a:pt x="17" y="35"/>
                    <a:pt x="16" y="35"/>
                  </a:cubicBezTo>
                  <a:cubicBezTo>
                    <a:pt x="14" y="36"/>
                    <a:pt x="13" y="36"/>
                    <a:pt x="11" y="36"/>
                  </a:cubicBezTo>
                  <a:cubicBezTo>
                    <a:pt x="10" y="36"/>
                    <a:pt x="8" y="36"/>
                    <a:pt x="7" y="36"/>
                  </a:cubicBezTo>
                  <a:cubicBezTo>
                    <a:pt x="6" y="35"/>
                    <a:pt x="5" y="35"/>
                    <a:pt x="4" y="35"/>
                  </a:cubicBezTo>
                  <a:cubicBezTo>
                    <a:pt x="3" y="34"/>
                    <a:pt x="3" y="33"/>
                    <a:pt x="2" y="33"/>
                  </a:cubicBezTo>
                  <a:cubicBezTo>
                    <a:pt x="2" y="32"/>
                    <a:pt x="2" y="31"/>
                    <a:pt x="2" y="29"/>
                  </a:cubicBezTo>
                  <a:lnTo>
                    <a:pt x="0" y="29"/>
                  </a:lnTo>
                  <a:cubicBezTo>
                    <a:pt x="0" y="33"/>
                    <a:pt x="0" y="35"/>
                    <a:pt x="0" y="37"/>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0" name="Freeform 87">
              <a:extLst>
                <a:ext uri="{FF2B5EF4-FFF2-40B4-BE49-F238E27FC236}">
                  <a16:creationId xmlns:a16="http://schemas.microsoft.com/office/drawing/2014/main" id="{3B61D73F-534F-4505-AC81-D21B5C4322CA}"/>
                </a:ext>
              </a:extLst>
            </p:cNvPr>
            <p:cNvSpPr>
              <a:spLocks noEditPoints="1"/>
            </p:cNvSpPr>
            <p:nvPr/>
          </p:nvSpPr>
          <p:spPr bwMode="auto">
            <a:xfrm>
              <a:off x="3561126" y="6220867"/>
              <a:ext cx="42863" cy="46037"/>
            </a:xfrm>
            <a:custGeom>
              <a:avLst/>
              <a:gdLst>
                <a:gd name="T0" fmla="*/ 7454 w 23"/>
                <a:gd name="T1" fmla="*/ 12890 h 25"/>
                <a:gd name="T2" fmla="*/ 7454 w 23"/>
                <a:gd name="T3" fmla="*/ 12890 h 25"/>
                <a:gd name="T4" fmla="*/ 9318 w 23"/>
                <a:gd name="T5" fmla="*/ 7366 h 25"/>
                <a:gd name="T6" fmla="*/ 11182 w 23"/>
                <a:gd name="T7" fmla="*/ 5524 h 25"/>
                <a:gd name="T8" fmla="*/ 16772 w 23"/>
                <a:gd name="T9" fmla="*/ 5524 h 25"/>
                <a:gd name="T10" fmla="*/ 26091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3045 w 23"/>
                <a:gd name="T23" fmla="*/ 46037 h 25"/>
                <a:gd name="T24" fmla="*/ 18636 w 23"/>
                <a:gd name="T25" fmla="*/ 46037 h 25"/>
                <a:gd name="T26" fmla="*/ 27954 w 23"/>
                <a:gd name="T27" fmla="*/ 36830 h 25"/>
                <a:gd name="T28" fmla="*/ 27954 w 23"/>
                <a:gd name="T29" fmla="*/ 46037 h 25"/>
                <a:gd name="T30" fmla="*/ 29818 w 23"/>
                <a:gd name="T31" fmla="*/ 46037 h 25"/>
                <a:gd name="T32" fmla="*/ 37272 w 23"/>
                <a:gd name="T33" fmla="*/ 46037 h 25"/>
                <a:gd name="T34" fmla="*/ 42863 w 23"/>
                <a:gd name="T35" fmla="*/ 46037 h 25"/>
                <a:gd name="T36" fmla="*/ 42863 w 23"/>
                <a:gd name="T37" fmla="*/ 46037 h 25"/>
                <a:gd name="T38" fmla="*/ 42863 w 23"/>
                <a:gd name="T39" fmla="*/ 44196 h 25"/>
                <a:gd name="T40" fmla="*/ 42863 w 23"/>
                <a:gd name="T41" fmla="*/ 44196 h 25"/>
                <a:gd name="T42" fmla="*/ 40999 w 23"/>
                <a:gd name="T43" fmla="*/ 42354 h 25"/>
                <a:gd name="T44" fmla="*/ 37272 w 23"/>
                <a:gd name="T45" fmla="*/ 42354 h 25"/>
                <a:gd name="T46" fmla="*/ 37272 w 23"/>
                <a:gd name="T47" fmla="*/ 42354 h 25"/>
                <a:gd name="T48" fmla="*/ 37272 w 23"/>
                <a:gd name="T49" fmla="*/ 38671 h 25"/>
                <a:gd name="T50" fmla="*/ 37272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7454 w 23"/>
                <a:gd name="T67" fmla="*/ 12890 h 25"/>
                <a:gd name="T68" fmla="*/ 7454 w 23"/>
                <a:gd name="T69" fmla="*/ 12890 h 25"/>
                <a:gd name="T70" fmla="*/ 27954 w 23"/>
                <a:gd name="T71" fmla="*/ 33147 h 25"/>
                <a:gd name="T72" fmla="*/ 27954 w 23"/>
                <a:gd name="T73" fmla="*/ 33147 h 25"/>
                <a:gd name="T74" fmla="*/ 16772 w 23"/>
                <a:gd name="T75" fmla="*/ 40513 h 25"/>
                <a:gd name="T76" fmla="*/ 9318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4" y="7"/>
                  </a:moveTo>
                  <a:lnTo>
                    <a:pt x="4" y="7"/>
                  </a:lnTo>
                  <a:cubicBezTo>
                    <a:pt x="4" y="5"/>
                    <a:pt x="5" y="4"/>
                    <a:pt x="5" y="4"/>
                  </a:cubicBezTo>
                  <a:cubicBezTo>
                    <a:pt x="5" y="4"/>
                    <a:pt x="6" y="4"/>
                    <a:pt x="6" y="3"/>
                  </a:cubicBezTo>
                  <a:cubicBezTo>
                    <a:pt x="7" y="3"/>
                    <a:pt x="8" y="3"/>
                    <a:pt x="9" y="3"/>
                  </a:cubicBezTo>
                  <a:cubicBezTo>
                    <a:pt x="11" y="3"/>
                    <a:pt x="13"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20" y="25"/>
                  </a:cubicBezTo>
                  <a:cubicBezTo>
                    <a:pt x="21" y="25"/>
                    <a:pt x="22" y="25"/>
                    <a:pt x="23" y="25"/>
                  </a:cubicBezTo>
                  <a:lnTo>
                    <a:pt x="23" y="24"/>
                  </a:lnTo>
                  <a:lnTo>
                    <a:pt x="22" y="23"/>
                  </a:lnTo>
                  <a:cubicBezTo>
                    <a:pt x="21" y="23"/>
                    <a:pt x="21" y="23"/>
                    <a:pt x="20" y="23"/>
                  </a:cubicBezTo>
                  <a:cubicBezTo>
                    <a:pt x="20" y="23"/>
                    <a:pt x="20" y="23"/>
                    <a:pt x="20" y="23"/>
                  </a:cubicBezTo>
                  <a:cubicBezTo>
                    <a:pt x="20" y="23"/>
                    <a:pt x="20" y="22"/>
                    <a:pt x="20" y="21"/>
                  </a:cubicBezTo>
                  <a:lnTo>
                    <a:pt x="20" y="13"/>
                  </a:lnTo>
                  <a:lnTo>
                    <a:pt x="20" y="8"/>
                  </a:lnTo>
                  <a:cubicBezTo>
                    <a:pt x="20" y="6"/>
                    <a:pt x="20" y="5"/>
                    <a:pt x="19" y="4"/>
                  </a:cubicBezTo>
                  <a:cubicBezTo>
                    <a:pt x="18" y="3"/>
                    <a:pt x="17" y="2"/>
                    <a:pt x="16" y="1"/>
                  </a:cubicBezTo>
                  <a:cubicBezTo>
                    <a:pt x="15" y="0"/>
                    <a:pt x="13" y="0"/>
                    <a:pt x="11" y="0"/>
                  </a:cubicBezTo>
                  <a:cubicBezTo>
                    <a:pt x="8" y="0"/>
                    <a:pt x="5" y="1"/>
                    <a:pt x="2" y="4"/>
                  </a:cubicBezTo>
                  <a:lnTo>
                    <a:pt x="2" y="7"/>
                  </a:lnTo>
                  <a:lnTo>
                    <a:pt x="4" y="7"/>
                  </a:lnTo>
                  <a:close/>
                  <a:moveTo>
                    <a:pt x="15" y="18"/>
                  </a:moveTo>
                  <a:lnTo>
                    <a:pt x="15" y="18"/>
                  </a:lnTo>
                  <a:cubicBezTo>
                    <a:pt x="13" y="21"/>
                    <a:pt x="11" y="22"/>
                    <a:pt x="9" y="22"/>
                  </a:cubicBezTo>
                  <a:cubicBezTo>
                    <a:pt x="6" y="22"/>
                    <a:pt x="5" y="21"/>
                    <a:pt x="5" y="18"/>
                  </a:cubicBezTo>
                  <a:cubicBezTo>
                    <a:pt x="5" y="16"/>
                    <a:pt x="5" y="15"/>
                    <a:pt x="6" y="14"/>
                  </a:cubicBezTo>
                  <a:cubicBezTo>
                    <a:pt x="8" y="13"/>
                    <a:pt x="11"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1" name="Freeform 88">
              <a:extLst>
                <a:ext uri="{FF2B5EF4-FFF2-40B4-BE49-F238E27FC236}">
                  <a16:creationId xmlns:a16="http://schemas.microsoft.com/office/drawing/2014/main" id="{297F828E-BF4A-40F8-978D-381B9B5534E3}"/>
                </a:ext>
              </a:extLst>
            </p:cNvPr>
            <p:cNvSpPr>
              <a:spLocks noEditPoints="1"/>
            </p:cNvSpPr>
            <p:nvPr/>
          </p:nvSpPr>
          <p:spPr bwMode="auto">
            <a:xfrm>
              <a:off x="3608751"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0991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5" y="5"/>
                    <a:pt x="6" y="5"/>
                  </a:cubicBezTo>
                  <a:cubicBezTo>
                    <a:pt x="7" y="5"/>
                    <a:pt x="8" y="5"/>
                    <a:pt x="8" y="5"/>
                  </a:cubicBezTo>
                  <a:cubicBezTo>
                    <a:pt x="9" y="4"/>
                    <a:pt x="9" y="3"/>
                    <a:pt x="9" y="3"/>
                  </a:cubicBezTo>
                  <a:cubicBezTo>
                    <a:pt x="9" y="2"/>
                    <a:pt x="9" y="1"/>
                    <a:pt x="8" y="0"/>
                  </a:cubicBezTo>
                  <a:cubicBezTo>
                    <a:pt x="8" y="0"/>
                    <a:pt x="7" y="0"/>
                    <a:pt x="6" y="0"/>
                  </a:cubicBezTo>
                  <a:cubicBezTo>
                    <a:pt x="5" y="0"/>
                    <a:pt x="5" y="0"/>
                    <a:pt x="4" y="0"/>
                  </a:cubicBezTo>
                  <a:close/>
                  <a:moveTo>
                    <a:pt x="0" y="13"/>
                  </a:moveTo>
                  <a:lnTo>
                    <a:pt x="0" y="13"/>
                  </a:lnTo>
                  <a:lnTo>
                    <a:pt x="0" y="14"/>
                  </a:lnTo>
                  <a:lnTo>
                    <a:pt x="0" y="15"/>
                  </a:lnTo>
                  <a:lnTo>
                    <a:pt x="2" y="15"/>
                  </a:lnTo>
                  <a:cubicBezTo>
                    <a:pt x="3" y="15"/>
                    <a:pt x="3"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3" y="34"/>
                    <a:pt x="3" y="34"/>
                    <a:pt x="3" y="34"/>
                  </a:cubicBezTo>
                  <a:cubicBezTo>
                    <a:pt x="3" y="34"/>
                    <a:pt x="2" y="34"/>
                    <a:pt x="0" y="34"/>
                  </a:cubicBezTo>
                  <a:lnTo>
                    <a:pt x="0" y="35"/>
                  </a:lnTo>
                  <a:lnTo>
                    <a:pt x="0" y="36"/>
                  </a:lnTo>
                  <a:cubicBezTo>
                    <a:pt x="2" y="36"/>
                    <a:pt x="4" y="36"/>
                    <a:pt x="6" y="36"/>
                  </a:cubicBezTo>
                  <a:cubicBezTo>
                    <a:pt x="8" y="36"/>
                    <a:pt x="10" y="36"/>
                    <a:pt x="13" y="36"/>
                  </a:cubicBezTo>
                  <a:lnTo>
                    <a:pt x="13" y="35"/>
                  </a:lnTo>
                  <a:lnTo>
                    <a:pt x="13" y="34"/>
                  </a:lnTo>
                  <a:cubicBezTo>
                    <a:pt x="11" y="34"/>
                    <a:pt x="10" y="34"/>
                    <a:pt x="10" y="34"/>
                  </a:cubicBezTo>
                  <a:cubicBezTo>
                    <a:pt x="10" y="34"/>
                    <a:pt x="9"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2" name="Freeform 89">
              <a:extLst>
                <a:ext uri="{FF2B5EF4-FFF2-40B4-BE49-F238E27FC236}">
                  <a16:creationId xmlns:a16="http://schemas.microsoft.com/office/drawing/2014/main" id="{58E31ED6-52F3-4468-A2B4-F84FC95367F9}"/>
                </a:ext>
              </a:extLst>
            </p:cNvPr>
            <p:cNvSpPr>
              <a:spLocks noEditPoints="1"/>
            </p:cNvSpPr>
            <p:nvPr/>
          </p:nvSpPr>
          <p:spPr bwMode="auto">
            <a:xfrm>
              <a:off x="3637326" y="6195467"/>
              <a:ext cx="52388" cy="71437"/>
            </a:xfrm>
            <a:custGeom>
              <a:avLst/>
              <a:gdLst>
                <a:gd name="T0" fmla="*/ 28904 w 29"/>
                <a:gd name="T1" fmla="*/ 7327 h 39"/>
                <a:gd name="T2" fmla="*/ 28904 w 29"/>
                <a:gd name="T3" fmla="*/ 7327 h 39"/>
                <a:gd name="T4" fmla="*/ 34323 w 29"/>
                <a:gd name="T5" fmla="*/ 7327 h 39"/>
                <a:gd name="T6" fmla="*/ 36130 w 29"/>
                <a:gd name="T7" fmla="*/ 7327 h 39"/>
                <a:gd name="T8" fmla="*/ 36130 w 29"/>
                <a:gd name="T9" fmla="*/ 10990 h 39"/>
                <a:gd name="T10" fmla="*/ 36130 w 29"/>
                <a:gd name="T11" fmla="*/ 18317 h 39"/>
                <a:gd name="T12" fmla="*/ 36130 w 29"/>
                <a:gd name="T13" fmla="*/ 29307 h 39"/>
                <a:gd name="T14" fmla="*/ 25291 w 29"/>
                <a:gd name="T15" fmla="*/ 25644 h 39"/>
                <a:gd name="T16" fmla="*/ 16258 w 29"/>
                <a:gd name="T17" fmla="*/ 27476 h 39"/>
                <a:gd name="T18" fmla="*/ 9032 w 29"/>
                <a:gd name="T19" fmla="*/ 32971 h 39"/>
                <a:gd name="T20" fmla="*/ 3613 w 29"/>
                <a:gd name="T21" fmla="*/ 40298 h 39"/>
                <a:gd name="T22" fmla="*/ 0 w 29"/>
                <a:gd name="T23" fmla="*/ 51288 h 39"/>
                <a:gd name="T24" fmla="*/ 1806 w 29"/>
                <a:gd name="T25" fmla="*/ 60447 h 39"/>
                <a:gd name="T26" fmla="*/ 9032 w 29"/>
                <a:gd name="T27" fmla="*/ 69605 h 39"/>
                <a:gd name="T28" fmla="*/ 19871 w 29"/>
                <a:gd name="T29" fmla="*/ 71437 h 39"/>
                <a:gd name="T30" fmla="*/ 27097 w 29"/>
                <a:gd name="T31" fmla="*/ 71437 h 39"/>
                <a:gd name="T32" fmla="*/ 30710 w 29"/>
                <a:gd name="T33" fmla="*/ 67774 h 39"/>
                <a:gd name="T34" fmla="*/ 36130 w 29"/>
                <a:gd name="T35" fmla="*/ 62278 h 39"/>
                <a:gd name="T36" fmla="*/ 36130 w 29"/>
                <a:gd name="T37" fmla="*/ 64110 h 39"/>
                <a:gd name="T38" fmla="*/ 36130 w 29"/>
                <a:gd name="T39" fmla="*/ 71437 h 39"/>
                <a:gd name="T40" fmla="*/ 36130 w 29"/>
                <a:gd name="T41" fmla="*/ 71437 h 39"/>
                <a:gd name="T42" fmla="*/ 43356 w 29"/>
                <a:gd name="T43" fmla="*/ 71437 h 39"/>
                <a:gd name="T44" fmla="*/ 52388 w 29"/>
                <a:gd name="T45" fmla="*/ 71437 h 39"/>
                <a:gd name="T46" fmla="*/ 52388 w 29"/>
                <a:gd name="T47" fmla="*/ 71437 h 39"/>
                <a:gd name="T48" fmla="*/ 52388 w 29"/>
                <a:gd name="T49" fmla="*/ 69605 h 39"/>
                <a:gd name="T50" fmla="*/ 52388 w 29"/>
                <a:gd name="T51" fmla="*/ 69605 h 39"/>
                <a:gd name="T52" fmla="*/ 46969 w 29"/>
                <a:gd name="T53" fmla="*/ 67774 h 39"/>
                <a:gd name="T54" fmla="*/ 45162 w 29"/>
                <a:gd name="T55" fmla="*/ 67774 h 39"/>
                <a:gd name="T56" fmla="*/ 43356 w 29"/>
                <a:gd name="T57" fmla="*/ 62278 h 39"/>
                <a:gd name="T58" fmla="*/ 43356 w 29"/>
                <a:gd name="T59" fmla="*/ 54952 h 39"/>
                <a:gd name="T60" fmla="*/ 43356 w 29"/>
                <a:gd name="T61" fmla="*/ 23812 h 39"/>
                <a:gd name="T62" fmla="*/ 45162 w 29"/>
                <a:gd name="T63" fmla="*/ 1832 h 39"/>
                <a:gd name="T64" fmla="*/ 43356 w 29"/>
                <a:gd name="T65" fmla="*/ 0 h 39"/>
                <a:gd name="T66" fmla="*/ 28904 w 29"/>
                <a:gd name="T67" fmla="*/ 3663 h 39"/>
                <a:gd name="T68" fmla="*/ 28904 w 29"/>
                <a:gd name="T69" fmla="*/ 5495 h 39"/>
                <a:gd name="T70" fmla="*/ 28904 w 29"/>
                <a:gd name="T71" fmla="*/ 7327 h 39"/>
                <a:gd name="T72" fmla="*/ 28904 w 29"/>
                <a:gd name="T73" fmla="*/ 7327 h 39"/>
                <a:gd name="T74" fmla="*/ 36130 w 29"/>
                <a:gd name="T75" fmla="*/ 45793 h 39"/>
                <a:gd name="T76" fmla="*/ 36130 w 29"/>
                <a:gd name="T77" fmla="*/ 45793 h 39"/>
                <a:gd name="T78" fmla="*/ 36130 w 29"/>
                <a:gd name="T79" fmla="*/ 54952 h 39"/>
                <a:gd name="T80" fmla="*/ 34323 w 29"/>
                <a:gd name="T81" fmla="*/ 60447 h 39"/>
                <a:gd name="T82" fmla="*/ 28904 w 29"/>
                <a:gd name="T83" fmla="*/ 64110 h 39"/>
                <a:gd name="T84" fmla="*/ 23484 w 29"/>
                <a:gd name="T85" fmla="*/ 65942 h 39"/>
                <a:gd name="T86" fmla="*/ 12645 w 29"/>
                <a:gd name="T87" fmla="*/ 60447 h 39"/>
                <a:gd name="T88" fmla="*/ 9032 w 29"/>
                <a:gd name="T89" fmla="*/ 47625 h 39"/>
                <a:gd name="T90" fmla="*/ 10839 w 29"/>
                <a:gd name="T91" fmla="*/ 38466 h 39"/>
                <a:gd name="T92" fmla="*/ 16258 w 29"/>
                <a:gd name="T93" fmla="*/ 32971 h 39"/>
                <a:gd name="T94" fmla="*/ 23484 w 29"/>
                <a:gd name="T95" fmla="*/ 29307 h 39"/>
                <a:gd name="T96" fmla="*/ 30710 w 29"/>
                <a:gd name="T97" fmla="*/ 31139 h 39"/>
                <a:gd name="T98" fmla="*/ 36130 w 29"/>
                <a:gd name="T99" fmla="*/ 36634 h 39"/>
                <a:gd name="T100" fmla="*/ 36130 w 29"/>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 h="39">
                  <a:moveTo>
                    <a:pt x="16" y="4"/>
                  </a:moveTo>
                  <a:lnTo>
                    <a:pt x="16" y="4"/>
                  </a:lnTo>
                  <a:cubicBezTo>
                    <a:pt x="18" y="4"/>
                    <a:pt x="19" y="4"/>
                    <a:pt x="19" y="4"/>
                  </a:cubicBezTo>
                  <a:cubicBezTo>
                    <a:pt x="19" y="4"/>
                    <a:pt x="19" y="4"/>
                    <a:pt x="20" y="4"/>
                  </a:cubicBezTo>
                  <a:cubicBezTo>
                    <a:pt x="20" y="4"/>
                    <a:pt x="20" y="5"/>
                    <a:pt x="20" y="6"/>
                  </a:cubicBezTo>
                  <a:cubicBezTo>
                    <a:pt x="20" y="7"/>
                    <a:pt x="20" y="8"/>
                    <a:pt x="20" y="10"/>
                  </a:cubicBezTo>
                  <a:lnTo>
                    <a:pt x="20" y="16"/>
                  </a:lnTo>
                  <a:cubicBezTo>
                    <a:pt x="18" y="15"/>
                    <a:pt x="16" y="14"/>
                    <a:pt x="14" y="14"/>
                  </a:cubicBezTo>
                  <a:cubicBezTo>
                    <a:pt x="12" y="14"/>
                    <a:pt x="11" y="15"/>
                    <a:pt x="9" y="15"/>
                  </a:cubicBezTo>
                  <a:cubicBezTo>
                    <a:pt x="7" y="16"/>
                    <a:pt x="6" y="17"/>
                    <a:pt x="5" y="18"/>
                  </a:cubicBezTo>
                  <a:cubicBezTo>
                    <a:pt x="3" y="19"/>
                    <a:pt x="2" y="20"/>
                    <a:pt x="2" y="22"/>
                  </a:cubicBezTo>
                  <a:cubicBezTo>
                    <a:pt x="1" y="24"/>
                    <a:pt x="0" y="26"/>
                    <a:pt x="0" y="28"/>
                  </a:cubicBezTo>
                  <a:cubicBezTo>
                    <a:pt x="0" y="29"/>
                    <a:pt x="1" y="31"/>
                    <a:pt x="1" y="33"/>
                  </a:cubicBezTo>
                  <a:cubicBezTo>
                    <a:pt x="2" y="35"/>
                    <a:pt x="3" y="36"/>
                    <a:pt x="5" y="38"/>
                  </a:cubicBezTo>
                  <a:cubicBezTo>
                    <a:pt x="7" y="39"/>
                    <a:pt x="9" y="39"/>
                    <a:pt x="11" y="39"/>
                  </a:cubicBezTo>
                  <a:cubicBezTo>
                    <a:pt x="13" y="39"/>
                    <a:pt x="14" y="39"/>
                    <a:pt x="15" y="39"/>
                  </a:cubicBezTo>
                  <a:cubicBezTo>
                    <a:pt x="15" y="39"/>
                    <a:pt x="16" y="38"/>
                    <a:pt x="17" y="37"/>
                  </a:cubicBezTo>
                  <a:cubicBezTo>
                    <a:pt x="18" y="36"/>
                    <a:pt x="19" y="35"/>
                    <a:pt x="20" y="34"/>
                  </a:cubicBezTo>
                  <a:cubicBezTo>
                    <a:pt x="20" y="35"/>
                    <a:pt x="20" y="35"/>
                    <a:pt x="20" y="35"/>
                  </a:cubicBezTo>
                  <a:cubicBezTo>
                    <a:pt x="20" y="36"/>
                    <a:pt x="20" y="37"/>
                    <a:pt x="20" y="39"/>
                  </a:cubicBezTo>
                  <a:cubicBezTo>
                    <a:pt x="22" y="39"/>
                    <a:pt x="23" y="39"/>
                    <a:pt x="24" y="39"/>
                  </a:cubicBezTo>
                  <a:cubicBezTo>
                    <a:pt x="25" y="39"/>
                    <a:pt x="27" y="39"/>
                    <a:pt x="29" y="39"/>
                  </a:cubicBezTo>
                  <a:lnTo>
                    <a:pt x="29" y="38"/>
                  </a:lnTo>
                  <a:cubicBezTo>
                    <a:pt x="27" y="37"/>
                    <a:pt x="26" y="37"/>
                    <a:pt x="26" y="37"/>
                  </a:cubicBezTo>
                  <a:cubicBezTo>
                    <a:pt x="25" y="37"/>
                    <a:pt x="25" y="37"/>
                    <a:pt x="25" y="37"/>
                  </a:cubicBezTo>
                  <a:cubicBezTo>
                    <a:pt x="25" y="36"/>
                    <a:pt x="25" y="36"/>
                    <a:pt x="24" y="34"/>
                  </a:cubicBezTo>
                  <a:cubicBezTo>
                    <a:pt x="24" y="33"/>
                    <a:pt x="24" y="31"/>
                    <a:pt x="24" y="30"/>
                  </a:cubicBezTo>
                  <a:lnTo>
                    <a:pt x="24" y="13"/>
                  </a:lnTo>
                  <a:cubicBezTo>
                    <a:pt x="24" y="7"/>
                    <a:pt x="24" y="3"/>
                    <a:pt x="25" y="1"/>
                  </a:cubicBezTo>
                  <a:lnTo>
                    <a:pt x="24" y="0"/>
                  </a:lnTo>
                  <a:cubicBezTo>
                    <a:pt x="22" y="1"/>
                    <a:pt x="19" y="2"/>
                    <a:pt x="16" y="2"/>
                  </a:cubicBezTo>
                  <a:lnTo>
                    <a:pt x="16" y="3"/>
                  </a:lnTo>
                  <a:lnTo>
                    <a:pt x="16" y="4"/>
                  </a:lnTo>
                  <a:close/>
                  <a:moveTo>
                    <a:pt x="20" y="25"/>
                  </a:moveTo>
                  <a:lnTo>
                    <a:pt x="20" y="25"/>
                  </a:lnTo>
                  <a:cubicBezTo>
                    <a:pt x="20" y="27"/>
                    <a:pt x="20" y="29"/>
                    <a:pt x="20" y="30"/>
                  </a:cubicBezTo>
                  <a:cubicBezTo>
                    <a:pt x="20" y="31"/>
                    <a:pt x="19" y="32"/>
                    <a:pt x="19" y="33"/>
                  </a:cubicBezTo>
                  <a:cubicBezTo>
                    <a:pt x="18" y="34"/>
                    <a:pt x="17" y="35"/>
                    <a:pt x="16" y="35"/>
                  </a:cubicBezTo>
                  <a:cubicBezTo>
                    <a:pt x="15" y="36"/>
                    <a:pt x="14" y="36"/>
                    <a:pt x="13" y="36"/>
                  </a:cubicBezTo>
                  <a:cubicBezTo>
                    <a:pt x="11" y="36"/>
                    <a:pt x="9" y="35"/>
                    <a:pt x="7" y="33"/>
                  </a:cubicBezTo>
                  <a:cubicBezTo>
                    <a:pt x="6" y="32"/>
                    <a:pt x="5" y="29"/>
                    <a:pt x="5" y="26"/>
                  </a:cubicBezTo>
                  <a:cubicBezTo>
                    <a:pt x="5" y="24"/>
                    <a:pt x="5" y="23"/>
                    <a:pt x="6" y="21"/>
                  </a:cubicBezTo>
                  <a:cubicBezTo>
                    <a:pt x="6" y="20"/>
                    <a:pt x="7" y="18"/>
                    <a:pt x="9" y="18"/>
                  </a:cubicBezTo>
                  <a:cubicBezTo>
                    <a:pt x="10" y="17"/>
                    <a:pt x="11" y="16"/>
                    <a:pt x="13" y="16"/>
                  </a:cubicBezTo>
                  <a:cubicBezTo>
                    <a:pt x="14" y="16"/>
                    <a:pt x="15" y="17"/>
                    <a:pt x="17" y="17"/>
                  </a:cubicBezTo>
                  <a:cubicBezTo>
                    <a:pt x="18" y="18"/>
                    <a:pt x="19"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3" name="Freeform 90">
              <a:extLst>
                <a:ext uri="{FF2B5EF4-FFF2-40B4-BE49-F238E27FC236}">
                  <a16:creationId xmlns:a16="http://schemas.microsoft.com/office/drawing/2014/main" id="{53FFDDBC-AE26-4331-8553-7ABE5D14DE23}"/>
                </a:ext>
              </a:extLst>
            </p:cNvPr>
            <p:cNvSpPr>
              <a:spLocks/>
            </p:cNvSpPr>
            <p:nvPr/>
          </p:nvSpPr>
          <p:spPr bwMode="auto">
            <a:xfrm>
              <a:off x="4108813" y="6151017"/>
              <a:ext cx="1001713" cy="171450"/>
            </a:xfrm>
            <a:custGeom>
              <a:avLst/>
              <a:gdLst>
                <a:gd name="T0" fmla="*/ 0 w 554"/>
                <a:gd name="T1" fmla="*/ 171450 h 94"/>
                <a:gd name="T2" fmla="*/ 0 w 554"/>
                <a:gd name="T3" fmla="*/ 171450 h 94"/>
                <a:gd name="T4" fmla="*/ 1001713 w 554"/>
                <a:gd name="T5" fmla="*/ 171450 h 94"/>
                <a:gd name="T6" fmla="*/ 1001713 w 554"/>
                <a:gd name="T7" fmla="*/ 0 h 94"/>
                <a:gd name="T8" fmla="*/ 0 w 554"/>
                <a:gd name="T9" fmla="*/ 0 h 94"/>
                <a:gd name="T10" fmla="*/ 0 w 5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4" h="94">
                  <a:moveTo>
                    <a:pt x="0" y="94"/>
                  </a:moveTo>
                  <a:lnTo>
                    <a:pt x="0" y="94"/>
                  </a:lnTo>
                  <a:lnTo>
                    <a:pt x="554" y="94"/>
                  </a:lnTo>
                  <a:lnTo>
                    <a:pt x="554"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54" name="Freeform 91">
              <a:extLst>
                <a:ext uri="{FF2B5EF4-FFF2-40B4-BE49-F238E27FC236}">
                  <a16:creationId xmlns:a16="http://schemas.microsoft.com/office/drawing/2014/main" id="{ED1B76A5-2396-4F90-9E07-63C551F8E43C}"/>
                </a:ext>
              </a:extLst>
            </p:cNvPr>
            <p:cNvSpPr>
              <a:spLocks/>
            </p:cNvSpPr>
            <p:nvPr/>
          </p:nvSpPr>
          <p:spPr bwMode="auto">
            <a:xfrm>
              <a:off x="4108813" y="6151017"/>
              <a:ext cx="1001713" cy="171450"/>
            </a:xfrm>
            <a:custGeom>
              <a:avLst/>
              <a:gdLst>
                <a:gd name="T0" fmla="*/ 0 w 554"/>
                <a:gd name="T1" fmla="*/ 171450 h 94"/>
                <a:gd name="T2" fmla="*/ 0 w 554"/>
                <a:gd name="T3" fmla="*/ 171450 h 94"/>
                <a:gd name="T4" fmla="*/ 1001713 w 554"/>
                <a:gd name="T5" fmla="*/ 171450 h 94"/>
                <a:gd name="T6" fmla="*/ 1001713 w 554"/>
                <a:gd name="T7" fmla="*/ 0 h 94"/>
                <a:gd name="T8" fmla="*/ 0 w 554"/>
                <a:gd name="T9" fmla="*/ 0 h 94"/>
                <a:gd name="T10" fmla="*/ 0 w 554"/>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4" h="94">
                  <a:moveTo>
                    <a:pt x="0" y="94"/>
                  </a:moveTo>
                  <a:lnTo>
                    <a:pt x="0" y="94"/>
                  </a:lnTo>
                  <a:lnTo>
                    <a:pt x="554" y="94"/>
                  </a:lnTo>
                  <a:lnTo>
                    <a:pt x="554"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55" name="Freeform 92">
              <a:extLst>
                <a:ext uri="{FF2B5EF4-FFF2-40B4-BE49-F238E27FC236}">
                  <a16:creationId xmlns:a16="http://schemas.microsoft.com/office/drawing/2014/main" id="{6F974E51-417F-42AB-977F-496733E00AF2}"/>
                </a:ext>
              </a:extLst>
            </p:cNvPr>
            <p:cNvSpPr>
              <a:spLocks noEditPoints="1"/>
            </p:cNvSpPr>
            <p:nvPr/>
          </p:nvSpPr>
          <p:spPr bwMode="auto">
            <a:xfrm>
              <a:off x="4183426" y="6151017"/>
              <a:ext cx="860425" cy="171450"/>
            </a:xfrm>
            <a:custGeom>
              <a:avLst/>
              <a:gdLst>
                <a:gd name="T0" fmla="*/ 860425 w 475"/>
                <a:gd name="T1" fmla="*/ 1824 h 94"/>
                <a:gd name="T2" fmla="*/ 860425 w 475"/>
                <a:gd name="T3" fmla="*/ 1824 h 94"/>
                <a:gd name="T4" fmla="*/ 860425 w 475"/>
                <a:gd name="T5" fmla="*/ 171450 h 94"/>
                <a:gd name="T6" fmla="*/ 682906 w 475"/>
                <a:gd name="T7" fmla="*/ 3648 h 94"/>
                <a:gd name="T8" fmla="*/ 682906 w 475"/>
                <a:gd name="T9" fmla="*/ 3648 h 94"/>
                <a:gd name="T10" fmla="*/ 682906 w 475"/>
                <a:gd name="T11" fmla="*/ 171450 h 94"/>
                <a:gd name="T12" fmla="*/ 610449 w 475"/>
                <a:gd name="T13" fmla="*/ 1824 h 94"/>
                <a:gd name="T14" fmla="*/ 610449 w 475"/>
                <a:gd name="T15" fmla="*/ 1824 h 94"/>
                <a:gd name="T16" fmla="*/ 610449 w 475"/>
                <a:gd name="T17" fmla="*/ 169626 h 94"/>
                <a:gd name="T18" fmla="*/ 340547 w 475"/>
                <a:gd name="T19" fmla="*/ 7296 h 94"/>
                <a:gd name="T20" fmla="*/ 340547 w 475"/>
                <a:gd name="T21" fmla="*/ 7296 h 94"/>
                <a:gd name="T22" fmla="*/ 340547 w 475"/>
                <a:gd name="T23" fmla="*/ 169626 h 94"/>
                <a:gd name="T24" fmla="*/ 268090 w 475"/>
                <a:gd name="T25" fmla="*/ 0 h 94"/>
                <a:gd name="T26" fmla="*/ 268090 w 475"/>
                <a:gd name="T27" fmla="*/ 0 h 94"/>
                <a:gd name="T28" fmla="*/ 268090 w 475"/>
                <a:gd name="T29" fmla="*/ 169626 h 94"/>
                <a:gd name="T30" fmla="*/ 0 w 475"/>
                <a:gd name="T31" fmla="*/ 0 h 94"/>
                <a:gd name="T32" fmla="*/ 0 w 475"/>
                <a:gd name="T33" fmla="*/ 0 h 94"/>
                <a:gd name="T34" fmla="*/ 0 w 475"/>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75" h="94">
                  <a:moveTo>
                    <a:pt x="475" y="1"/>
                  </a:moveTo>
                  <a:lnTo>
                    <a:pt x="475" y="1"/>
                  </a:lnTo>
                  <a:lnTo>
                    <a:pt x="475" y="94"/>
                  </a:lnTo>
                  <a:moveTo>
                    <a:pt x="377" y="2"/>
                  </a:moveTo>
                  <a:lnTo>
                    <a:pt x="377" y="2"/>
                  </a:lnTo>
                  <a:lnTo>
                    <a:pt x="377" y="94"/>
                  </a:lnTo>
                  <a:moveTo>
                    <a:pt x="337" y="1"/>
                  </a:moveTo>
                  <a:lnTo>
                    <a:pt x="337" y="1"/>
                  </a:lnTo>
                  <a:lnTo>
                    <a:pt x="337" y="93"/>
                  </a:lnTo>
                  <a:moveTo>
                    <a:pt x="188" y="4"/>
                  </a:moveTo>
                  <a:lnTo>
                    <a:pt x="188" y="4"/>
                  </a:lnTo>
                  <a:lnTo>
                    <a:pt x="188" y="93"/>
                  </a:lnTo>
                  <a:moveTo>
                    <a:pt x="148" y="0"/>
                  </a:moveTo>
                  <a:lnTo>
                    <a:pt x="148" y="0"/>
                  </a:lnTo>
                  <a:lnTo>
                    <a:pt x="148"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56" name="Freeform 93">
              <a:extLst>
                <a:ext uri="{FF2B5EF4-FFF2-40B4-BE49-F238E27FC236}">
                  <a16:creationId xmlns:a16="http://schemas.microsoft.com/office/drawing/2014/main" id="{1102B841-DC22-42BE-B30A-606C3E6F7158}"/>
                </a:ext>
              </a:extLst>
            </p:cNvPr>
            <p:cNvSpPr>
              <a:spLocks/>
            </p:cNvSpPr>
            <p:nvPr/>
          </p:nvSpPr>
          <p:spPr bwMode="auto">
            <a:xfrm>
              <a:off x="4207238" y="6197054"/>
              <a:ext cx="66675" cy="71437"/>
            </a:xfrm>
            <a:custGeom>
              <a:avLst/>
              <a:gdLst>
                <a:gd name="T0" fmla="*/ 66675 w 37"/>
                <a:gd name="T1" fmla="*/ 42130 h 39"/>
                <a:gd name="T2" fmla="*/ 66675 w 37"/>
                <a:gd name="T3" fmla="*/ 42130 h 39"/>
                <a:gd name="T4" fmla="*/ 59467 w 37"/>
                <a:gd name="T5" fmla="*/ 43961 h 39"/>
                <a:gd name="T6" fmla="*/ 46853 w 37"/>
                <a:gd name="T7" fmla="*/ 42130 h 39"/>
                <a:gd name="T8" fmla="*/ 43249 w 37"/>
                <a:gd name="T9" fmla="*/ 42130 h 39"/>
                <a:gd name="T10" fmla="*/ 43249 w 37"/>
                <a:gd name="T11" fmla="*/ 43961 h 39"/>
                <a:gd name="T12" fmla="*/ 43249 w 37"/>
                <a:gd name="T13" fmla="*/ 45793 h 39"/>
                <a:gd name="T14" fmla="*/ 43249 w 37"/>
                <a:gd name="T15" fmla="*/ 45793 h 39"/>
                <a:gd name="T16" fmla="*/ 52259 w 37"/>
                <a:gd name="T17" fmla="*/ 45793 h 39"/>
                <a:gd name="T18" fmla="*/ 54061 w 37"/>
                <a:gd name="T19" fmla="*/ 47625 h 39"/>
                <a:gd name="T20" fmla="*/ 54061 w 37"/>
                <a:gd name="T21" fmla="*/ 53120 h 39"/>
                <a:gd name="T22" fmla="*/ 54061 w 37"/>
                <a:gd name="T23" fmla="*/ 56783 h 39"/>
                <a:gd name="T24" fmla="*/ 54061 w 37"/>
                <a:gd name="T25" fmla="*/ 64110 h 39"/>
                <a:gd name="T26" fmla="*/ 46853 w 37"/>
                <a:gd name="T27" fmla="*/ 65942 h 39"/>
                <a:gd name="T28" fmla="*/ 39645 w 37"/>
                <a:gd name="T29" fmla="*/ 65942 h 39"/>
                <a:gd name="T30" fmla="*/ 23426 w 37"/>
                <a:gd name="T31" fmla="*/ 62278 h 39"/>
                <a:gd name="T32" fmla="*/ 14416 w 37"/>
                <a:gd name="T33" fmla="*/ 51288 h 39"/>
                <a:gd name="T34" fmla="*/ 10812 w 37"/>
                <a:gd name="T35" fmla="*/ 34803 h 39"/>
                <a:gd name="T36" fmla="*/ 12614 w 37"/>
                <a:gd name="T37" fmla="*/ 18317 h 39"/>
                <a:gd name="T38" fmla="*/ 23426 w 37"/>
                <a:gd name="T39" fmla="*/ 9159 h 39"/>
                <a:gd name="T40" fmla="*/ 37843 w 37"/>
                <a:gd name="T41" fmla="*/ 5495 h 39"/>
                <a:gd name="T42" fmla="*/ 46853 w 37"/>
                <a:gd name="T43" fmla="*/ 5495 h 39"/>
                <a:gd name="T44" fmla="*/ 52259 w 37"/>
                <a:gd name="T45" fmla="*/ 7327 h 39"/>
                <a:gd name="T46" fmla="*/ 57665 w 37"/>
                <a:gd name="T47" fmla="*/ 10990 h 39"/>
                <a:gd name="T48" fmla="*/ 57665 w 37"/>
                <a:gd name="T49" fmla="*/ 10990 h 39"/>
                <a:gd name="T50" fmla="*/ 57665 w 37"/>
                <a:gd name="T51" fmla="*/ 14654 h 39"/>
                <a:gd name="T52" fmla="*/ 59467 w 37"/>
                <a:gd name="T53" fmla="*/ 18317 h 39"/>
                <a:gd name="T54" fmla="*/ 59467 w 37"/>
                <a:gd name="T55" fmla="*/ 20149 h 39"/>
                <a:gd name="T56" fmla="*/ 61269 w 37"/>
                <a:gd name="T57" fmla="*/ 20149 h 39"/>
                <a:gd name="T58" fmla="*/ 61269 w 37"/>
                <a:gd name="T59" fmla="*/ 18317 h 39"/>
                <a:gd name="T60" fmla="*/ 63071 w 37"/>
                <a:gd name="T61" fmla="*/ 5495 h 39"/>
                <a:gd name="T62" fmla="*/ 63071 w 37"/>
                <a:gd name="T63" fmla="*/ 5495 h 39"/>
                <a:gd name="T64" fmla="*/ 39645 w 37"/>
                <a:gd name="T65" fmla="*/ 0 h 39"/>
                <a:gd name="T66" fmla="*/ 10812 w 37"/>
                <a:gd name="T67" fmla="*/ 10990 h 39"/>
                <a:gd name="T68" fmla="*/ 0 w 37"/>
                <a:gd name="T69" fmla="*/ 36634 h 39"/>
                <a:gd name="T70" fmla="*/ 5406 w 37"/>
                <a:gd name="T71" fmla="*/ 54952 h 39"/>
                <a:gd name="T72" fmla="*/ 18020 w 37"/>
                <a:gd name="T73" fmla="*/ 67774 h 39"/>
                <a:gd name="T74" fmla="*/ 36041 w 37"/>
                <a:gd name="T75" fmla="*/ 71437 h 39"/>
                <a:gd name="T76" fmla="*/ 63071 w 37"/>
                <a:gd name="T77" fmla="*/ 65942 h 39"/>
                <a:gd name="T78" fmla="*/ 63071 w 37"/>
                <a:gd name="T79" fmla="*/ 65942 h 39"/>
                <a:gd name="T80" fmla="*/ 63071 w 37"/>
                <a:gd name="T81" fmla="*/ 56783 h 39"/>
                <a:gd name="T82" fmla="*/ 63071 w 37"/>
                <a:gd name="T83" fmla="*/ 51288 h 39"/>
                <a:gd name="T84" fmla="*/ 63071 w 37"/>
                <a:gd name="T85" fmla="*/ 47625 h 39"/>
                <a:gd name="T86" fmla="*/ 64873 w 37"/>
                <a:gd name="T87" fmla="*/ 47625 h 39"/>
                <a:gd name="T88" fmla="*/ 66675 w 37"/>
                <a:gd name="T89" fmla="*/ 45793 h 39"/>
                <a:gd name="T90" fmla="*/ 66675 w 37"/>
                <a:gd name="T91" fmla="*/ 43961 h 39"/>
                <a:gd name="T92" fmla="*/ 66675 w 37"/>
                <a:gd name="T93" fmla="*/ 43961 h 39"/>
                <a:gd name="T94" fmla="*/ 66675 w 37"/>
                <a:gd name="T95" fmla="*/ 42130 h 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 h="39">
                  <a:moveTo>
                    <a:pt x="37" y="23"/>
                  </a:moveTo>
                  <a:lnTo>
                    <a:pt x="37" y="23"/>
                  </a:lnTo>
                  <a:cubicBezTo>
                    <a:pt x="35" y="24"/>
                    <a:pt x="34" y="24"/>
                    <a:pt x="33" y="24"/>
                  </a:cubicBezTo>
                  <a:cubicBezTo>
                    <a:pt x="31" y="24"/>
                    <a:pt x="29" y="24"/>
                    <a:pt x="26" y="23"/>
                  </a:cubicBezTo>
                  <a:lnTo>
                    <a:pt x="24" y="23"/>
                  </a:lnTo>
                  <a:lnTo>
                    <a:pt x="24" y="24"/>
                  </a:lnTo>
                  <a:lnTo>
                    <a:pt x="24" y="25"/>
                  </a:lnTo>
                  <a:cubicBezTo>
                    <a:pt x="27" y="25"/>
                    <a:pt x="28" y="25"/>
                    <a:pt x="29" y="25"/>
                  </a:cubicBezTo>
                  <a:cubicBezTo>
                    <a:pt x="29" y="25"/>
                    <a:pt x="30" y="26"/>
                    <a:pt x="30" y="26"/>
                  </a:cubicBezTo>
                  <a:cubicBezTo>
                    <a:pt x="30" y="26"/>
                    <a:pt x="30" y="27"/>
                    <a:pt x="30" y="29"/>
                  </a:cubicBezTo>
                  <a:lnTo>
                    <a:pt x="30" y="31"/>
                  </a:lnTo>
                  <a:cubicBezTo>
                    <a:pt x="30" y="33"/>
                    <a:pt x="30" y="34"/>
                    <a:pt x="30" y="35"/>
                  </a:cubicBezTo>
                  <a:cubicBezTo>
                    <a:pt x="29" y="35"/>
                    <a:pt x="28" y="36"/>
                    <a:pt x="26" y="36"/>
                  </a:cubicBezTo>
                  <a:cubicBezTo>
                    <a:pt x="25" y="36"/>
                    <a:pt x="23" y="36"/>
                    <a:pt x="22" y="36"/>
                  </a:cubicBezTo>
                  <a:cubicBezTo>
                    <a:pt x="19" y="36"/>
                    <a:pt x="16" y="36"/>
                    <a:pt x="13" y="34"/>
                  </a:cubicBezTo>
                  <a:cubicBezTo>
                    <a:pt x="11" y="33"/>
                    <a:pt x="9" y="30"/>
                    <a:pt x="8" y="28"/>
                  </a:cubicBezTo>
                  <a:cubicBezTo>
                    <a:pt x="6" y="25"/>
                    <a:pt x="6" y="22"/>
                    <a:pt x="6" y="19"/>
                  </a:cubicBezTo>
                  <a:cubicBezTo>
                    <a:pt x="6" y="16"/>
                    <a:pt x="6" y="13"/>
                    <a:pt x="7" y="10"/>
                  </a:cubicBezTo>
                  <a:cubicBezTo>
                    <a:pt x="9" y="8"/>
                    <a:pt x="11" y="6"/>
                    <a:pt x="13" y="5"/>
                  </a:cubicBezTo>
                  <a:cubicBezTo>
                    <a:pt x="15" y="3"/>
                    <a:pt x="18" y="3"/>
                    <a:pt x="21" y="3"/>
                  </a:cubicBezTo>
                  <a:cubicBezTo>
                    <a:pt x="23" y="3"/>
                    <a:pt x="24" y="3"/>
                    <a:pt x="26" y="3"/>
                  </a:cubicBezTo>
                  <a:cubicBezTo>
                    <a:pt x="27" y="3"/>
                    <a:pt x="28" y="4"/>
                    <a:pt x="29" y="4"/>
                  </a:cubicBezTo>
                  <a:cubicBezTo>
                    <a:pt x="31" y="5"/>
                    <a:pt x="31" y="5"/>
                    <a:pt x="32" y="6"/>
                  </a:cubicBezTo>
                  <a:cubicBezTo>
                    <a:pt x="32" y="6"/>
                    <a:pt x="32" y="6"/>
                    <a:pt x="32" y="6"/>
                  </a:cubicBezTo>
                  <a:cubicBezTo>
                    <a:pt x="32" y="6"/>
                    <a:pt x="32" y="7"/>
                    <a:pt x="32" y="8"/>
                  </a:cubicBezTo>
                  <a:lnTo>
                    <a:pt x="33" y="10"/>
                  </a:lnTo>
                  <a:lnTo>
                    <a:pt x="33" y="11"/>
                  </a:lnTo>
                  <a:lnTo>
                    <a:pt x="34" y="11"/>
                  </a:lnTo>
                  <a:lnTo>
                    <a:pt x="34" y="10"/>
                  </a:lnTo>
                  <a:cubicBezTo>
                    <a:pt x="35" y="7"/>
                    <a:pt x="35" y="4"/>
                    <a:pt x="35" y="3"/>
                  </a:cubicBezTo>
                  <a:cubicBezTo>
                    <a:pt x="31" y="1"/>
                    <a:pt x="27" y="0"/>
                    <a:pt x="22" y="0"/>
                  </a:cubicBezTo>
                  <a:cubicBezTo>
                    <a:pt x="16" y="0"/>
                    <a:pt x="10" y="2"/>
                    <a:pt x="6" y="6"/>
                  </a:cubicBezTo>
                  <a:cubicBezTo>
                    <a:pt x="2" y="9"/>
                    <a:pt x="0" y="14"/>
                    <a:pt x="0" y="20"/>
                  </a:cubicBezTo>
                  <a:cubicBezTo>
                    <a:pt x="0" y="24"/>
                    <a:pt x="1" y="27"/>
                    <a:pt x="3" y="30"/>
                  </a:cubicBezTo>
                  <a:cubicBezTo>
                    <a:pt x="5" y="33"/>
                    <a:pt x="7" y="35"/>
                    <a:pt x="10" y="37"/>
                  </a:cubicBezTo>
                  <a:cubicBezTo>
                    <a:pt x="13" y="38"/>
                    <a:pt x="17" y="39"/>
                    <a:pt x="20" y="39"/>
                  </a:cubicBezTo>
                  <a:cubicBezTo>
                    <a:pt x="25" y="39"/>
                    <a:pt x="30" y="38"/>
                    <a:pt x="35" y="36"/>
                  </a:cubicBezTo>
                  <a:cubicBezTo>
                    <a:pt x="35" y="34"/>
                    <a:pt x="35" y="32"/>
                    <a:pt x="35" y="31"/>
                  </a:cubicBezTo>
                  <a:cubicBezTo>
                    <a:pt x="35" y="30"/>
                    <a:pt x="35" y="28"/>
                    <a:pt x="35" y="28"/>
                  </a:cubicBezTo>
                  <a:cubicBezTo>
                    <a:pt x="35" y="27"/>
                    <a:pt x="35" y="26"/>
                    <a:pt x="35" y="26"/>
                  </a:cubicBezTo>
                  <a:cubicBezTo>
                    <a:pt x="35" y="26"/>
                    <a:pt x="35" y="26"/>
                    <a:pt x="36" y="26"/>
                  </a:cubicBezTo>
                  <a:lnTo>
                    <a:pt x="37" y="25"/>
                  </a:lnTo>
                  <a:lnTo>
                    <a:pt x="37" y="24"/>
                  </a:lnTo>
                  <a:lnTo>
                    <a:pt x="37" y="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7" name="Freeform 94">
              <a:extLst>
                <a:ext uri="{FF2B5EF4-FFF2-40B4-BE49-F238E27FC236}">
                  <a16:creationId xmlns:a16="http://schemas.microsoft.com/office/drawing/2014/main" id="{67F87306-B98E-4E0C-BA53-4D6A9E79EE5C}"/>
                </a:ext>
              </a:extLst>
            </p:cNvPr>
            <p:cNvSpPr>
              <a:spLocks noEditPoints="1"/>
            </p:cNvSpPr>
            <p:nvPr/>
          </p:nvSpPr>
          <p:spPr bwMode="auto">
            <a:xfrm>
              <a:off x="4281851" y="6220867"/>
              <a:ext cx="46038" cy="47625"/>
            </a:xfrm>
            <a:custGeom>
              <a:avLst/>
              <a:gdLst>
                <a:gd name="T0" fmla="*/ 1842 w 25"/>
                <a:gd name="T1" fmla="*/ 34803 h 26"/>
                <a:gd name="T2" fmla="*/ 1842 w 25"/>
                <a:gd name="T3" fmla="*/ 34803 h 26"/>
                <a:gd name="T4" fmla="*/ 9208 w 25"/>
                <a:gd name="T5" fmla="*/ 43962 h 26"/>
                <a:gd name="T6" fmla="*/ 22098 w 25"/>
                <a:gd name="T7" fmla="*/ 47625 h 26"/>
                <a:gd name="T8" fmla="*/ 38672 w 25"/>
                <a:gd name="T9" fmla="*/ 40298 h 26"/>
                <a:gd name="T10" fmla="*/ 46038 w 25"/>
                <a:gd name="T11" fmla="*/ 21981 h 26"/>
                <a:gd name="T12" fmla="*/ 40513 w 25"/>
                <a:gd name="T13" fmla="*/ 5495 h 26"/>
                <a:gd name="T14" fmla="*/ 23940 w 25"/>
                <a:gd name="T15" fmla="*/ 0 h 26"/>
                <a:gd name="T16" fmla="*/ 9208 w 25"/>
                <a:gd name="T17" fmla="*/ 3663 h 26"/>
                <a:gd name="T18" fmla="*/ 1842 w 25"/>
                <a:gd name="T19" fmla="*/ 12822 h 26"/>
                <a:gd name="T20" fmla="*/ 0 w 25"/>
                <a:gd name="T21" fmla="*/ 23813 h 26"/>
                <a:gd name="T22" fmla="*/ 1842 w 25"/>
                <a:gd name="T23" fmla="*/ 34803 h 26"/>
                <a:gd name="T24" fmla="*/ 12891 w 25"/>
                <a:gd name="T25" fmla="*/ 7327 h 26"/>
                <a:gd name="T26" fmla="*/ 12891 w 25"/>
                <a:gd name="T27" fmla="*/ 7327 h 26"/>
                <a:gd name="T28" fmla="*/ 22098 w 25"/>
                <a:gd name="T29" fmla="*/ 3663 h 26"/>
                <a:gd name="T30" fmla="*/ 33147 w 25"/>
                <a:gd name="T31" fmla="*/ 9159 h 26"/>
                <a:gd name="T32" fmla="*/ 36830 w 25"/>
                <a:gd name="T33" fmla="*/ 25644 h 26"/>
                <a:gd name="T34" fmla="*/ 33147 w 25"/>
                <a:gd name="T35" fmla="*/ 40298 h 26"/>
                <a:gd name="T36" fmla="*/ 23940 w 25"/>
                <a:gd name="T37" fmla="*/ 43962 h 26"/>
                <a:gd name="T38" fmla="*/ 16574 w 25"/>
                <a:gd name="T39" fmla="*/ 40298 h 26"/>
                <a:gd name="T40" fmla="*/ 11049 w 25"/>
                <a:gd name="T41" fmla="*/ 32971 h 26"/>
                <a:gd name="T42" fmla="*/ 9208 w 25"/>
                <a:gd name="T43" fmla="*/ 20149 h 26"/>
                <a:gd name="T44" fmla="*/ 12891 w 25"/>
                <a:gd name="T45" fmla="*/ 732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5" h="26">
                  <a:moveTo>
                    <a:pt x="1" y="19"/>
                  </a:moveTo>
                  <a:lnTo>
                    <a:pt x="1" y="19"/>
                  </a:lnTo>
                  <a:cubicBezTo>
                    <a:pt x="2" y="21"/>
                    <a:pt x="3" y="23"/>
                    <a:pt x="5" y="24"/>
                  </a:cubicBezTo>
                  <a:cubicBezTo>
                    <a:pt x="7" y="25"/>
                    <a:pt x="9" y="26"/>
                    <a:pt x="12" y="26"/>
                  </a:cubicBezTo>
                  <a:cubicBezTo>
                    <a:pt x="16" y="26"/>
                    <a:pt x="19" y="25"/>
                    <a:pt x="21" y="22"/>
                  </a:cubicBezTo>
                  <a:cubicBezTo>
                    <a:pt x="24" y="19"/>
                    <a:pt x="25" y="16"/>
                    <a:pt x="25" y="12"/>
                  </a:cubicBezTo>
                  <a:cubicBezTo>
                    <a:pt x="25" y="9"/>
                    <a:pt x="24" y="6"/>
                    <a:pt x="22" y="3"/>
                  </a:cubicBezTo>
                  <a:cubicBezTo>
                    <a:pt x="20" y="1"/>
                    <a:pt x="17" y="0"/>
                    <a:pt x="13" y="0"/>
                  </a:cubicBezTo>
                  <a:cubicBezTo>
                    <a:pt x="10" y="0"/>
                    <a:pt x="8" y="1"/>
                    <a:pt x="5" y="2"/>
                  </a:cubicBezTo>
                  <a:cubicBezTo>
                    <a:pt x="3" y="3"/>
                    <a:pt x="2" y="5"/>
                    <a:pt x="1" y="7"/>
                  </a:cubicBezTo>
                  <a:cubicBezTo>
                    <a:pt x="0" y="9"/>
                    <a:pt x="0" y="11"/>
                    <a:pt x="0" y="13"/>
                  </a:cubicBezTo>
                  <a:cubicBezTo>
                    <a:pt x="0" y="15"/>
                    <a:pt x="0" y="17"/>
                    <a:pt x="1" y="19"/>
                  </a:cubicBezTo>
                  <a:close/>
                  <a:moveTo>
                    <a:pt x="7" y="4"/>
                  </a:moveTo>
                  <a:lnTo>
                    <a:pt x="7" y="4"/>
                  </a:lnTo>
                  <a:cubicBezTo>
                    <a:pt x="8" y="3"/>
                    <a:pt x="10" y="2"/>
                    <a:pt x="12" y="2"/>
                  </a:cubicBezTo>
                  <a:cubicBezTo>
                    <a:pt x="15" y="2"/>
                    <a:pt x="17" y="3"/>
                    <a:pt x="18" y="5"/>
                  </a:cubicBezTo>
                  <a:cubicBezTo>
                    <a:pt x="20" y="8"/>
                    <a:pt x="20" y="11"/>
                    <a:pt x="20" y="14"/>
                  </a:cubicBezTo>
                  <a:cubicBezTo>
                    <a:pt x="20" y="17"/>
                    <a:pt x="20" y="20"/>
                    <a:pt x="18" y="22"/>
                  </a:cubicBezTo>
                  <a:cubicBezTo>
                    <a:pt x="17" y="23"/>
                    <a:pt x="15" y="24"/>
                    <a:pt x="13" y="24"/>
                  </a:cubicBezTo>
                  <a:cubicBezTo>
                    <a:pt x="11" y="24"/>
                    <a:pt x="10" y="23"/>
                    <a:pt x="9" y="22"/>
                  </a:cubicBezTo>
                  <a:cubicBezTo>
                    <a:pt x="7" y="21"/>
                    <a:pt x="6" y="20"/>
                    <a:pt x="6" y="18"/>
                  </a:cubicBezTo>
                  <a:cubicBezTo>
                    <a:pt x="5" y="16"/>
                    <a:pt x="5" y="14"/>
                    <a:pt x="5" y="11"/>
                  </a:cubicBezTo>
                  <a:cubicBezTo>
                    <a:pt x="5" y="8"/>
                    <a:pt x="5" y="6"/>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8" name="Freeform 95">
              <a:extLst>
                <a:ext uri="{FF2B5EF4-FFF2-40B4-BE49-F238E27FC236}">
                  <a16:creationId xmlns:a16="http://schemas.microsoft.com/office/drawing/2014/main" id="{94FF4C41-97B9-44E3-84F0-9CD44E1259AE}"/>
                </a:ext>
              </a:extLst>
            </p:cNvPr>
            <p:cNvSpPr>
              <a:spLocks/>
            </p:cNvSpPr>
            <p:nvPr/>
          </p:nvSpPr>
          <p:spPr bwMode="auto">
            <a:xfrm>
              <a:off x="4332651" y="6195467"/>
              <a:ext cx="23813" cy="71437"/>
            </a:xfrm>
            <a:custGeom>
              <a:avLst/>
              <a:gdLst>
                <a:gd name="T0" fmla="*/ 1832 w 13"/>
                <a:gd name="T1" fmla="*/ 3663 h 39"/>
                <a:gd name="T2" fmla="*/ 1832 w 13"/>
                <a:gd name="T3" fmla="*/ 3663 h 39"/>
                <a:gd name="T4" fmla="*/ 0 w 13"/>
                <a:gd name="T5" fmla="*/ 5495 h 39"/>
                <a:gd name="T6" fmla="*/ 0 w 13"/>
                <a:gd name="T7" fmla="*/ 7327 h 39"/>
                <a:gd name="T8" fmla="*/ 1832 w 13"/>
                <a:gd name="T9" fmla="*/ 7327 h 39"/>
                <a:gd name="T10" fmla="*/ 7327 w 13"/>
                <a:gd name="T11" fmla="*/ 7327 h 39"/>
                <a:gd name="T12" fmla="*/ 7327 w 13"/>
                <a:gd name="T13" fmla="*/ 7327 h 39"/>
                <a:gd name="T14" fmla="*/ 7327 w 13"/>
                <a:gd name="T15" fmla="*/ 10990 h 39"/>
                <a:gd name="T16" fmla="*/ 9159 w 13"/>
                <a:gd name="T17" fmla="*/ 18317 h 39"/>
                <a:gd name="T18" fmla="*/ 9159 w 13"/>
                <a:gd name="T19" fmla="*/ 27476 h 39"/>
                <a:gd name="T20" fmla="*/ 9159 w 13"/>
                <a:gd name="T21" fmla="*/ 53120 h 39"/>
                <a:gd name="T22" fmla="*/ 9159 w 13"/>
                <a:gd name="T23" fmla="*/ 60447 h 39"/>
                <a:gd name="T24" fmla="*/ 7327 w 13"/>
                <a:gd name="T25" fmla="*/ 65942 h 39"/>
                <a:gd name="T26" fmla="*/ 7327 w 13"/>
                <a:gd name="T27" fmla="*/ 67774 h 39"/>
                <a:gd name="T28" fmla="*/ 7327 w 13"/>
                <a:gd name="T29" fmla="*/ 67774 h 39"/>
                <a:gd name="T30" fmla="*/ 1832 w 13"/>
                <a:gd name="T31" fmla="*/ 67774 h 39"/>
                <a:gd name="T32" fmla="*/ 0 w 13"/>
                <a:gd name="T33" fmla="*/ 69605 h 39"/>
                <a:gd name="T34" fmla="*/ 0 w 13"/>
                <a:gd name="T35" fmla="*/ 71437 h 39"/>
                <a:gd name="T36" fmla="*/ 1832 w 13"/>
                <a:gd name="T37" fmla="*/ 71437 h 39"/>
                <a:gd name="T38" fmla="*/ 12822 w 13"/>
                <a:gd name="T39" fmla="*/ 71437 h 39"/>
                <a:gd name="T40" fmla="*/ 23813 w 13"/>
                <a:gd name="T41" fmla="*/ 71437 h 39"/>
                <a:gd name="T42" fmla="*/ 23813 w 13"/>
                <a:gd name="T43" fmla="*/ 71437 h 39"/>
                <a:gd name="T44" fmla="*/ 23813 w 13"/>
                <a:gd name="T45" fmla="*/ 69605 h 39"/>
                <a:gd name="T46" fmla="*/ 23813 w 13"/>
                <a:gd name="T47" fmla="*/ 67774 h 39"/>
                <a:gd name="T48" fmla="*/ 18318 w 13"/>
                <a:gd name="T49" fmla="*/ 67774 h 39"/>
                <a:gd name="T50" fmla="*/ 18318 w 13"/>
                <a:gd name="T51" fmla="*/ 67774 h 39"/>
                <a:gd name="T52" fmla="*/ 16486 w 13"/>
                <a:gd name="T53" fmla="*/ 65942 h 39"/>
                <a:gd name="T54" fmla="*/ 16486 w 13"/>
                <a:gd name="T55" fmla="*/ 60447 h 39"/>
                <a:gd name="T56" fmla="*/ 16486 w 13"/>
                <a:gd name="T57" fmla="*/ 53120 h 39"/>
                <a:gd name="T58" fmla="*/ 16486 w 13"/>
                <a:gd name="T59" fmla="*/ 23812 h 39"/>
                <a:gd name="T60" fmla="*/ 16486 w 13"/>
                <a:gd name="T61" fmla="*/ 1832 h 39"/>
                <a:gd name="T62" fmla="*/ 16486 w 13"/>
                <a:gd name="T63" fmla="*/ 0 h 39"/>
                <a:gd name="T64" fmla="*/ 1832 w 13"/>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9">
                  <a:moveTo>
                    <a:pt x="1" y="2"/>
                  </a:moveTo>
                  <a:lnTo>
                    <a:pt x="1" y="2"/>
                  </a:lnTo>
                  <a:lnTo>
                    <a:pt x="0" y="3"/>
                  </a:lnTo>
                  <a:lnTo>
                    <a:pt x="0" y="4"/>
                  </a:lnTo>
                  <a:lnTo>
                    <a:pt x="1" y="4"/>
                  </a:lnTo>
                  <a:cubicBezTo>
                    <a:pt x="2" y="4"/>
                    <a:pt x="3" y="4"/>
                    <a:pt x="4" y="4"/>
                  </a:cubicBezTo>
                  <a:cubicBezTo>
                    <a:pt x="4" y="4"/>
                    <a:pt x="4" y="4"/>
                    <a:pt x="4" y="4"/>
                  </a:cubicBezTo>
                  <a:cubicBezTo>
                    <a:pt x="4" y="4"/>
                    <a:pt x="4" y="5"/>
                    <a:pt x="4" y="6"/>
                  </a:cubicBezTo>
                  <a:cubicBezTo>
                    <a:pt x="5" y="6"/>
                    <a:pt x="5" y="8"/>
                    <a:pt x="5" y="10"/>
                  </a:cubicBezTo>
                  <a:lnTo>
                    <a:pt x="5" y="15"/>
                  </a:lnTo>
                  <a:lnTo>
                    <a:pt x="5" y="29"/>
                  </a:lnTo>
                  <a:cubicBezTo>
                    <a:pt x="5" y="30"/>
                    <a:pt x="5" y="31"/>
                    <a:pt x="5" y="33"/>
                  </a:cubicBezTo>
                  <a:cubicBezTo>
                    <a:pt x="5" y="35"/>
                    <a:pt x="4" y="36"/>
                    <a:pt x="4" y="36"/>
                  </a:cubicBezTo>
                  <a:cubicBezTo>
                    <a:pt x="4" y="37"/>
                    <a:pt x="4" y="37"/>
                    <a:pt x="4" y="37"/>
                  </a:cubicBezTo>
                  <a:cubicBezTo>
                    <a:pt x="4" y="37"/>
                    <a:pt x="4" y="37"/>
                    <a:pt x="4" y="37"/>
                  </a:cubicBezTo>
                  <a:cubicBezTo>
                    <a:pt x="3" y="37"/>
                    <a:pt x="2" y="37"/>
                    <a:pt x="1" y="37"/>
                  </a:cubicBezTo>
                  <a:lnTo>
                    <a:pt x="0" y="38"/>
                  </a:lnTo>
                  <a:lnTo>
                    <a:pt x="0" y="39"/>
                  </a:lnTo>
                  <a:lnTo>
                    <a:pt x="1" y="39"/>
                  </a:lnTo>
                  <a:cubicBezTo>
                    <a:pt x="3" y="39"/>
                    <a:pt x="5" y="39"/>
                    <a:pt x="7" y="39"/>
                  </a:cubicBezTo>
                  <a:cubicBezTo>
                    <a:pt x="9" y="39"/>
                    <a:pt x="11" y="39"/>
                    <a:pt x="13" y="39"/>
                  </a:cubicBezTo>
                  <a:lnTo>
                    <a:pt x="13" y="38"/>
                  </a:lnTo>
                  <a:lnTo>
                    <a:pt x="13" y="37"/>
                  </a:lnTo>
                  <a:cubicBezTo>
                    <a:pt x="11" y="37"/>
                    <a:pt x="11" y="37"/>
                    <a:pt x="10" y="37"/>
                  </a:cubicBezTo>
                  <a:cubicBezTo>
                    <a:pt x="10" y="37"/>
                    <a:pt x="10" y="37"/>
                    <a:pt x="10" y="37"/>
                  </a:cubicBezTo>
                  <a:cubicBezTo>
                    <a:pt x="10" y="37"/>
                    <a:pt x="9" y="37"/>
                    <a:pt x="9" y="36"/>
                  </a:cubicBezTo>
                  <a:cubicBezTo>
                    <a:pt x="9" y="36"/>
                    <a:pt x="9" y="35"/>
                    <a:pt x="9" y="33"/>
                  </a:cubicBezTo>
                  <a:cubicBezTo>
                    <a:pt x="9" y="31"/>
                    <a:pt x="9" y="29"/>
                    <a:pt x="9" y="29"/>
                  </a:cubicBezTo>
                  <a:lnTo>
                    <a:pt x="9" y="13"/>
                  </a:lnTo>
                  <a:cubicBezTo>
                    <a:pt x="9" y="7"/>
                    <a:pt x="9" y="3"/>
                    <a:pt x="9"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59" name="Freeform 96">
              <a:extLst>
                <a:ext uri="{FF2B5EF4-FFF2-40B4-BE49-F238E27FC236}">
                  <a16:creationId xmlns:a16="http://schemas.microsoft.com/office/drawing/2014/main" id="{9261CC68-A0D2-4FEE-9B2D-9F66016C403B}"/>
                </a:ext>
              </a:extLst>
            </p:cNvPr>
            <p:cNvSpPr>
              <a:spLocks noEditPoints="1"/>
            </p:cNvSpPr>
            <p:nvPr/>
          </p:nvSpPr>
          <p:spPr bwMode="auto">
            <a:xfrm>
              <a:off x="4362813" y="6195467"/>
              <a:ext cx="50800" cy="71437"/>
            </a:xfrm>
            <a:custGeom>
              <a:avLst/>
              <a:gdLst>
                <a:gd name="T0" fmla="*/ 27214 w 28"/>
                <a:gd name="T1" fmla="*/ 7327 h 39"/>
                <a:gd name="T2" fmla="*/ 27214 w 28"/>
                <a:gd name="T3" fmla="*/ 7327 h 39"/>
                <a:gd name="T4" fmla="*/ 32657 w 28"/>
                <a:gd name="T5" fmla="*/ 7327 h 39"/>
                <a:gd name="T6" fmla="*/ 34471 w 28"/>
                <a:gd name="T7" fmla="*/ 7327 h 39"/>
                <a:gd name="T8" fmla="*/ 34471 w 28"/>
                <a:gd name="T9" fmla="*/ 10990 h 39"/>
                <a:gd name="T10" fmla="*/ 34471 w 28"/>
                <a:gd name="T11" fmla="*/ 18317 h 39"/>
                <a:gd name="T12" fmla="*/ 36286 w 28"/>
                <a:gd name="T13" fmla="*/ 29307 h 39"/>
                <a:gd name="T14" fmla="*/ 23586 w 28"/>
                <a:gd name="T15" fmla="*/ 25644 h 39"/>
                <a:gd name="T16" fmla="*/ 16329 w 28"/>
                <a:gd name="T17" fmla="*/ 27476 h 39"/>
                <a:gd name="T18" fmla="*/ 7257 w 28"/>
                <a:gd name="T19" fmla="*/ 32971 h 39"/>
                <a:gd name="T20" fmla="*/ 1814 w 28"/>
                <a:gd name="T21" fmla="*/ 40298 h 39"/>
                <a:gd name="T22" fmla="*/ 0 w 28"/>
                <a:gd name="T23" fmla="*/ 51288 h 39"/>
                <a:gd name="T24" fmla="*/ 1814 w 28"/>
                <a:gd name="T25" fmla="*/ 60447 h 39"/>
                <a:gd name="T26" fmla="*/ 7257 w 28"/>
                <a:gd name="T27" fmla="*/ 69605 h 39"/>
                <a:gd name="T28" fmla="*/ 19957 w 28"/>
                <a:gd name="T29" fmla="*/ 71437 h 39"/>
                <a:gd name="T30" fmla="*/ 25400 w 28"/>
                <a:gd name="T31" fmla="*/ 71437 h 39"/>
                <a:gd name="T32" fmla="*/ 30843 w 28"/>
                <a:gd name="T33" fmla="*/ 67774 h 39"/>
                <a:gd name="T34" fmla="*/ 36286 w 28"/>
                <a:gd name="T35" fmla="*/ 62278 h 39"/>
                <a:gd name="T36" fmla="*/ 36286 w 28"/>
                <a:gd name="T37" fmla="*/ 64110 h 39"/>
                <a:gd name="T38" fmla="*/ 34471 w 28"/>
                <a:gd name="T39" fmla="*/ 71437 h 39"/>
                <a:gd name="T40" fmla="*/ 36286 w 28"/>
                <a:gd name="T41" fmla="*/ 71437 h 39"/>
                <a:gd name="T42" fmla="*/ 43543 w 28"/>
                <a:gd name="T43" fmla="*/ 71437 h 39"/>
                <a:gd name="T44" fmla="*/ 50800 w 28"/>
                <a:gd name="T45" fmla="*/ 71437 h 39"/>
                <a:gd name="T46" fmla="*/ 50800 w 28"/>
                <a:gd name="T47" fmla="*/ 71437 h 39"/>
                <a:gd name="T48" fmla="*/ 50800 w 28"/>
                <a:gd name="T49" fmla="*/ 69605 h 39"/>
                <a:gd name="T50" fmla="*/ 50800 w 28"/>
                <a:gd name="T51" fmla="*/ 69605 h 39"/>
                <a:gd name="T52" fmla="*/ 45357 w 28"/>
                <a:gd name="T53" fmla="*/ 67774 h 39"/>
                <a:gd name="T54" fmla="*/ 43543 w 28"/>
                <a:gd name="T55" fmla="*/ 67774 h 39"/>
                <a:gd name="T56" fmla="*/ 43543 w 28"/>
                <a:gd name="T57" fmla="*/ 62278 h 39"/>
                <a:gd name="T58" fmla="*/ 43543 w 28"/>
                <a:gd name="T59" fmla="*/ 54952 h 39"/>
                <a:gd name="T60" fmla="*/ 43543 w 28"/>
                <a:gd name="T61" fmla="*/ 23812 h 39"/>
                <a:gd name="T62" fmla="*/ 43543 w 28"/>
                <a:gd name="T63" fmla="*/ 1832 h 39"/>
                <a:gd name="T64" fmla="*/ 43543 w 28"/>
                <a:gd name="T65" fmla="*/ 0 h 39"/>
                <a:gd name="T66" fmla="*/ 27214 w 28"/>
                <a:gd name="T67" fmla="*/ 3663 h 39"/>
                <a:gd name="T68" fmla="*/ 27214 w 28"/>
                <a:gd name="T69" fmla="*/ 5495 h 39"/>
                <a:gd name="T70" fmla="*/ 27214 w 28"/>
                <a:gd name="T71" fmla="*/ 7327 h 39"/>
                <a:gd name="T72" fmla="*/ 27214 w 28"/>
                <a:gd name="T73" fmla="*/ 7327 h 39"/>
                <a:gd name="T74" fmla="*/ 36286 w 28"/>
                <a:gd name="T75" fmla="*/ 45793 h 39"/>
                <a:gd name="T76" fmla="*/ 36286 w 28"/>
                <a:gd name="T77" fmla="*/ 45793 h 39"/>
                <a:gd name="T78" fmla="*/ 34471 w 28"/>
                <a:gd name="T79" fmla="*/ 54952 h 39"/>
                <a:gd name="T80" fmla="*/ 32657 w 28"/>
                <a:gd name="T81" fmla="*/ 60447 h 39"/>
                <a:gd name="T82" fmla="*/ 29029 w 28"/>
                <a:gd name="T83" fmla="*/ 64110 h 39"/>
                <a:gd name="T84" fmla="*/ 23586 w 28"/>
                <a:gd name="T85" fmla="*/ 65942 h 39"/>
                <a:gd name="T86" fmla="*/ 12700 w 28"/>
                <a:gd name="T87" fmla="*/ 60447 h 39"/>
                <a:gd name="T88" fmla="*/ 7257 w 28"/>
                <a:gd name="T89" fmla="*/ 47625 h 39"/>
                <a:gd name="T90" fmla="*/ 9071 w 28"/>
                <a:gd name="T91" fmla="*/ 38466 h 39"/>
                <a:gd name="T92" fmla="*/ 14514 w 28"/>
                <a:gd name="T93" fmla="*/ 32971 h 39"/>
                <a:gd name="T94" fmla="*/ 21771 w 28"/>
                <a:gd name="T95" fmla="*/ 29307 h 39"/>
                <a:gd name="T96" fmla="*/ 29029 w 28"/>
                <a:gd name="T97" fmla="*/ 31139 h 39"/>
                <a:gd name="T98" fmla="*/ 36286 w 28"/>
                <a:gd name="T99" fmla="*/ 36634 h 39"/>
                <a:gd name="T100" fmla="*/ 36286 w 28"/>
                <a:gd name="T101" fmla="*/ 45793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 h="39">
                  <a:moveTo>
                    <a:pt x="15" y="4"/>
                  </a:moveTo>
                  <a:lnTo>
                    <a:pt x="15" y="4"/>
                  </a:lnTo>
                  <a:cubicBezTo>
                    <a:pt x="17" y="4"/>
                    <a:pt x="18" y="4"/>
                    <a:pt x="18" y="4"/>
                  </a:cubicBezTo>
                  <a:cubicBezTo>
                    <a:pt x="19" y="4"/>
                    <a:pt x="19" y="4"/>
                    <a:pt x="19" y="4"/>
                  </a:cubicBezTo>
                  <a:cubicBezTo>
                    <a:pt x="19" y="4"/>
                    <a:pt x="19" y="5"/>
                    <a:pt x="19" y="6"/>
                  </a:cubicBezTo>
                  <a:cubicBezTo>
                    <a:pt x="19" y="7"/>
                    <a:pt x="19" y="8"/>
                    <a:pt x="19" y="10"/>
                  </a:cubicBezTo>
                  <a:lnTo>
                    <a:pt x="20" y="16"/>
                  </a:lnTo>
                  <a:cubicBezTo>
                    <a:pt x="18" y="15"/>
                    <a:pt x="15" y="14"/>
                    <a:pt x="13" y="14"/>
                  </a:cubicBezTo>
                  <a:cubicBezTo>
                    <a:pt x="12" y="14"/>
                    <a:pt x="10" y="15"/>
                    <a:pt x="9" y="15"/>
                  </a:cubicBezTo>
                  <a:cubicBezTo>
                    <a:pt x="7" y="16"/>
                    <a:pt x="5" y="17"/>
                    <a:pt x="4" y="18"/>
                  </a:cubicBezTo>
                  <a:cubicBezTo>
                    <a:pt x="3" y="19"/>
                    <a:pt x="2" y="20"/>
                    <a:pt x="1" y="22"/>
                  </a:cubicBezTo>
                  <a:cubicBezTo>
                    <a:pt x="0" y="24"/>
                    <a:pt x="0" y="26"/>
                    <a:pt x="0" y="28"/>
                  </a:cubicBezTo>
                  <a:cubicBezTo>
                    <a:pt x="0" y="29"/>
                    <a:pt x="0" y="31"/>
                    <a:pt x="1" y="33"/>
                  </a:cubicBezTo>
                  <a:cubicBezTo>
                    <a:pt x="2" y="35"/>
                    <a:pt x="3" y="36"/>
                    <a:pt x="4" y="38"/>
                  </a:cubicBezTo>
                  <a:cubicBezTo>
                    <a:pt x="6" y="39"/>
                    <a:pt x="8" y="39"/>
                    <a:pt x="11" y="39"/>
                  </a:cubicBezTo>
                  <a:cubicBezTo>
                    <a:pt x="12" y="39"/>
                    <a:pt x="13" y="39"/>
                    <a:pt x="14" y="39"/>
                  </a:cubicBezTo>
                  <a:cubicBezTo>
                    <a:pt x="14" y="39"/>
                    <a:pt x="15" y="38"/>
                    <a:pt x="17" y="37"/>
                  </a:cubicBezTo>
                  <a:cubicBezTo>
                    <a:pt x="18" y="36"/>
                    <a:pt x="19" y="35"/>
                    <a:pt x="20" y="34"/>
                  </a:cubicBezTo>
                  <a:cubicBezTo>
                    <a:pt x="20" y="35"/>
                    <a:pt x="20" y="35"/>
                    <a:pt x="20" y="35"/>
                  </a:cubicBezTo>
                  <a:cubicBezTo>
                    <a:pt x="20" y="36"/>
                    <a:pt x="19" y="37"/>
                    <a:pt x="19" y="39"/>
                  </a:cubicBezTo>
                  <a:lnTo>
                    <a:pt x="20" y="39"/>
                  </a:lnTo>
                  <a:cubicBezTo>
                    <a:pt x="21" y="39"/>
                    <a:pt x="23" y="39"/>
                    <a:pt x="24" y="39"/>
                  </a:cubicBezTo>
                  <a:cubicBezTo>
                    <a:pt x="25" y="39"/>
                    <a:pt x="26" y="39"/>
                    <a:pt x="28" y="39"/>
                  </a:cubicBezTo>
                  <a:lnTo>
                    <a:pt x="28" y="38"/>
                  </a:lnTo>
                  <a:cubicBezTo>
                    <a:pt x="26" y="37"/>
                    <a:pt x="25" y="37"/>
                    <a:pt x="25" y="37"/>
                  </a:cubicBezTo>
                  <a:cubicBezTo>
                    <a:pt x="25" y="37"/>
                    <a:pt x="24" y="37"/>
                    <a:pt x="24" y="37"/>
                  </a:cubicBezTo>
                  <a:cubicBezTo>
                    <a:pt x="24" y="36"/>
                    <a:pt x="24" y="36"/>
                    <a:pt x="24" y="34"/>
                  </a:cubicBezTo>
                  <a:cubicBezTo>
                    <a:pt x="24" y="33"/>
                    <a:pt x="24" y="31"/>
                    <a:pt x="24" y="30"/>
                  </a:cubicBezTo>
                  <a:lnTo>
                    <a:pt x="24" y="13"/>
                  </a:lnTo>
                  <a:cubicBezTo>
                    <a:pt x="24" y="7"/>
                    <a:pt x="24" y="3"/>
                    <a:pt x="24" y="1"/>
                  </a:cubicBezTo>
                  <a:lnTo>
                    <a:pt x="24" y="0"/>
                  </a:lnTo>
                  <a:cubicBezTo>
                    <a:pt x="21" y="1"/>
                    <a:pt x="19" y="2"/>
                    <a:pt x="15" y="2"/>
                  </a:cubicBezTo>
                  <a:lnTo>
                    <a:pt x="15" y="3"/>
                  </a:lnTo>
                  <a:lnTo>
                    <a:pt x="15" y="4"/>
                  </a:lnTo>
                  <a:close/>
                  <a:moveTo>
                    <a:pt x="20" y="25"/>
                  </a:moveTo>
                  <a:lnTo>
                    <a:pt x="20" y="25"/>
                  </a:lnTo>
                  <a:cubicBezTo>
                    <a:pt x="20" y="27"/>
                    <a:pt x="19" y="29"/>
                    <a:pt x="19" y="30"/>
                  </a:cubicBezTo>
                  <a:cubicBezTo>
                    <a:pt x="19" y="31"/>
                    <a:pt x="19" y="32"/>
                    <a:pt x="18" y="33"/>
                  </a:cubicBezTo>
                  <a:cubicBezTo>
                    <a:pt x="18" y="34"/>
                    <a:pt x="17" y="35"/>
                    <a:pt x="16" y="35"/>
                  </a:cubicBezTo>
                  <a:cubicBezTo>
                    <a:pt x="15" y="36"/>
                    <a:pt x="14" y="36"/>
                    <a:pt x="13" y="36"/>
                  </a:cubicBezTo>
                  <a:cubicBezTo>
                    <a:pt x="10" y="36"/>
                    <a:pt x="8" y="35"/>
                    <a:pt x="7" y="33"/>
                  </a:cubicBezTo>
                  <a:cubicBezTo>
                    <a:pt x="5" y="32"/>
                    <a:pt x="4" y="29"/>
                    <a:pt x="4" y="26"/>
                  </a:cubicBezTo>
                  <a:cubicBezTo>
                    <a:pt x="4" y="24"/>
                    <a:pt x="5" y="23"/>
                    <a:pt x="5" y="21"/>
                  </a:cubicBezTo>
                  <a:cubicBezTo>
                    <a:pt x="6" y="20"/>
                    <a:pt x="7" y="18"/>
                    <a:pt x="8" y="18"/>
                  </a:cubicBezTo>
                  <a:cubicBezTo>
                    <a:pt x="9" y="17"/>
                    <a:pt x="11" y="16"/>
                    <a:pt x="12" y="16"/>
                  </a:cubicBezTo>
                  <a:cubicBezTo>
                    <a:pt x="13" y="16"/>
                    <a:pt x="15" y="17"/>
                    <a:pt x="16" y="17"/>
                  </a:cubicBezTo>
                  <a:cubicBezTo>
                    <a:pt x="17" y="18"/>
                    <a:pt x="18" y="19"/>
                    <a:pt x="20" y="20"/>
                  </a:cubicBezTo>
                  <a:lnTo>
                    <a:pt x="2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0" name="Freeform 97">
              <a:extLst>
                <a:ext uri="{FF2B5EF4-FFF2-40B4-BE49-F238E27FC236}">
                  <a16:creationId xmlns:a16="http://schemas.microsoft.com/office/drawing/2014/main" id="{8333EC03-F9D8-4CCF-8E2D-F3463069E767}"/>
                </a:ext>
              </a:extLst>
            </p:cNvPr>
            <p:cNvSpPr>
              <a:spLocks/>
            </p:cNvSpPr>
            <p:nvPr/>
          </p:nvSpPr>
          <p:spPr bwMode="auto">
            <a:xfrm>
              <a:off x="4556488" y="6198642"/>
              <a:ext cx="68263" cy="68262"/>
            </a:xfrm>
            <a:custGeom>
              <a:avLst/>
              <a:gdLst>
                <a:gd name="T0" fmla="*/ 18449 w 37"/>
                <a:gd name="T1" fmla="*/ 23984 h 37"/>
                <a:gd name="T2" fmla="*/ 20294 w 37"/>
                <a:gd name="T3" fmla="*/ 7380 h 37"/>
                <a:gd name="T4" fmla="*/ 23984 w 37"/>
                <a:gd name="T5" fmla="*/ 3690 h 37"/>
                <a:gd name="T6" fmla="*/ 29519 w 37"/>
                <a:gd name="T7" fmla="*/ 3690 h 37"/>
                <a:gd name="T8" fmla="*/ 27674 w 37"/>
                <a:gd name="T9" fmla="*/ 0 h 37"/>
                <a:gd name="T10" fmla="*/ 7380 w 37"/>
                <a:gd name="T11" fmla="*/ 0 h 37"/>
                <a:gd name="T12" fmla="*/ 0 w 37"/>
                <a:gd name="T13" fmla="*/ 0 h 37"/>
                <a:gd name="T14" fmla="*/ 1845 w 37"/>
                <a:gd name="T15" fmla="*/ 3690 h 37"/>
                <a:gd name="T16" fmla="*/ 9225 w 37"/>
                <a:gd name="T17" fmla="*/ 5535 h 37"/>
                <a:gd name="T18" fmla="*/ 9225 w 37"/>
                <a:gd name="T19" fmla="*/ 14759 h 37"/>
                <a:gd name="T20" fmla="*/ 9225 w 37"/>
                <a:gd name="T21" fmla="*/ 46123 h 37"/>
                <a:gd name="T22" fmla="*/ 9225 w 37"/>
                <a:gd name="T23" fmla="*/ 62727 h 37"/>
                <a:gd name="T24" fmla="*/ 7380 w 37"/>
                <a:gd name="T25" fmla="*/ 64572 h 37"/>
                <a:gd name="T26" fmla="*/ 0 w 37"/>
                <a:gd name="T27" fmla="*/ 66417 h 37"/>
                <a:gd name="T28" fmla="*/ 1845 w 37"/>
                <a:gd name="T29" fmla="*/ 68262 h 37"/>
                <a:gd name="T30" fmla="*/ 20294 w 37"/>
                <a:gd name="T31" fmla="*/ 68262 h 37"/>
                <a:gd name="T32" fmla="*/ 29519 w 37"/>
                <a:gd name="T33" fmla="*/ 68262 h 37"/>
                <a:gd name="T34" fmla="*/ 27674 w 37"/>
                <a:gd name="T35" fmla="*/ 64572 h 37"/>
                <a:gd name="T36" fmla="*/ 20294 w 37"/>
                <a:gd name="T37" fmla="*/ 64572 h 37"/>
                <a:gd name="T38" fmla="*/ 18449 w 37"/>
                <a:gd name="T39" fmla="*/ 55348 h 37"/>
                <a:gd name="T40" fmla="*/ 18449 w 37"/>
                <a:gd name="T41" fmla="*/ 35053 h 37"/>
                <a:gd name="T42" fmla="*/ 55348 w 37"/>
                <a:gd name="T43" fmla="*/ 68262 h 37"/>
                <a:gd name="T44" fmla="*/ 68263 w 37"/>
                <a:gd name="T45" fmla="*/ 68262 h 37"/>
                <a:gd name="T46" fmla="*/ 68263 w 37"/>
                <a:gd name="T47" fmla="*/ 66417 h 37"/>
                <a:gd name="T48" fmla="*/ 64573 w 37"/>
                <a:gd name="T49" fmla="*/ 64572 h 37"/>
                <a:gd name="T50" fmla="*/ 27674 w 37"/>
                <a:gd name="T51" fmla="*/ 31364 h 37"/>
                <a:gd name="T52" fmla="*/ 55348 w 37"/>
                <a:gd name="T53" fmla="*/ 7380 h 37"/>
                <a:gd name="T54" fmla="*/ 64573 w 37"/>
                <a:gd name="T55" fmla="*/ 3690 h 37"/>
                <a:gd name="T56" fmla="*/ 66418 w 37"/>
                <a:gd name="T57" fmla="*/ 0 h 37"/>
                <a:gd name="T58" fmla="*/ 57193 w 37"/>
                <a:gd name="T59" fmla="*/ 0 h 37"/>
                <a:gd name="T60" fmla="*/ 49814 w 37"/>
                <a:gd name="T61" fmla="*/ 0 h 37"/>
                <a:gd name="T62" fmla="*/ 46124 w 37"/>
                <a:gd name="T63" fmla="*/ 9225 h 37"/>
                <a:gd name="T64" fmla="*/ 18449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0" y="13"/>
                  </a:moveTo>
                  <a:lnTo>
                    <a:pt x="10" y="13"/>
                  </a:lnTo>
                  <a:lnTo>
                    <a:pt x="10" y="7"/>
                  </a:lnTo>
                  <a:cubicBezTo>
                    <a:pt x="10" y="5"/>
                    <a:pt x="10" y="4"/>
                    <a:pt x="11" y="4"/>
                  </a:cubicBezTo>
                  <a:cubicBezTo>
                    <a:pt x="11" y="3"/>
                    <a:pt x="11" y="3"/>
                    <a:pt x="11" y="2"/>
                  </a:cubicBezTo>
                  <a:cubicBezTo>
                    <a:pt x="12" y="2"/>
                    <a:pt x="12" y="2"/>
                    <a:pt x="13" y="2"/>
                  </a:cubicBezTo>
                  <a:cubicBezTo>
                    <a:pt x="13" y="2"/>
                    <a:pt x="14" y="2"/>
                    <a:pt x="15" y="2"/>
                  </a:cubicBezTo>
                  <a:lnTo>
                    <a:pt x="16" y="2"/>
                  </a:lnTo>
                  <a:lnTo>
                    <a:pt x="16" y="0"/>
                  </a:lnTo>
                  <a:lnTo>
                    <a:pt x="15" y="0"/>
                  </a:lnTo>
                  <a:cubicBezTo>
                    <a:pt x="11" y="0"/>
                    <a:pt x="9" y="0"/>
                    <a:pt x="8" y="0"/>
                  </a:cubicBezTo>
                  <a:cubicBezTo>
                    <a:pt x="7" y="0"/>
                    <a:pt x="6" y="0"/>
                    <a:pt x="4" y="0"/>
                  </a:cubicBezTo>
                  <a:lnTo>
                    <a:pt x="1" y="0"/>
                  </a:lnTo>
                  <a:lnTo>
                    <a:pt x="0" y="0"/>
                  </a:lnTo>
                  <a:lnTo>
                    <a:pt x="0" y="2"/>
                  </a:lnTo>
                  <a:lnTo>
                    <a:pt x="1" y="2"/>
                  </a:lnTo>
                  <a:cubicBezTo>
                    <a:pt x="2" y="2"/>
                    <a:pt x="3" y="2"/>
                    <a:pt x="4" y="2"/>
                  </a:cubicBezTo>
                  <a:cubicBezTo>
                    <a:pt x="4" y="2"/>
                    <a:pt x="5" y="2"/>
                    <a:pt x="5" y="3"/>
                  </a:cubicBezTo>
                  <a:cubicBezTo>
                    <a:pt x="5" y="3"/>
                    <a:pt x="5" y="3"/>
                    <a:pt x="5" y="4"/>
                  </a:cubicBezTo>
                  <a:cubicBezTo>
                    <a:pt x="5" y="4"/>
                    <a:pt x="5" y="6"/>
                    <a:pt x="5" y="8"/>
                  </a:cubicBezTo>
                  <a:lnTo>
                    <a:pt x="5" y="13"/>
                  </a:lnTo>
                  <a:lnTo>
                    <a:pt x="5" y="25"/>
                  </a:lnTo>
                  <a:lnTo>
                    <a:pt x="5" y="30"/>
                  </a:lnTo>
                  <a:cubicBezTo>
                    <a:pt x="5"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7" y="37"/>
                    <a:pt x="8" y="37"/>
                  </a:cubicBezTo>
                  <a:cubicBezTo>
                    <a:pt x="9" y="37"/>
                    <a:pt x="10" y="37"/>
                    <a:pt x="11" y="37"/>
                  </a:cubicBezTo>
                  <a:cubicBezTo>
                    <a:pt x="14" y="37"/>
                    <a:pt x="15" y="37"/>
                    <a:pt x="15" y="37"/>
                  </a:cubicBezTo>
                  <a:lnTo>
                    <a:pt x="16" y="37"/>
                  </a:lnTo>
                  <a:lnTo>
                    <a:pt x="16" y="36"/>
                  </a:lnTo>
                  <a:lnTo>
                    <a:pt x="15" y="35"/>
                  </a:lnTo>
                  <a:cubicBezTo>
                    <a:pt x="14" y="35"/>
                    <a:pt x="12" y="35"/>
                    <a:pt x="12" y="35"/>
                  </a:cubicBezTo>
                  <a:cubicBezTo>
                    <a:pt x="11" y="35"/>
                    <a:pt x="11" y="35"/>
                    <a:pt x="11" y="35"/>
                  </a:cubicBezTo>
                  <a:cubicBezTo>
                    <a:pt x="11" y="34"/>
                    <a:pt x="11" y="34"/>
                    <a:pt x="11" y="33"/>
                  </a:cubicBezTo>
                  <a:cubicBezTo>
                    <a:pt x="10" y="33"/>
                    <a:pt x="10" y="32"/>
                    <a:pt x="10" y="30"/>
                  </a:cubicBezTo>
                  <a:lnTo>
                    <a:pt x="10" y="25"/>
                  </a:lnTo>
                  <a:lnTo>
                    <a:pt x="10" y="19"/>
                  </a:lnTo>
                  <a:cubicBezTo>
                    <a:pt x="19" y="27"/>
                    <a:pt x="24" y="32"/>
                    <a:pt x="25" y="33"/>
                  </a:cubicBezTo>
                  <a:cubicBezTo>
                    <a:pt x="27" y="34"/>
                    <a:pt x="28" y="35"/>
                    <a:pt x="30" y="37"/>
                  </a:cubicBezTo>
                  <a:cubicBezTo>
                    <a:pt x="32" y="37"/>
                    <a:pt x="33" y="37"/>
                    <a:pt x="34" y="37"/>
                  </a:cubicBezTo>
                  <a:cubicBezTo>
                    <a:pt x="35" y="37"/>
                    <a:pt x="36" y="37"/>
                    <a:pt x="37" y="37"/>
                  </a:cubicBezTo>
                  <a:lnTo>
                    <a:pt x="37" y="36"/>
                  </a:lnTo>
                  <a:lnTo>
                    <a:pt x="37" y="35"/>
                  </a:lnTo>
                  <a:cubicBezTo>
                    <a:pt x="36" y="35"/>
                    <a:pt x="35" y="35"/>
                    <a:pt x="35" y="35"/>
                  </a:cubicBezTo>
                  <a:cubicBezTo>
                    <a:pt x="35" y="35"/>
                    <a:pt x="33" y="34"/>
                    <a:pt x="31" y="31"/>
                  </a:cubicBezTo>
                  <a:lnTo>
                    <a:pt x="15" y="17"/>
                  </a:lnTo>
                  <a:lnTo>
                    <a:pt x="26" y="7"/>
                  </a:lnTo>
                  <a:cubicBezTo>
                    <a:pt x="27" y="6"/>
                    <a:pt x="29" y="5"/>
                    <a:pt x="30" y="4"/>
                  </a:cubicBezTo>
                  <a:cubicBezTo>
                    <a:pt x="31" y="3"/>
                    <a:pt x="32" y="2"/>
                    <a:pt x="32" y="2"/>
                  </a:cubicBezTo>
                  <a:cubicBezTo>
                    <a:pt x="33" y="2"/>
                    <a:pt x="34" y="2"/>
                    <a:pt x="35" y="2"/>
                  </a:cubicBezTo>
                  <a:lnTo>
                    <a:pt x="36" y="2"/>
                  </a:lnTo>
                  <a:lnTo>
                    <a:pt x="36" y="0"/>
                  </a:lnTo>
                  <a:lnTo>
                    <a:pt x="35" y="0"/>
                  </a:lnTo>
                  <a:cubicBezTo>
                    <a:pt x="33" y="0"/>
                    <a:pt x="32" y="0"/>
                    <a:pt x="31" y="0"/>
                  </a:cubicBezTo>
                  <a:cubicBezTo>
                    <a:pt x="30" y="0"/>
                    <a:pt x="28" y="0"/>
                    <a:pt x="27" y="0"/>
                  </a:cubicBezTo>
                  <a:lnTo>
                    <a:pt x="27" y="2"/>
                  </a:lnTo>
                  <a:cubicBezTo>
                    <a:pt x="27" y="2"/>
                    <a:pt x="26" y="3"/>
                    <a:pt x="25" y="5"/>
                  </a:cubicBezTo>
                  <a:cubicBezTo>
                    <a:pt x="23" y="6"/>
                    <a:pt x="22" y="7"/>
                    <a:pt x="20" y="9"/>
                  </a:cubicBezTo>
                  <a:cubicBezTo>
                    <a:pt x="18" y="11"/>
                    <a:pt x="15" y="14"/>
                    <a:pt x="10" y="18"/>
                  </a:cubicBezTo>
                  <a:lnTo>
                    <a:pt x="1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1" name="Freeform 98">
              <a:extLst>
                <a:ext uri="{FF2B5EF4-FFF2-40B4-BE49-F238E27FC236}">
                  <a16:creationId xmlns:a16="http://schemas.microsoft.com/office/drawing/2014/main" id="{E18868E1-6525-47FF-931F-953CE66A699C}"/>
                </a:ext>
              </a:extLst>
            </p:cNvPr>
            <p:cNvSpPr>
              <a:spLocks noEditPoints="1"/>
            </p:cNvSpPr>
            <p:nvPr/>
          </p:nvSpPr>
          <p:spPr bwMode="auto">
            <a:xfrm>
              <a:off x="4629513" y="6220867"/>
              <a:ext cx="41275" cy="46037"/>
            </a:xfrm>
            <a:custGeom>
              <a:avLst/>
              <a:gdLst>
                <a:gd name="T0" fmla="*/ 5384 w 23"/>
                <a:gd name="T1" fmla="*/ 12890 h 25"/>
                <a:gd name="T2" fmla="*/ 5384 w 23"/>
                <a:gd name="T3" fmla="*/ 12890 h 25"/>
                <a:gd name="T4" fmla="*/ 8973 w 23"/>
                <a:gd name="T5" fmla="*/ 7366 h 25"/>
                <a:gd name="T6" fmla="*/ 10767 w 23"/>
                <a:gd name="T7" fmla="*/ 5524 h 25"/>
                <a:gd name="T8" fmla="*/ 16151 w 23"/>
                <a:gd name="T9" fmla="*/ 5524 h 25"/>
                <a:gd name="T10" fmla="*/ 25124 w 23"/>
                <a:gd name="T11" fmla="*/ 7366 h 25"/>
                <a:gd name="T12" fmla="*/ 26918 w 23"/>
                <a:gd name="T13" fmla="*/ 18415 h 25"/>
                <a:gd name="T14" fmla="*/ 3589 w 23"/>
                <a:gd name="T15" fmla="*/ 23939 h 25"/>
                <a:gd name="T16" fmla="*/ 0 w 23"/>
                <a:gd name="T17" fmla="*/ 34988 h 25"/>
                <a:gd name="T18" fmla="*/ 1795 w 23"/>
                <a:gd name="T19" fmla="*/ 42354 h 25"/>
                <a:gd name="T20" fmla="*/ 5384 w 23"/>
                <a:gd name="T21" fmla="*/ 46037 h 25"/>
                <a:gd name="T22" fmla="*/ 12562 w 23"/>
                <a:gd name="T23" fmla="*/ 46037 h 25"/>
                <a:gd name="T24" fmla="*/ 17946 w 23"/>
                <a:gd name="T25" fmla="*/ 46037 h 25"/>
                <a:gd name="T26" fmla="*/ 26918 w 23"/>
                <a:gd name="T27" fmla="*/ 36830 h 25"/>
                <a:gd name="T28" fmla="*/ 26918 w 23"/>
                <a:gd name="T29" fmla="*/ 46037 h 25"/>
                <a:gd name="T30" fmla="*/ 28713 w 23"/>
                <a:gd name="T31" fmla="*/ 46037 h 25"/>
                <a:gd name="T32" fmla="*/ 34097 w 23"/>
                <a:gd name="T33" fmla="*/ 46037 h 25"/>
                <a:gd name="T34" fmla="*/ 41275 w 23"/>
                <a:gd name="T35" fmla="*/ 46037 h 25"/>
                <a:gd name="T36" fmla="*/ 41275 w 23"/>
                <a:gd name="T37" fmla="*/ 46037 h 25"/>
                <a:gd name="T38" fmla="*/ 41275 w 23"/>
                <a:gd name="T39" fmla="*/ 44196 h 25"/>
                <a:gd name="T40" fmla="*/ 41275 w 23"/>
                <a:gd name="T41" fmla="*/ 44196 h 25"/>
                <a:gd name="T42" fmla="*/ 37686 w 23"/>
                <a:gd name="T43" fmla="*/ 42354 h 25"/>
                <a:gd name="T44" fmla="*/ 35891 w 23"/>
                <a:gd name="T45" fmla="*/ 42354 h 25"/>
                <a:gd name="T46" fmla="*/ 35891 w 23"/>
                <a:gd name="T47" fmla="*/ 42354 h 25"/>
                <a:gd name="T48" fmla="*/ 35891 w 23"/>
                <a:gd name="T49" fmla="*/ 38671 h 25"/>
                <a:gd name="T50" fmla="*/ 35891 w 23"/>
                <a:gd name="T51" fmla="*/ 23939 h 25"/>
                <a:gd name="T52" fmla="*/ 35891 w 23"/>
                <a:gd name="T53" fmla="*/ 14732 h 25"/>
                <a:gd name="T54" fmla="*/ 34097 w 23"/>
                <a:gd name="T55" fmla="*/ 7366 h 25"/>
                <a:gd name="T56" fmla="*/ 28713 w 23"/>
                <a:gd name="T57" fmla="*/ 1841 h 25"/>
                <a:gd name="T58" fmla="*/ 19740 w 23"/>
                <a:gd name="T59" fmla="*/ 0 h 25"/>
                <a:gd name="T60" fmla="*/ 3589 w 23"/>
                <a:gd name="T61" fmla="*/ 7366 h 25"/>
                <a:gd name="T62" fmla="*/ 3589 w 23"/>
                <a:gd name="T63" fmla="*/ 12890 h 25"/>
                <a:gd name="T64" fmla="*/ 3589 w 23"/>
                <a:gd name="T65" fmla="*/ 12890 h 25"/>
                <a:gd name="T66" fmla="*/ 5384 w 23"/>
                <a:gd name="T67" fmla="*/ 12890 h 25"/>
                <a:gd name="T68" fmla="*/ 5384 w 23"/>
                <a:gd name="T69" fmla="*/ 12890 h 25"/>
                <a:gd name="T70" fmla="*/ 26918 w 23"/>
                <a:gd name="T71" fmla="*/ 33147 h 25"/>
                <a:gd name="T72" fmla="*/ 26918 w 23"/>
                <a:gd name="T73" fmla="*/ 33147 h 25"/>
                <a:gd name="T74" fmla="*/ 14357 w 23"/>
                <a:gd name="T75" fmla="*/ 40513 h 25"/>
                <a:gd name="T76" fmla="*/ 7178 w 23"/>
                <a:gd name="T77" fmla="*/ 33147 h 25"/>
                <a:gd name="T78" fmla="*/ 10767 w 23"/>
                <a:gd name="T79" fmla="*/ 25781 h 25"/>
                <a:gd name="T80" fmla="*/ 26918 w 23"/>
                <a:gd name="T81" fmla="*/ 20256 h 25"/>
                <a:gd name="T82" fmla="*/ 26918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0"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2" name="Freeform 99">
              <a:extLst>
                <a:ext uri="{FF2B5EF4-FFF2-40B4-BE49-F238E27FC236}">
                  <a16:creationId xmlns:a16="http://schemas.microsoft.com/office/drawing/2014/main" id="{A4F7999B-095A-4035-8C39-D2483CFCF45F}"/>
                </a:ext>
              </a:extLst>
            </p:cNvPr>
            <p:cNvSpPr>
              <a:spLocks/>
            </p:cNvSpPr>
            <p:nvPr/>
          </p:nvSpPr>
          <p:spPr bwMode="auto">
            <a:xfrm>
              <a:off x="4677138" y="6206579"/>
              <a:ext cx="26988" cy="60325"/>
            </a:xfrm>
            <a:custGeom>
              <a:avLst/>
              <a:gdLst>
                <a:gd name="T0" fmla="*/ 0 w 15"/>
                <a:gd name="T1" fmla="*/ 23764 h 33"/>
                <a:gd name="T2" fmla="*/ 0 w 15"/>
                <a:gd name="T3" fmla="*/ 23764 h 33"/>
                <a:gd name="T4" fmla="*/ 5398 w 15"/>
                <a:gd name="T5" fmla="*/ 23764 h 33"/>
                <a:gd name="T6" fmla="*/ 7197 w 15"/>
                <a:gd name="T7" fmla="*/ 23764 h 33"/>
                <a:gd name="T8" fmla="*/ 7197 w 15"/>
                <a:gd name="T9" fmla="*/ 42045 h 33"/>
                <a:gd name="T10" fmla="*/ 7197 w 15"/>
                <a:gd name="T11" fmla="*/ 43873 h 33"/>
                <a:gd name="T12" fmla="*/ 7197 w 15"/>
                <a:gd name="T13" fmla="*/ 51185 h 33"/>
                <a:gd name="T14" fmla="*/ 16193 w 15"/>
                <a:gd name="T15" fmla="*/ 60325 h 33"/>
                <a:gd name="T16" fmla="*/ 21590 w 15"/>
                <a:gd name="T17" fmla="*/ 60325 h 33"/>
                <a:gd name="T18" fmla="*/ 26988 w 15"/>
                <a:gd name="T19" fmla="*/ 54841 h 33"/>
                <a:gd name="T20" fmla="*/ 25189 w 15"/>
                <a:gd name="T21" fmla="*/ 53013 h 33"/>
                <a:gd name="T22" fmla="*/ 19791 w 15"/>
                <a:gd name="T23" fmla="*/ 54841 h 33"/>
                <a:gd name="T24" fmla="*/ 16193 w 15"/>
                <a:gd name="T25" fmla="*/ 54841 h 33"/>
                <a:gd name="T26" fmla="*/ 14394 w 15"/>
                <a:gd name="T27" fmla="*/ 51185 h 33"/>
                <a:gd name="T28" fmla="*/ 14394 w 15"/>
                <a:gd name="T29" fmla="*/ 42045 h 33"/>
                <a:gd name="T30" fmla="*/ 14394 w 15"/>
                <a:gd name="T31" fmla="*/ 21936 h 33"/>
                <a:gd name="T32" fmla="*/ 21590 w 15"/>
                <a:gd name="T33" fmla="*/ 21936 h 33"/>
                <a:gd name="T34" fmla="*/ 26988 w 15"/>
                <a:gd name="T35" fmla="*/ 21936 h 33"/>
                <a:gd name="T36" fmla="*/ 26988 w 15"/>
                <a:gd name="T37" fmla="*/ 21936 h 33"/>
                <a:gd name="T38" fmla="*/ 26988 w 15"/>
                <a:gd name="T39" fmla="*/ 18280 h 33"/>
                <a:gd name="T40" fmla="*/ 26988 w 15"/>
                <a:gd name="T41" fmla="*/ 18280 h 33"/>
                <a:gd name="T42" fmla="*/ 19791 w 15"/>
                <a:gd name="T43" fmla="*/ 18280 h 33"/>
                <a:gd name="T44" fmla="*/ 14394 w 15"/>
                <a:gd name="T45" fmla="*/ 18280 h 33"/>
                <a:gd name="T46" fmla="*/ 16193 w 15"/>
                <a:gd name="T47" fmla="*/ 1828 h 33"/>
                <a:gd name="T48" fmla="*/ 14394 w 15"/>
                <a:gd name="T49" fmla="*/ 0 h 33"/>
                <a:gd name="T50" fmla="*/ 7197 w 15"/>
                <a:gd name="T51" fmla="*/ 3656 h 33"/>
                <a:gd name="T52" fmla="*/ 7197 w 15"/>
                <a:gd name="T53" fmla="*/ 18280 h 33"/>
                <a:gd name="T54" fmla="*/ 0 w 15"/>
                <a:gd name="T55" fmla="*/ 21936 h 33"/>
                <a:gd name="T56" fmla="*/ 0 w 15"/>
                <a:gd name="T57" fmla="*/ 21936 h 33"/>
                <a:gd name="T58" fmla="*/ 0 w 15"/>
                <a:gd name="T59" fmla="*/ 21936 h 33"/>
                <a:gd name="T60" fmla="*/ 0 w 15"/>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 h="33">
                  <a:moveTo>
                    <a:pt x="0" y="13"/>
                  </a:moveTo>
                  <a:lnTo>
                    <a:pt x="0" y="13"/>
                  </a:lnTo>
                  <a:cubicBezTo>
                    <a:pt x="1" y="13"/>
                    <a:pt x="2" y="13"/>
                    <a:pt x="3" y="13"/>
                  </a:cubicBezTo>
                  <a:lnTo>
                    <a:pt x="4" y="13"/>
                  </a:lnTo>
                  <a:lnTo>
                    <a:pt x="4" y="23"/>
                  </a:lnTo>
                  <a:cubicBezTo>
                    <a:pt x="4" y="24"/>
                    <a:pt x="4" y="24"/>
                    <a:pt x="4" y="24"/>
                  </a:cubicBezTo>
                  <a:cubicBezTo>
                    <a:pt x="4" y="25"/>
                    <a:pt x="4" y="26"/>
                    <a:pt x="4" y="28"/>
                  </a:cubicBezTo>
                  <a:cubicBezTo>
                    <a:pt x="4" y="32"/>
                    <a:pt x="5" y="33"/>
                    <a:pt x="9" y="33"/>
                  </a:cubicBezTo>
                  <a:cubicBezTo>
                    <a:pt x="10" y="33"/>
                    <a:pt x="11" y="33"/>
                    <a:pt x="12" y="33"/>
                  </a:cubicBezTo>
                  <a:cubicBezTo>
                    <a:pt x="14" y="31"/>
                    <a:pt x="15" y="30"/>
                    <a:pt x="15" y="30"/>
                  </a:cubicBezTo>
                  <a:lnTo>
                    <a:pt x="14" y="29"/>
                  </a:lnTo>
                  <a:cubicBezTo>
                    <a:pt x="13" y="30"/>
                    <a:pt x="12" y="30"/>
                    <a:pt x="11" y="30"/>
                  </a:cubicBezTo>
                  <a:cubicBezTo>
                    <a:pt x="10" y="30"/>
                    <a:pt x="9" y="30"/>
                    <a:pt x="9" y="30"/>
                  </a:cubicBezTo>
                  <a:cubicBezTo>
                    <a:pt x="8" y="29"/>
                    <a:pt x="8" y="28"/>
                    <a:pt x="8" y="28"/>
                  </a:cubicBezTo>
                  <a:cubicBezTo>
                    <a:pt x="8" y="27"/>
                    <a:pt x="8" y="25"/>
                    <a:pt x="8" y="23"/>
                  </a:cubicBezTo>
                  <a:lnTo>
                    <a:pt x="8" y="12"/>
                  </a:lnTo>
                  <a:cubicBezTo>
                    <a:pt x="10" y="12"/>
                    <a:pt x="11" y="12"/>
                    <a:pt x="12" y="12"/>
                  </a:cubicBezTo>
                  <a:cubicBezTo>
                    <a:pt x="13" y="12"/>
                    <a:pt x="14" y="12"/>
                    <a:pt x="15" y="12"/>
                  </a:cubicBezTo>
                  <a:lnTo>
                    <a:pt x="15" y="10"/>
                  </a:lnTo>
                  <a:cubicBezTo>
                    <a:pt x="14" y="10"/>
                    <a:pt x="13" y="10"/>
                    <a:pt x="11" y="10"/>
                  </a:cubicBezTo>
                  <a:cubicBezTo>
                    <a:pt x="10" y="10"/>
                    <a:pt x="9" y="10"/>
                    <a:pt x="8" y="10"/>
                  </a:cubicBezTo>
                  <a:cubicBezTo>
                    <a:pt x="8" y="5"/>
                    <a:pt x="8" y="2"/>
                    <a:pt x="9" y="1"/>
                  </a:cubicBezTo>
                  <a:lnTo>
                    <a:pt x="8" y="0"/>
                  </a:lnTo>
                  <a:cubicBezTo>
                    <a:pt x="7" y="1"/>
                    <a:pt x="5" y="1"/>
                    <a:pt x="4" y="2"/>
                  </a:cubicBezTo>
                  <a:cubicBezTo>
                    <a:pt x="4" y="3"/>
                    <a:pt x="4" y="5"/>
                    <a:pt x="4" y="10"/>
                  </a:cubicBezTo>
                  <a:cubicBezTo>
                    <a:pt x="3" y="10"/>
                    <a:pt x="1"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3" name="Freeform 100">
              <a:extLst>
                <a:ext uri="{FF2B5EF4-FFF2-40B4-BE49-F238E27FC236}">
                  <a16:creationId xmlns:a16="http://schemas.microsoft.com/office/drawing/2014/main" id="{4265EDAB-7ACF-4106-B3F4-D823F52902CC}"/>
                </a:ext>
              </a:extLst>
            </p:cNvPr>
            <p:cNvSpPr>
              <a:spLocks/>
            </p:cNvSpPr>
            <p:nvPr/>
          </p:nvSpPr>
          <p:spPr bwMode="auto">
            <a:xfrm>
              <a:off x="4707301" y="6222454"/>
              <a:ext cx="42863" cy="44450"/>
            </a:xfrm>
            <a:custGeom>
              <a:avLst/>
              <a:gdLst>
                <a:gd name="T0" fmla="*/ 19646 w 24"/>
                <a:gd name="T1" fmla="*/ 44450 h 24"/>
                <a:gd name="T2" fmla="*/ 19646 w 24"/>
                <a:gd name="T3" fmla="*/ 44450 h 24"/>
                <a:gd name="T4" fmla="*/ 41077 w 24"/>
                <a:gd name="T5" fmla="*/ 44450 h 24"/>
                <a:gd name="T6" fmla="*/ 41077 w 24"/>
                <a:gd name="T7" fmla="*/ 44450 h 24"/>
                <a:gd name="T8" fmla="*/ 42863 w 24"/>
                <a:gd name="T9" fmla="*/ 31485 h 24"/>
                <a:gd name="T10" fmla="*/ 41077 w 24"/>
                <a:gd name="T11" fmla="*/ 29633 h 24"/>
                <a:gd name="T12" fmla="*/ 39291 w 24"/>
                <a:gd name="T13" fmla="*/ 29633 h 24"/>
                <a:gd name="T14" fmla="*/ 39291 w 24"/>
                <a:gd name="T15" fmla="*/ 31485 h 24"/>
                <a:gd name="T16" fmla="*/ 37505 w 24"/>
                <a:gd name="T17" fmla="*/ 35190 h 24"/>
                <a:gd name="T18" fmla="*/ 37505 w 24"/>
                <a:gd name="T19" fmla="*/ 38894 h 24"/>
                <a:gd name="T20" fmla="*/ 37505 w 24"/>
                <a:gd name="T21" fmla="*/ 38894 h 24"/>
                <a:gd name="T22" fmla="*/ 32147 w 24"/>
                <a:gd name="T23" fmla="*/ 40746 h 24"/>
                <a:gd name="T24" fmla="*/ 23217 w 24"/>
                <a:gd name="T25" fmla="*/ 40746 h 24"/>
                <a:gd name="T26" fmla="*/ 14288 w 24"/>
                <a:gd name="T27" fmla="*/ 40746 h 24"/>
                <a:gd name="T28" fmla="*/ 10716 w 24"/>
                <a:gd name="T29" fmla="*/ 40746 h 24"/>
                <a:gd name="T30" fmla="*/ 19646 w 24"/>
                <a:gd name="T31" fmla="*/ 29633 h 24"/>
                <a:gd name="T32" fmla="*/ 30361 w 24"/>
                <a:gd name="T33" fmla="*/ 14817 h 24"/>
                <a:gd name="T34" fmla="*/ 41077 w 24"/>
                <a:gd name="T35" fmla="*/ 1852 h 24"/>
                <a:gd name="T36" fmla="*/ 41077 w 24"/>
                <a:gd name="T37" fmla="*/ 0 h 24"/>
                <a:gd name="T38" fmla="*/ 41077 w 24"/>
                <a:gd name="T39" fmla="*/ 0 h 24"/>
                <a:gd name="T40" fmla="*/ 32147 w 24"/>
                <a:gd name="T41" fmla="*/ 0 h 24"/>
                <a:gd name="T42" fmla="*/ 5358 w 24"/>
                <a:gd name="T43" fmla="*/ 0 h 24"/>
                <a:gd name="T44" fmla="*/ 3572 w 24"/>
                <a:gd name="T45" fmla="*/ 0 h 24"/>
                <a:gd name="T46" fmla="*/ 3572 w 24"/>
                <a:gd name="T47" fmla="*/ 3704 h 24"/>
                <a:gd name="T48" fmla="*/ 3572 w 24"/>
                <a:gd name="T49" fmla="*/ 11113 h 24"/>
                <a:gd name="T50" fmla="*/ 3572 w 24"/>
                <a:gd name="T51" fmla="*/ 12965 h 24"/>
                <a:gd name="T52" fmla="*/ 5358 w 24"/>
                <a:gd name="T53" fmla="*/ 12965 h 24"/>
                <a:gd name="T54" fmla="*/ 7144 w 24"/>
                <a:gd name="T55" fmla="*/ 11113 h 24"/>
                <a:gd name="T56" fmla="*/ 7144 w 24"/>
                <a:gd name="T57" fmla="*/ 11113 h 24"/>
                <a:gd name="T58" fmla="*/ 8930 w 24"/>
                <a:gd name="T59" fmla="*/ 3704 h 24"/>
                <a:gd name="T60" fmla="*/ 14288 w 24"/>
                <a:gd name="T61" fmla="*/ 3704 h 24"/>
                <a:gd name="T62" fmla="*/ 19646 w 24"/>
                <a:gd name="T63" fmla="*/ 3704 h 24"/>
                <a:gd name="T64" fmla="*/ 30361 w 24"/>
                <a:gd name="T65" fmla="*/ 3704 h 24"/>
                <a:gd name="T66" fmla="*/ 21432 w 24"/>
                <a:gd name="T67" fmla="*/ 14817 h 24"/>
                <a:gd name="T68" fmla="*/ 10716 w 24"/>
                <a:gd name="T69" fmla="*/ 27781 h 24"/>
                <a:gd name="T70" fmla="*/ 0 w 24"/>
                <a:gd name="T71" fmla="*/ 42598 h 24"/>
                <a:gd name="T72" fmla="*/ 0 w 24"/>
                <a:gd name="T73" fmla="*/ 44450 h 24"/>
                <a:gd name="T74" fmla="*/ 0 w 24"/>
                <a:gd name="T75" fmla="*/ 44450 h 24"/>
                <a:gd name="T76" fmla="*/ 19646 w 24"/>
                <a:gd name="T77" fmla="*/ 44450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 h="24">
                  <a:moveTo>
                    <a:pt x="11" y="24"/>
                  </a:moveTo>
                  <a:lnTo>
                    <a:pt x="11" y="24"/>
                  </a:lnTo>
                  <a:cubicBezTo>
                    <a:pt x="14" y="24"/>
                    <a:pt x="17" y="24"/>
                    <a:pt x="23" y="24"/>
                  </a:cubicBezTo>
                  <a:cubicBezTo>
                    <a:pt x="23" y="22"/>
                    <a:pt x="23" y="20"/>
                    <a:pt x="24" y="17"/>
                  </a:cubicBezTo>
                  <a:lnTo>
                    <a:pt x="23" y="16"/>
                  </a:lnTo>
                  <a:lnTo>
                    <a:pt x="22" y="16"/>
                  </a:lnTo>
                  <a:lnTo>
                    <a:pt x="22" y="17"/>
                  </a:lnTo>
                  <a:cubicBezTo>
                    <a:pt x="22" y="18"/>
                    <a:pt x="22" y="18"/>
                    <a:pt x="21" y="19"/>
                  </a:cubicBezTo>
                  <a:cubicBezTo>
                    <a:pt x="21" y="20"/>
                    <a:pt x="21" y="21"/>
                    <a:pt x="21" y="21"/>
                  </a:cubicBezTo>
                  <a:cubicBezTo>
                    <a:pt x="21" y="21"/>
                    <a:pt x="21" y="21"/>
                    <a:pt x="21" y="21"/>
                  </a:cubicBezTo>
                  <a:cubicBezTo>
                    <a:pt x="20" y="21"/>
                    <a:pt x="20" y="22"/>
                    <a:pt x="18" y="22"/>
                  </a:cubicBezTo>
                  <a:cubicBezTo>
                    <a:pt x="17" y="22"/>
                    <a:pt x="15" y="22"/>
                    <a:pt x="13" y="22"/>
                  </a:cubicBezTo>
                  <a:lnTo>
                    <a:pt x="8" y="22"/>
                  </a:lnTo>
                  <a:lnTo>
                    <a:pt x="6" y="22"/>
                  </a:lnTo>
                  <a:cubicBezTo>
                    <a:pt x="7" y="21"/>
                    <a:pt x="9" y="19"/>
                    <a:pt x="11" y="16"/>
                  </a:cubicBezTo>
                  <a:lnTo>
                    <a:pt x="17" y="8"/>
                  </a:lnTo>
                  <a:cubicBezTo>
                    <a:pt x="20" y="5"/>
                    <a:pt x="22" y="2"/>
                    <a:pt x="23" y="1"/>
                  </a:cubicBezTo>
                  <a:lnTo>
                    <a:pt x="23" y="0"/>
                  </a:lnTo>
                  <a:cubicBezTo>
                    <a:pt x="22" y="0"/>
                    <a:pt x="20" y="0"/>
                    <a:pt x="18" y="0"/>
                  </a:cubicBezTo>
                  <a:cubicBezTo>
                    <a:pt x="14" y="0"/>
                    <a:pt x="9" y="0"/>
                    <a:pt x="3" y="0"/>
                  </a:cubicBezTo>
                  <a:lnTo>
                    <a:pt x="2" y="0"/>
                  </a:lnTo>
                  <a:cubicBezTo>
                    <a:pt x="2" y="1"/>
                    <a:pt x="2" y="1"/>
                    <a:pt x="2" y="2"/>
                  </a:cubicBezTo>
                  <a:cubicBezTo>
                    <a:pt x="2" y="2"/>
                    <a:pt x="2" y="4"/>
                    <a:pt x="2" y="6"/>
                  </a:cubicBezTo>
                  <a:lnTo>
                    <a:pt x="2" y="7"/>
                  </a:lnTo>
                  <a:lnTo>
                    <a:pt x="3" y="7"/>
                  </a:lnTo>
                  <a:lnTo>
                    <a:pt x="4" y="6"/>
                  </a:lnTo>
                  <a:cubicBezTo>
                    <a:pt x="4" y="3"/>
                    <a:pt x="4" y="2"/>
                    <a:pt x="5" y="2"/>
                  </a:cubicBezTo>
                  <a:cubicBezTo>
                    <a:pt x="5" y="2"/>
                    <a:pt x="6" y="2"/>
                    <a:pt x="8" y="2"/>
                  </a:cubicBezTo>
                  <a:cubicBezTo>
                    <a:pt x="9" y="2"/>
                    <a:pt x="10" y="2"/>
                    <a:pt x="11" y="2"/>
                  </a:cubicBezTo>
                  <a:lnTo>
                    <a:pt x="17" y="2"/>
                  </a:lnTo>
                  <a:cubicBezTo>
                    <a:pt x="15" y="4"/>
                    <a:pt x="14" y="6"/>
                    <a:pt x="12" y="8"/>
                  </a:cubicBezTo>
                  <a:lnTo>
                    <a:pt x="6" y="15"/>
                  </a:lnTo>
                  <a:cubicBezTo>
                    <a:pt x="4" y="18"/>
                    <a:pt x="2" y="20"/>
                    <a:pt x="0" y="23"/>
                  </a:cubicBezTo>
                  <a:lnTo>
                    <a:pt x="0" y="24"/>
                  </a:lnTo>
                  <a:cubicBezTo>
                    <a:pt x="5" y="24"/>
                    <a:pt x="9" y="24"/>
                    <a:pt x="11" y="2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4" name="Freeform 101">
              <a:extLst>
                <a:ext uri="{FF2B5EF4-FFF2-40B4-BE49-F238E27FC236}">
                  <a16:creationId xmlns:a16="http://schemas.microsoft.com/office/drawing/2014/main" id="{AD6B3E45-001A-443D-AEDC-3C3C5CD17C2D}"/>
                </a:ext>
              </a:extLst>
            </p:cNvPr>
            <p:cNvSpPr>
              <a:spLocks/>
            </p:cNvSpPr>
            <p:nvPr/>
          </p:nvSpPr>
          <p:spPr bwMode="auto">
            <a:xfrm>
              <a:off x="5210538" y="6151017"/>
              <a:ext cx="1141413" cy="171450"/>
            </a:xfrm>
            <a:custGeom>
              <a:avLst/>
              <a:gdLst>
                <a:gd name="T0" fmla="*/ 0 w 631"/>
                <a:gd name="T1" fmla="*/ 171450 h 94"/>
                <a:gd name="T2" fmla="*/ 0 w 631"/>
                <a:gd name="T3" fmla="*/ 171450 h 94"/>
                <a:gd name="T4" fmla="*/ 1141413 w 631"/>
                <a:gd name="T5" fmla="*/ 171450 h 94"/>
                <a:gd name="T6" fmla="*/ 1141413 w 631"/>
                <a:gd name="T7" fmla="*/ 0 h 94"/>
                <a:gd name="T8" fmla="*/ 0 w 631"/>
                <a:gd name="T9" fmla="*/ 0 h 94"/>
                <a:gd name="T10" fmla="*/ 0 w 631"/>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94">
                  <a:moveTo>
                    <a:pt x="0" y="94"/>
                  </a:moveTo>
                  <a:lnTo>
                    <a:pt x="0" y="94"/>
                  </a:lnTo>
                  <a:lnTo>
                    <a:pt x="631" y="94"/>
                  </a:lnTo>
                  <a:lnTo>
                    <a:pt x="631" y="0"/>
                  </a:lnTo>
                  <a:lnTo>
                    <a:pt x="0" y="0"/>
                  </a:lnTo>
                  <a:lnTo>
                    <a:pt x="0" y="94"/>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1465" name="Freeform 102">
              <a:extLst>
                <a:ext uri="{FF2B5EF4-FFF2-40B4-BE49-F238E27FC236}">
                  <a16:creationId xmlns:a16="http://schemas.microsoft.com/office/drawing/2014/main" id="{6951A2D3-5B8B-48AF-A680-68E6B9E85F56}"/>
                </a:ext>
              </a:extLst>
            </p:cNvPr>
            <p:cNvSpPr>
              <a:spLocks/>
            </p:cNvSpPr>
            <p:nvPr/>
          </p:nvSpPr>
          <p:spPr bwMode="auto">
            <a:xfrm>
              <a:off x="5210538" y="6151017"/>
              <a:ext cx="1141413" cy="171450"/>
            </a:xfrm>
            <a:custGeom>
              <a:avLst/>
              <a:gdLst>
                <a:gd name="T0" fmla="*/ 0 w 631"/>
                <a:gd name="T1" fmla="*/ 171450 h 94"/>
                <a:gd name="T2" fmla="*/ 0 w 631"/>
                <a:gd name="T3" fmla="*/ 171450 h 94"/>
                <a:gd name="T4" fmla="*/ 1141413 w 631"/>
                <a:gd name="T5" fmla="*/ 171450 h 94"/>
                <a:gd name="T6" fmla="*/ 1141413 w 631"/>
                <a:gd name="T7" fmla="*/ 0 h 94"/>
                <a:gd name="T8" fmla="*/ 0 w 631"/>
                <a:gd name="T9" fmla="*/ 0 h 94"/>
                <a:gd name="T10" fmla="*/ 0 w 631"/>
                <a:gd name="T11" fmla="*/ 17145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94">
                  <a:moveTo>
                    <a:pt x="0" y="94"/>
                  </a:moveTo>
                  <a:lnTo>
                    <a:pt x="0" y="94"/>
                  </a:lnTo>
                  <a:lnTo>
                    <a:pt x="631" y="94"/>
                  </a:lnTo>
                  <a:lnTo>
                    <a:pt x="631" y="0"/>
                  </a:lnTo>
                  <a:lnTo>
                    <a:pt x="0" y="0"/>
                  </a:lnTo>
                  <a:lnTo>
                    <a:pt x="0" y="94"/>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66" name="Freeform 103">
              <a:extLst>
                <a:ext uri="{FF2B5EF4-FFF2-40B4-BE49-F238E27FC236}">
                  <a16:creationId xmlns:a16="http://schemas.microsoft.com/office/drawing/2014/main" id="{D0EC9C52-07AE-49F4-A452-253D41C67285}"/>
                </a:ext>
              </a:extLst>
            </p:cNvPr>
            <p:cNvSpPr>
              <a:spLocks noEditPoints="1"/>
            </p:cNvSpPr>
            <p:nvPr/>
          </p:nvSpPr>
          <p:spPr bwMode="auto">
            <a:xfrm>
              <a:off x="5283563" y="6151017"/>
              <a:ext cx="1000125" cy="171450"/>
            </a:xfrm>
            <a:custGeom>
              <a:avLst/>
              <a:gdLst>
                <a:gd name="T0" fmla="*/ 1000125 w 553"/>
                <a:gd name="T1" fmla="*/ 1824 h 94"/>
                <a:gd name="T2" fmla="*/ 1000125 w 553"/>
                <a:gd name="T3" fmla="*/ 1824 h 94"/>
                <a:gd name="T4" fmla="*/ 1000125 w 553"/>
                <a:gd name="T5" fmla="*/ 171450 h 94"/>
                <a:gd name="T6" fmla="*/ 826505 w 553"/>
                <a:gd name="T7" fmla="*/ 3648 h 94"/>
                <a:gd name="T8" fmla="*/ 826505 w 553"/>
                <a:gd name="T9" fmla="*/ 3648 h 94"/>
                <a:gd name="T10" fmla="*/ 826505 w 553"/>
                <a:gd name="T11" fmla="*/ 171450 h 94"/>
                <a:gd name="T12" fmla="*/ 761397 w 553"/>
                <a:gd name="T13" fmla="*/ 1824 h 94"/>
                <a:gd name="T14" fmla="*/ 761397 w 553"/>
                <a:gd name="T15" fmla="*/ 1824 h 94"/>
                <a:gd name="T16" fmla="*/ 761397 w 553"/>
                <a:gd name="T17" fmla="*/ 169626 h 94"/>
                <a:gd name="T18" fmla="*/ 320112 w 553"/>
                <a:gd name="T19" fmla="*/ 7296 h 94"/>
                <a:gd name="T20" fmla="*/ 320112 w 553"/>
                <a:gd name="T21" fmla="*/ 7296 h 94"/>
                <a:gd name="T22" fmla="*/ 320112 w 553"/>
                <a:gd name="T23" fmla="*/ 169626 h 94"/>
                <a:gd name="T24" fmla="*/ 249579 w 553"/>
                <a:gd name="T25" fmla="*/ 0 h 94"/>
                <a:gd name="T26" fmla="*/ 249579 w 553"/>
                <a:gd name="T27" fmla="*/ 0 h 94"/>
                <a:gd name="T28" fmla="*/ 249579 w 553"/>
                <a:gd name="T29" fmla="*/ 169626 h 94"/>
                <a:gd name="T30" fmla="*/ 0 w 553"/>
                <a:gd name="T31" fmla="*/ 0 h 94"/>
                <a:gd name="T32" fmla="*/ 0 w 553"/>
                <a:gd name="T33" fmla="*/ 0 h 94"/>
                <a:gd name="T34" fmla="*/ 0 w 553"/>
                <a:gd name="T35" fmla="*/ 17145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53" h="94">
                  <a:moveTo>
                    <a:pt x="553" y="1"/>
                  </a:moveTo>
                  <a:lnTo>
                    <a:pt x="553" y="1"/>
                  </a:lnTo>
                  <a:lnTo>
                    <a:pt x="553" y="94"/>
                  </a:lnTo>
                  <a:moveTo>
                    <a:pt x="457" y="2"/>
                  </a:moveTo>
                  <a:lnTo>
                    <a:pt x="457" y="2"/>
                  </a:lnTo>
                  <a:lnTo>
                    <a:pt x="457" y="94"/>
                  </a:lnTo>
                  <a:moveTo>
                    <a:pt x="421" y="1"/>
                  </a:moveTo>
                  <a:lnTo>
                    <a:pt x="421" y="1"/>
                  </a:lnTo>
                  <a:lnTo>
                    <a:pt x="421" y="93"/>
                  </a:lnTo>
                  <a:moveTo>
                    <a:pt x="177" y="4"/>
                  </a:moveTo>
                  <a:lnTo>
                    <a:pt x="177" y="4"/>
                  </a:lnTo>
                  <a:lnTo>
                    <a:pt x="177" y="93"/>
                  </a:lnTo>
                  <a:moveTo>
                    <a:pt x="138" y="0"/>
                  </a:moveTo>
                  <a:lnTo>
                    <a:pt x="138" y="0"/>
                  </a:lnTo>
                  <a:lnTo>
                    <a:pt x="138" y="93"/>
                  </a:lnTo>
                  <a:moveTo>
                    <a:pt x="0" y="0"/>
                  </a:moveTo>
                  <a:lnTo>
                    <a:pt x="0" y="0"/>
                  </a:lnTo>
                  <a:lnTo>
                    <a:pt x="0" y="94"/>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67" name="Freeform 104">
              <a:extLst>
                <a:ext uri="{FF2B5EF4-FFF2-40B4-BE49-F238E27FC236}">
                  <a16:creationId xmlns:a16="http://schemas.microsoft.com/office/drawing/2014/main" id="{99F35A31-72DE-4BA7-9980-5A2130BA9039}"/>
                </a:ext>
              </a:extLst>
            </p:cNvPr>
            <p:cNvSpPr>
              <a:spLocks/>
            </p:cNvSpPr>
            <p:nvPr/>
          </p:nvSpPr>
          <p:spPr bwMode="auto">
            <a:xfrm>
              <a:off x="5315313" y="6198642"/>
              <a:ext cx="66675" cy="68262"/>
            </a:xfrm>
            <a:custGeom>
              <a:avLst/>
              <a:gdLst>
                <a:gd name="T0" fmla="*/ 19822 w 37"/>
                <a:gd name="T1" fmla="*/ 23984 h 37"/>
                <a:gd name="T2" fmla="*/ 19822 w 37"/>
                <a:gd name="T3" fmla="*/ 7380 h 37"/>
                <a:gd name="T4" fmla="*/ 23426 w 37"/>
                <a:gd name="T5" fmla="*/ 3690 h 37"/>
                <a:gd name="T6" fmla="*/ 28832 w 37"/>
                <a:gd name="T7" fmla="*/ 3690 h 37"/>
                <a:gd name="T8" fmla="*/ 28832 w 37"/>
                <a:gd name="T9" fmla="*/ 0 h 37"/>
                <a:gd name="T10" fmla="*/ 7208 w 37"/>
                <a:gd name="T11" fmla="*/ 0 h 37"/>
                <a:gd name="T12" fmla="*/ 0 w 37"/>
                <a:gd name="T13" fmla="*/ 0 h 37"/>
                <a:gd name="T14" fmla="*/ 1802 w 37"/>
                <a:gd name="T15" fmla="*/ 3690 h 37"/>
                <a:gd name="T16" fmla="*/ 9010 w 37"/>
                <a:gd name="T17" fmla="*/ 5535 h 37"/>
                <a:gd name="T18" fmla="*/ 10812 w 37"/>
                <a:gd name="T19" fmla="*/ 14759 h 37"/>
                <a:gd name="T20" fmla="*/ 10812 w 37"/>
                <a:gd name="T21" fmla="*/ 46123 h 37"/>
                <a:gd name="T22" fmla="*/ 9010 w 37"/>
                <a:gd name="T23" fmla="*/ 62727 h 37"/>
                <a:gd name="T24" fmla="*/ 7208 w 37"/>
                <a:gd name="T25" fmla="*/ 64572 h 37"/>
                <a:gd name="T26" fmla="*/ 0 w 37"/>
                <a:gd name="T27" fmla="*/ 66417 h 37"/>
                <a:gd name="T28" fmla="*/ 1802 w 37"/>
                <a:gd name="T29" fmla="*/ 68262 h 37"/>
                <a:gd name="T30" fmla="*/ 19822 w 37"/>
                <a:gd name="T31" fmla="*/ 68262 h 37"/>
                <a:gd name="T32" fmla="*/ 28832 w 37"/>
                <a:gd name="T33" fmla="*/ 68262 h 37"/>
                <a:gd name="T34" fmla="*/ 28832 w 37"/>
                <a:gd name="T35" fmla="*/ 64572 h 37"/>
                <a:gd name="T36" fmla="*/ 19822 w 37"/>
                <a:gd name="T37" fmla="*/ 64572 h 37"/>
                <a:gd name="T38" fmla="*/ 19822 w 37"/>
                <a:gd name="T39" fmla="*/ 55348 h 37"/>
                <a:gd name="T40" fmla="*/ 19822 w 37"/>
                <a:gd name="T41" fmla="*/ 35053 h 37"/>
                <a:gd name="T42" fmla="*/ 54061 w 37"/>
                <a:gd name="T43" fmla="*/ 68262 h 37"/>
                <a:gd name="T44" fmla="*/ 66675 w 37"/>
                <a:gd name="T45" fmla="*/ 68262 h 37"/>
                <a:gd name="T46" fmla="*/ 66675 w 37"/>
                <a:gd name="T47" fmla="*/ 66417 h 37"/>
                <a:gd name="T48" fmla="*/ 63071 w 37"/>
                <a:gd name="T49" fmla="*/ 64572 h 37"/>
                <a:gd name="T50" fmla="*/ 27030 w 37"/>
                <a:gd name="T51" fmla="*/ 31364 h 37"/>
                <a:gd name="T52" fmla="*/ 54061 w 37"/>
                <a:gd name="T53" fmla="*/ 7380 h 37"/>
                <a:gd name="T54" fmla="*/ 64873 w 37"/>
                <a:gd name="T55" fmla="*/ 3690 h 37"/>
                <a:gd name="T56" fmla="*/ 64873 w 37"/>
                <a:gd name="T57" fmla="*/ 0 h 37"/>
                <a:gd name="T58" fmla="*/ 55863 w 37"/>
                <a:gd name="T59" fmla="*/ 0 h 37"/>
                <a:gd name="T60" fmla="*/ 48655 w 37"/>
                <a:gd name="T61" fmla="*/ 0 h 37"/>
                <a:gd name="T62" fmla="*/ 45051 w 37"/>
                <a:gd name="T63" fmla="*/ 9225 h 37"/>
                <a:gd name="T64" fmla="*/ 19822 w 37"/>
                <a:gd name="T65" fmla="*/ 3320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 h="37">
                  <a:moveTo>
                    <a:pt x="11" y="13"/>
                  </a:moveTo>
                  <a:lnTo>
                    <a:pt x="11" y="13"/>
                  </a:lnTo>
                  <a:lnTo>
                    <a:pt x="11" y="7"/>
                  </a:lnTo>
                  <a:cubicBezTo>
                    <a:pt x="11" y="5"/>
                    <a:pt x="11" y="4"/>
                    <a:pt x="11" y="4"/>
                  </a:cubicBezTo>
                  <a:cubicBezTo>
                    <a:pt x="11" y="3"/>
                    <a:pt x="11" y="3"/>
                    <a:pt x="11" y="2"/>
                  </a:cubicBezTo>
                  <a:cubicBezTo>
                    <a:pt x="12" y="2"/>
                    <a:pt x="12" y="2"/>
                    <a:pt x="13" y="2"/>
                  </a:cubicBezTo>
                  <a:cubicBezTo>
                    <a:pt x="13" y="2"/>
                    <a:pt x="14" y="2"/>
                    <a:pt x="16" y="2"/>
                  </a:cubicBezTo>
                  <a:lnTo>
                    <a:pt x="16" y="0"/>
                  </a:lnTo>
                  <a:cubicBezTo>
                    <a:pt x="11" y="0"/>
                    <a:pt x="9" y="0"/>
                    <a:pt x="8" y="0"/>
                  </a:cubicBezTo>
                  <a:cubicBezTo>
                    <a:pt x="7" y="0"/>
                    <a:pt x="6" y="0"/>
                    <a:pt x="4" y="0"/>
                  </a:cubicBezTo>
                  <a:lnTo>
                    <a:pt x="1" y="0"/>
                  </a:lnTo>
                  <a:lnTo>
                    <a:pt x="0" y="0"/>
                  </a:lnTo>
                  <a:lnTo>
                    <a:pt x="0" y="2"/>
                  </a:lnTo>
                  <a:lnTo>
                    <a:pt x="1" y="2"/>
                  </a:lnTo>
                  <a:cubicBezTo>
                    <a:pt x="2" y="2"/>
                    <a:pt x="4" y="2"/>
                    <a:pt x="4" y="2"/>
                  </a:cubicBezTo>
                  <a:cubicBezTo>
                    <a:pt x="5" y="2"/>
                    <a:pt x="5" y="2"/>
                    <a:pt x="5" y="3"/>
                  </a:cubicBezTo>
                  <a:cubicBezTo>
                    <a:pt x="5" y="3"/>
                    <a:pt x="5" y="3"/>
                    <a:pt x="5" y="4"/>
                  </a:cubicBezTo>
                  <a:cubicBezTo>
                    <a:pt x="5" y="4"/>
                    <a:pt x="6" y="6"/>
                    <a:pt x="6" y="8"/>
                  </a:cubicBezTo>
                  <a:lnTo>
                    <a:pt x="6" y="13"/>
                  </a:lnTo>
                  <a:lnTo>
                    <a:pt x="6" y="25"/>
                  </a:lnTo>
                  <a:lnTo>
                    <a:pt x="6" y="30"/>
                  </a:lnTo>
                  <a:cubicBezTo>
                    <a:pt x="6" y="32"/>
                    <a:pt x="5" y="33"/>
                    <a:pt x="5" y="34"/>
                  </a:cubicBezTo>
                  <a:cubicBezTo>
                    <a:pt x="5" y="34"/>
                    <a:pt x="5" y="35"/>
                    <a:pt x="5" y="35"/>
                  </a:cubicBezTo>
                  <a:cubicBezTo>
                    <a:pt x="5" y="35"/>
                    <a:pt x="4" y="35"/>
                    <a:pt x="4" y="35"/>
                  </a:cubicBezTo>
                  <a:cubicBezTo>
                    <a:pt x="3" y="35"/>
                    <a:pt x="2" y="35"/>
                    <a:pt x="1" y="35"/>
                  </a:cubicBezTo>
                  <a:lnTo>
                    <a:pt x="0" y="36"/>
                  </a:lnTo>
                  <a:lnTo>
                    <a:pt x="0" y="37"/>
                  </a:lnTo>
                  <a:lnTo>
                    <a:pt x="1" y="37"/>
                  </a:lnTo>
                  <a:cubicBezTo>
                    <a:pt x="5" y="37"/>
                    <a:pt x="8" y="37"/>
                    <a:pt x="8" y="37"/>
                  </a:cubicBezTo>
                  <a:cubicBezTo>
                    <a:pt x="9" y="37"/>
                    <a:pt x="10" y="37"/>
                    <a:pt x="11" y="37"/>
                  </a:cubicBezTo>
                  <a:cubicBezTo>
                    <a:pt x="14" y="37"/>
                    <a:pt x="15" y="37"/>
                    <a:pt x="16" y="37"/>
                  </a:cubicBezTo>
                  <a:lnTo>
                    <a:pt x="16" y="36"/>
                  </a:lnTo>
                  <a:lnTo>
                    <a:pt x="16" y="35"/>
                  </a:lnTo>
                  <a:cubicBezTo>
                    <a:pt x="14" y="35"/>
                    <a:pt x="12" y="35"/>
                    <a:pt x="12" y="35"/>
                  </a:cubicBezTo>
                  <a:cubicBezTo>
                    <a:pt x="12" y="35"/>
                    <a:pt x="11" y="35"/>
                    <a:pt x="11" y="35"/>
                  </a:cubicBezTo>
                  <a:cubicBezTo>
                    <a:pt x="11" y="34"/>
                    <a:pt x="11" y="34"/>
                    <a:pt x="11" y="33"/>
                  </a:cubicBezTo>
                  <a:cubicBezTo>
                    <a:pt x="11" y="33"/>
                    <a:pt x="11" y="32"/>
                    <a:pt x="11" y="30"/>
                  </a:cubicBezTo>
                  <a:lnTo>
                    <a:pt x="11" y="25"/>
                  </a:lnTo>
                  <a:lnTo>
                    <a:pt x="11" y="19"/>
                  </a:lnTo>
                  <a:cubicBezTo>
                    <a:pt x="19" y="27"/>
                    <a:pt x="24" y="32"/>
                    <a:pt x="26" y="33"/>
                  </a:cubicBezTo>
                  <a:cubicBezTo>
                    <a:pt x="27" y="34"/>
                    <a:pt x="28" y="35"/>
                    <a:pt x="30" y="37"/>
                  </a:cubicBezTo>
                  <a:cubicBezTo>
                    <a:pt x="32" y="37"/>
                    <a:pt x="33" y="37"/>
                    <a:pt x="34" y="37"/>
                  </a:cubicBezTo>
                  <a:cubicBezTo>
                    <a:pt x="35" y="37"/>
                    <a:pt x="36" y="37"/>
                    <a:pt x="37" y="37"/>
                  </a:cubicBezTo>
                  <a:lnTo>
                    <a:pt x="37" y="36"/>
                  </a:lnTo>
                  <a:lnTo>
                    <a:pt x="37" y="35"/>
                  </a:lnTo>
                  <a:cubicBezTo>
                    <a:pt x="36" y="35"/>
                    <a:pt x="35" y="35"/>
                    <a:pt x="35" y="35"/>
                  </a:cubicBezTo>
                  <a:cubicBezTo>
                    <a:pt x="35" y="35"/>
                    <a:pt x="33" y="34"/>
                    <a:pt x="31" y="31"/>
                  </a:cubicBezTo>
                  <a:lnTo>
                    <a:pt x="15" y="17"/>
                  </a:lnTo>
                  <a:lnTo>
                    <a:pt x="26" y="7"/>
                  </a:lnTo>
                  <a:cubicBezTo>
                    <a:pt x="27" y="6"/>
                    <a:pt x="29" y="5"/>
                    <a:pt x="30" y="4"/>
                  </a:cubicBezTo>
                  <a:cubicBezTo>
                    <a:pt x="31" y="3"/>
                    <a:pt x="32" y="2"/>
                    <a:pt x="32" y="2"/>
                  </a:cubicBezTo>
                  <a:cubicBezTo>
                    <a:pt x="33" y="2"/>
                    <a:pt x="34" y="2"/>
                    <a:pt x="36" y="2"/>
                  </a:cubicBezTo>
                  <a:lnTo>
                    <a:pt x="36" y="0"/>
                  </a:lnTo>
                  <a:cubicBezTo>
                    <a:pt x="33" y="0"/>
                    <a:pt x="32" y="0"/>
                    <a:pt x="31" y="0"/>
                  </a:cubicBezTo>
                  <a:cubicBezTo>
                    <a:pt x="30" y="0"/>
                    <a:pt x="28" y="0"/>
                    <a:pt x="27" y="0"/>
                  </a:cubicBezTo>
                  <a:lnTo>
                    <a:pt x="27" y="2"/>
                  </a:lnTo>
                  <a:cubicBezTo>
                    <a:pt x="27" y="2"/>
                    <a:pt x="26" y="3"/>
                    <a:pt x="25" y="5"/>
                  </a:cubicBezTo>
                  <a:cubicBezTo>
                    <a:pt x="23" y="6"/>
                    <a:pt x="22" y="7"/>
                    <a:pt x="20" y="9"/>
                  </a:cubicBezTo>
                  <a:cubicBezTo>
                    <a:pt x="18" y="11"/>
                    <a:pt x="15" y="14"/>
                    <a:pt x="11" y="18"/>
                  </a:cubicBezTo>
                  <a:lnTo>
                    <a:pt x="11"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8" name="Freeform 105">
              <a:extLst>
                <a:ext uri="{FF2B5EF4-FFF2-40B4-BE49-F238E27FC236}">
                  <a16:creationId xmlns:a16="http://schemas.microsoft.com/office/drawing/2014/main" id="{B87D8CEF-8396-47BB-8BEC-DD5F2A2F45CB}"/>
                </a:ext>
              </a:extLst>
            </p:cNvPr>
            <p:cNvSpPr>
              <a:spLocks noEditPoints="1"/>
            </p:cNvSpPr>
            <p:nvPr/>
          </p:nvSpPr>
          <p:spPr bwMode="auto">
            <a:xfrm>
              <a:off x="5385163" y="6200229"/>
              <a:ext cx="23813" cy="66675"/>
            </a:xfrm>
            <a:custGeom>
              <a:avLst/>
              <a:gdLst>
                <a:gd name="T0" fmla="*/ 7327 w 13"/>
                <a:gd name="T1" fmla="*/ 0 h 36"/>
                <a:gd name="T2" fmla="*/ 7327 w 13"/>
                <a:gd name="T3" fmla="*/ 0 h 36"/>
                <a:gd name="T4" fmla="*/ 7327 w 13"/>
                <a:gd name="T5" fmla="*/ 5556 h 36"/>
                <a:gd name="T6" fmla="*/ 7327 w 13"/>
                <a:gd name="T7" fmla="*/ 9260 h 36"/>
                <a:gd name="T8" fmla="*/ 12822 w 13"/>
                <a:gd name="T9" fmla="*/ 9260 h 36"/>
                <a:gd name="T10" fmla="*/ 16486 w 13"/>
                <a:gd name="T11" fmla="*/ 9260 h 36"/>
                <a:gd name="T12" fmla="*/ 16486 w 13"/>
                <a:gd name="T13" fmla="*/ 5556 h 36"/>
                <a:gd name="T14" fmla="*/ 16486 w 13"/>
                <a:gd name="T15" fmla="*/ 0 h 36"/>
                <a:gd name="T16" fmla="*/ 12822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5495 w 13"/>
                <a:gd name="T31" fmla="*/ 27781 h 36"/>
                <a:gd name="T32" fmla="*/ 7327 w 13"/>
                <a:gd name="T33" fmla="*/ 27781 h 36"/>
                <a:gd name="T34" fmla="*/ 7327 w 13"/>
                <a:gd name="T35" fmla="*/ 27781 h 36"/>
                <a:gd name="T36" fmla="*/ 9159 w 13"/>
                <a:gd name="T37" fmla="*/ 33338 h 36"/>
                <a:gd name="T38" fmla="*/ 9159 w 13"/>
                <a:gd name="T39" fmla="*/ 37042 h 36"/>
                <a:gd name="T40" fmla="*/ 9159 w 13"/>
                <a:gd name="T41" fmla="*/ 48154 h 36"/>
                <a:gd name="T42" fmla="*/ 7327 w 13"/>
                <a:gd name="T43" fmla="*/ 55563 h 36"/>
                <a:gd name="T44" fmla="*/ 7327 w 13"/>
                <a:gd name="T45" fmla="*/ 61119 h 36"/>
                <a:gd name="T46" fmla="*/ 7327 w 13"/>
                <a:gd name="T47" fmla="*/ 62971 h 36"/>
                <a:gd name="T48" fmla="*/ 5495 w 13"/>
                <a:gd name="T49" fmla="*/ 62971 h 36"/>
                <a:gd name="T50" fmla="*/ 1832 w 13"/>
                <a:gd name="T51" fmla="*/ 62971 h 36"/>
                <a:gd name="T52" fmla="*/ 0 w 13"/>
                <a:gd name="T53" fmla="*/ 64823 h 36"/>
                <a:gd name="T54" fmla="*/ 0 w 13"/>
                <a:gd name="T55" fmla="*/ 66675 h 36"/>
                <a:gd name="T56" fmla="*/ 1832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8318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4" y="2"/>
                    <a:pt x="4" y="3"/>
                  </a:cubicBezTo>
                  <a:cubicBezTo>
                    <a:pt x="4" y="3"/>
                    <a:pt x="4" y="4"/>
                    <a:pt x="4" y="5"/>
                  </a:cubicBezTo>
                  <a:cubicBezTo>
                    <a:pt x="5" y="5"/>
                    <a:pt x="6" y="5"/>
                    <a:pt x="7" y="5"/>
                  </a:cubicBezTo>
                  <a:cubicBezTo>
                    <a:pt x="7" y="5"/>
                    <a:pt x="8" y="5"/>
                    <a:pt x="9" y="5"/>
                  </a:cubicBezTo>
                  <a:cubicBezTo>
                    <a:pt x="9" y="4"/>
                    <a:pt x="9" y="3"/>
                    <a:pt x="9" y="3"/>
                  </a:cubicBezTo>
                  <a:cubicBezTo>
                    <a:pt x="9" y="2"/>
                    <a:pt x="9" y="1"/>
                    <a:pt x="9" y="0"/>
                  </a:cubicBezTo>
                  <a:cubicBezTo>
                    <a:pt x="8" y="0"/>
                    <a:pt x="7" y="0"/>
                    <a:pt x="7" y="0"/>
                  </a:cubicBezTo>
                  <a:cubicBezTo>
                    <a:pt x="6" y="0"/>
                    <a:pt x="5" y="0"/>
                    <a:pt x="4" y="0"/>
                  </a:cubicBezTo>
                  <a:close/>
                  <a:moveTo>
                    <a:pt x="0" y="13"/>
                  </a:moveTo>
                  <a:lnTo>
                    <a:pt x="0" y="13"/>
                  </a:lnTo>
                  <a:lnTo>
                    <a:pt x="0" y="14"/>
                  </a:lnTo>
                  <a:lnTo>
                    <a:pt x="0" y="15"/>
                  </a:lnTo>
                  <a:lnTo>
                    <a:pt x="3" y="15"/>
                  </a:lnTo>
                  <a:cubicBezTo>
                    <a:pt x="3" y="15"/>
                    <a:pt x="4" y="15"/>
                    <a:pt x="4" y="15"/>
                  </a:cubicBezTo>
                  <a:cubicBezTo>
                    <a:pt x="4" y="15"/>
                    <a:pt x="4" y="15"/>
                    <a:pt x="4" y="15"/>
                  </a:cubicBezTo>
                  <a:cubicBezTo>
                    <a:pt x="4" y="16"/>
                    <a:pt x="4" y="16"/>
                    <a:pt x="5" y="18"/>
                  </a:cubicBezTo>
                  <a:cubicBezTo>
                    <a:pt x="5" y="19"/>
                    <a:pt x="5" y="20"/>
                    <a:pt x="5" y="20"/>
                  </a:cubicBezTo>
                  <a:lnTo>
                    <a:pt x="5" y="26"/>
                  </a:lnTo>
                  <a:cubicBezTo>
                    <a:pt x="5" y="27"/>
                    <a:pt x="5" y="28"/>
                    <a:pt x="4" y="30"/>
                  </a:cubicBezTo>
                  <a:cubicBezTo>
                    <a:pt x="4" y="32"/>
                    <a:pt x="4" y="33"/>
                    <a:pt x="4" y="33"/>
                  </a:cubicBezTo>
                  <a:cubicBezTo>
                    <a:pt x="4" y="34"/>
                    <a:pt x="4" y="34"/>
                    <a:pt x="4" y="34"/>
                  </a:cubicBezTo>
                  <a:cubicBezTo>
                    <a:pt x="4" y="34"/>
                    <a:pt x="4" y="34"/>
                    <a:pt x="3" y="34"/>
                  </a:cubicBezTo>
                  <a:cubicBezTo>
                    <a:pt x="3" y="34"/>
                    <a:pt x="2" y="34"/>
                    <a:pt x="1" y="34"/>
                  </a:cubicBezTo>
                  <a:lnTo>
                    <a:pt x="0" y="35"/>
                  </a:lnTo>
                  <a:lnTo>
                    <a:pt x="0" y="36"/>
                  </a:lnTo>
                  <a:lnTo>
                    <a:pt x="1" y="36"/>
                  </a:lnTo>
                  <a:cubicBezTo>
                    <a:pt x="3" y="36"/>
                    <a:pt x="5" y="36"/>
                    <a:pt x="7" y="36"/>
                  </a:cubicBezTo>
                  <a:cubicBezTo>
                    <a:pt x="9" y="36"/>
                    <a:pt x="11" y="36"/>
                    <a:pt x="13" y="36"/>
                  </a:cubicBezTo>
                  <a:lnTo>
                    <a:pt x="13" y="35"/>
                  </a:lnTo>
                  <a:lnTo>
                    <a:pt x="13" y="34"/>
                  </a:lnTo>
                  <a:cubicBezTo>
                    <a:pt x="11" y="34"/>
                    <a:pt x="10" y="34"/>
                    <a:pt x="10" y="34"/>
                  </a:cubicBezTo>
                  <a:cubicBezTo>
                    <a:pt x="10" y="34"/>
                    <a:pt x="10" y="34"/>
                    <a:pt x="10"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69" name="Freeform 106">
              <a:extLst>
                <a:ext uri="{FF2B5EF4-FFF2-40B4-BE49-F238E27FC236}">
                  <a16:creationId xmlns:a16="http://schemas.microsoft.com/office/drawing/2014/main" id="{3CFAC1FD-3069-4EC7-91DA-E83E69295705}"/>
                </a:ext>
              </a:extLst>
            </p:cNvPr>
            <p:cNvSpPr>
              <a:spLocks/>
            </p:cNvSpPr>
            <p:nvPr/>
          </p:nvSpPr>
          <p:spPr bwMode="auto">
            <a:xfrm>
              <a:off x="5415326" y="6220867"/>
              <a:ext cx="79375" cy="46037"/>
            </a:xfrm>
            <a:custGeom>
              <a:avLst/>
              <a:gdLst>
                <a:gd name="T0" fmla="*/ 0 w 44"/>
                <a:gd name="T1" fmla="*/ 3683 h 25"/>
                <a:gd name="T2" fmla="*/ 0 w 44"/>
                <a:gd name="T3" fmla="*/ 5524 h 25"/>
                <a:gd name="T4" fmla="*/ 3608 w 44"/>
                <a:gd name="T5" fmla="*/ 7366 h 25"/>
                <a:gd name="T6" fmla="*/ 7216 w 44"/>
                <a:gd name="T7" fmla="*/ 7366 h 25"/>
                <a:gd name="T8" fmla="*/ 7216 w 44"/>
                <a:gd name="T9" fmla="*/ 16573 h 25"/>
                <a:gd name="T10" fmla="*/ 7216 w 44"/>
                <a:gd name="T11" fmla="*/ 34988 h 25"/>
                <a:gd name="T12" fmla="*/ 7216 w 44"/>
                <a:gd name="T13" fmla="*/ 42354 h 25"/>
                <a:gd name="T14" fmla="*/ 0 w 44"/>
                <a:gd name="T15" fmla="*/ 42354 h 25"/>
                <a:gd name="T16" fmla="*/ 0 w 44"/>
                <a:gd name="T17" fmla="*/ 46037 h 25"/>
                <a:gd name="T18" fmla="*/ 10824 w 44"/>
                <a:gd name="T19" fmla="*/ 46037 h 25"/>
                <a:gd name="T20" fmla="*/ 23452 w 44"/>
                <a:gd name="T21" fmla="*/ 46037 h 25"/>
                <a:gd name="T22" fmla="*/ 23452 w 44"/>
                <a:gd name="T23" fmla="*/ 42354 h 25"/>
                <a:gd name="T24" fmla="*/ 16236 w 44"/>
                <a:gd name="T25" fmla="*/ 42354 h 25"/>
                <a:gd name="T26" fmla="*/ 16236 w 44"/>
                <a:gd name="T27" fmla="*/ 34988 h 25"/>
                <a:gd name="T28" fmla="*/ 16236 w 44"/>
                <a:gd name="T29" fmla="*/ 18415 h 25"/>
                <a:gd name="T30" fmla="*/ 18040 w 44"/>
                <a:gd name="T31" fmla="*/ 9207 h 25"/>
                <a:gd name="T32" fmla="*/ 27060 w 44"/>
                <a:gd name="T33" fmla="*/ 5524 h 25"/>
                <a:gd name="T34" fmla="*/ 36080 w 44"/>
                <a:gd name="T35" fmla="*/ 12890 h 25"/>
                <a:gd name="T36" fmla="*/ 36080 w 44"/>
                <a:gd name="T37" fmla="*/ 27622 h 25"/>
                <a:gd name="T38" fmla="*/ 36080 w 44"/>
                <a:gd name="T39" fmla="*/ 40513 h 25"/>
                <a:gd name="T40" fmla="*/ 34276 w 44"/>
                <a:gd name="T41" fmla="*/ 42354 h 25"/>
                <a:gd name="T42" fmla="*/ 28864 w 44"/>
                <a:gd name="T43" fmla="*/ 44196 h 25"/>
                <a:gd name="T44" fmla="*/ 28864 w 44"/>
                <a:gd name="T45" fmla="*/ 46037 h 25"/>
                <a:gd name="T46" fmla="*/ 52315 w 44"/>
                <a:gd name="T47" fmla="*/ 46037 h 25"/>
                <a:gd name="T48" fmla="*/ 52315 w 44"/>
                <a:gd name="T49" fmla="*/ 44196 h 25"/>
                <a:gd name="T50" fmla="*/ 46903 w 44"/>
                <a:gd name="T51" fmla="*/ 42354 h 25"/>
                <a:gd name="T52" fmla="*/ 45099 w 44"/>
                <a:gd name="T53" fmla="*/ 40513 h 25"/>
                <a:gd name="T54" fmla="*/ 43295 w 44"/>
                <a:gd name="T55" fmla="*/ 25781 h 25"/>
                <a:gd name="T56" fmla="*/ 45099 w 44"/>
                <a:gd name="T57" fmla="*/ 14732 h 25"/>
                <a:gd name="T58" fmla="*/ 50511 w 44"/>
                <a:gd name="T59" fmla="*/ 7366 h 25"/>
                <a:gd name="T60" fmla="*/ 61335 w 44"/>
                <a:gd name="T61" fmla="*/ 7366 h 25"/>
                <a:gd name="T62" fmla="*/ 64943 w 44"/>
                <a:gd name="T63" fmla="*/ 23939 h 25"/>
                <a:gd name="T64" fmla="*/ 64943 w 44"/>
                <a:gd name="T65" fmla="*/ 46037 h 25"/>
                <a:gd name="T66" fmla="*/ 72159 w 44"/>
                <a:gd name="T67" fmla="*/ 46037 h 25"/>
                <a:gd name="T68" fmla="*/ 79375 w 44"/>
                <a:gd name="T69" fmla="*/ 46037 h 25"/>
                <a:gd name="T70" fmla="*/ 79375 w 44"/>
                <a:gd name="T71" fmla="*/ 42354 h 25"/>
                <a:gd name="T72" fmla="*/ 72159 w 44"/>
                <a:gd name="T73" fmla="*/ 36830 h 25"/>
                <a:gd name="T74" fmla="*/ 72159 w 44"/>
                <a:gd name="T75" fmla="*/ 20256 h 25"/>
                <a:gd name="T76" fmla="*/ 70355 w 44"/>
                <a:gd name="T77" fmla="*/ 5524 h 25"/>
                <a:gd name="T78" fmla="*/ 59531 w 44"/>
                <a:gd name="T79" fmla="*/ 0 h 25"/>
                <a:gd name="T80" fmla="*/ 50511 w 44"/>
                <a:gd name="T81" fmla="*/ 1841 h 25"/>
                <a:gd name="T82" fmla="*/ 37884 w 44"/>
                <a:gd name="T83" fmla="*/ 1841 h 25"/>
                <a:gd name="T84" fmla="*/ 25256 w 44"/>
                <a:gd name="T85" fmla="*/ 0 h 25"/>
                <a:gd name="T86" fmla="*/ 19844 w 44"/>
                <a:gd name="T87" fmla="*/ 3683 h 25"/>
                <a:gd name="T88" fmla="*/ 16236 w 44"/>
                <a:gd name="T89" fmla="*/ 0 h 25"/>
                <a:gd name="T90" fmla="*/ 0 w 44"/>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8" y="25"/>
                    <a:pt x="10" y="25"/>
                    <a:pt x="13" y="25"/>
                  </a:cubicBezTo>
                  <a:lnTo>
                    <a:pt x="13" y="24"/>
                  </a:lnTo>
                  <a:lnTo>
                    <a:pt x="13" y="23"/>
                  </a:lnTo>
                  <a:cubicBezTo>
                    <a:pt x="11" y="23"/>
                    <a:pt x="10" y="23"/>
                    <a:pt x="10" y="23"/>
                  </a:cubicBezTo>
                  <a:cubicBezTo>
                    <a:pt x="10" y="23"/>
                    <a:pt x="9" y="23"/>
                    <a:pt x="9" y="23"/>
                  </a:cubicBezTo>
                  <a:cubicBezTo>
                    <a:pt x="9" y="23"/>
                    <a:pt x="9" y="23"/>
                    <a:pt x="9" y="22"/>
                  </a:cubicBezTo>
                  <a:cubicBezTo>
                    <a:pt x="9" y="22"/>
                    <a:pt x="9" y="21"/>
                    <a:pt x="9" y="19"/>
                  </a:cubicBezTo>
                  <a:cubicBezTo>
                    <a:pt x="9" y="16"/>
                    <a:pt x="9" y="15"/>
                    <a:pt x="9" y="14"/>
                  </a:cubicBezTo>
                  <a:lnTo>
                    <a:pt x="9" y="10"/>
                  </a:lnTo>
                  <a:cubicBezTo>
                    <a:pt x="9" y="9"/>
                    <a:pt x="9" y="8"/>
                    <a:pt x="9" y="7"/>
                  </a:cubicBezTo>
                  <a:cubicBezTo>
                    <a:pt x="9" y="7"/>
                    <a:pt x="9" y="6"/>
                    <a:pt x="10" y="5"/>
                  </a:cubicBezTo>
                  <a:cubicBezTo>
                    <a:pt x="10" y="5"/>
                    <a:pt x="11" y="4"/>
                    <a:pt x="12" y="4"/>
                  </a:cubicBezTo>
                  <a:cubicBezTo>
                    <a:pt x="13" y="4"/>
                    <a:pt x="14" y="3"/>
                    <a:pt x="15" y="3"/>
                  </a:cubicBezTo>
                  <a:cubicBezTo>
                    <a:pt x="16" y="3"/>
                    <a:pt x="17" y="4"/>
                    <a:pt x="18" y="4"/>
                  </a:cubicBezTo>
                  <a:cubicBezTo>
                    <a:pt x="19" y="5"/>
                    <a:pt x="19" y="6"/>
                    <a:pt x="20" y="7"/>
                  </a:cubicBezTo>
                  <a:cubicBezTo>
                    <a:pt x="20" y="8"/>
                    <a:pt x="20" y="10"/>
                    <a:pt x="20" y="12"/>
                  </a:cubicBezTo>
                  <a:lnTo>
                    <a:pt x="20" y="15"/>
                  </a:lnTo>
                  <a:cubicBezTo>
                    <a:pt x="20" y="16"/>
                    <a:pt x="20" y="17"/>
                    <a:pt x="20" y="19"/>
                  </a:cubicBezTo>
                  <a:cubicBezTo>
                    <a:pt x="20" y="21"/>
                    <a:pt x="20" y="22"/>
                    <a:pt x="20" y="22"/>
                  </a:cubicBezTo>
                  <a:cubicBezTo>
                    <a:pt x="20" y="23"/>
                    <a:pt x="20" y="23"/>
                    <a:pt x="19" y="23"/>
                  </a:cubicBezTo>
                  <a:cubicBezTo>
                    <a:pt x="19" y="23"/>
                    <a:pt x="19" y="23"/>
                    <a:pt x="19" y="23"/>
                  </a:cubicBezTo>
                  <a:cubicBezTo>
                    <a:pt x="19" y="23"/>
                    <a:pt x="18" y="23"/>
                    <a:pt x="16" y="23"/>
                  </a:cubicBezTo>
                  <a:lnTo>
                    <a:pt x="16" y="24"/>
                  </a:lnTo>
                  <a:lnTo>
                    <a:pt x="16" y="25"/>
                  </a:lnTo>
                  <a:cubicBezTo>
                    <a:pt x="18" y="25"/>
                    <a:pt x="20" y="25"/>
                    <a:pt x="22" y="25"/>
                  </a:cubicBezTo>
                  <a:cubicBezTo>
                    <a:pt x="24" y="25"/>
                    <a:pt x="26" y="25"/>
                    <a:pt x="29" y="25"/>
                  </a:cubicBezTo>
                  <a:lnTo>
                    <a:pt x="29" y="24"/>
                  </a:lnTo>
                  <a:lnTo>
                    <a:pt x="29" y="23"/>
                  </a:lnTo>
                  <a:cubicBezTo>
                    <a:pt x="27" y="23"/>
                    <a:pt x="26" y="23"/>
                    <a:pt x="26" y="23"/>
                  </a:cubicBezTo>
                  <a:cubicBezTo>
                    <a:pt x="25" y="23"/>
                    <a:pt x="25" y="23"/>
                    <a:pt x="25" y="23"/>
                  </a:cubicBezTo>
                  <a:cubicBezTo>
                    <a:pt x="25" y="23"/>
                    <a:pt x="25" y="23"/>
                    <a:pt x="25" y="22"/>
                  </a:cubicBezTo>
                  <a:cubicBezTo>
                    <a:pt x="25" y="22"/>
                    <a:pt x="25" y="21"/>
                    <a:pt x="25" y="19"/>
                  </a:cubicBezTo>
                  <a:cubicBezTo>
                    <a:pt x="24" y="16"/>
                    <a:pt x="24" y="15"/>
                    <a:pt x="24" y="14"/>
                  </a:cubicBezTo>
                  <a:lnTo>
                    <a:pt x="24" y="11"/>
                  </a:lnTo>
                  <a:cubicBezTo>
                    <a:pt x="24" y="9"/>
                    <a:pt x="24" y="8"/>
                    <a:pt x="25" y="8"/>
                  </a:cubicBezTo>
                  <a:cubicBezTo>
                    <a:pt x="25" y="7"/>
                    <a:pt x="25" y="6"/>
                    <a:pt x="26" y="6"/>
                  </a:cubicBezTo>
                  <a:cubicBezTo>
                    <a:pt x="26" y="5"/>
                    <a:pt x="27" y="4"/>
                    <a:pt x="28" y="4"/>
                  </a:cubicBezTo>
                  <a:cubicBezTo>
                    <a:pt x="29" y="4"/>
                    <a:pt x="30" y="3"/>
                    <a:pt x="30" y="3"/>
                  </a:cubicBezTo>
                  <a:cubicBezTo>
                    <a:pt x="32" y="3"/>
                    <a:pt x="33" y="4"/>
                    <a:pt x="34" y="4"/>
                  </a:cubicBezTo>
                  <a:cubicBezTo>
                    <a:pt x="35" y="5"/>
                    <a:pt x="35" y="6"/>
                    <a:pt x="36" y="7"/>
                  </a:cubicBezTo>
                  <a:cubicBezTo>
                    <a:pt x="36" y="8"/>
                    <a:pt x="36" y="10"/>
                    <a:pt x="36" y="13"/>
                  </a:cubicBezTo>
                  <a:lnTo>
                    <a:pt x="36" y="16"/>
                  </a:lnTo>
                  <a:cubicBezTo>
                    <a:pt x="36" y="20"/>
                    <a:pt x="36" y="22"/>
                    <a:pt x="36" y="25"/>
                  </a:cubicBezTo>
                  <a:cubicBezTo>
                    <a:pt x="38" y="25"/>
                    <a:pt x="39" y="25"/>
                    <a:pt x="40" y="25"/>
                  </a:cubicBezTo>
                  <a:cubicBezTo>
                    <a:pt x="41" y="25"/>
                    <a:pt x="42" y="25"/>
                    <a:pt x="44" y="25"/>
                  </a:cubicBezTo>
                  <a:lnTo>
                    <a:pt x="44" y="24"/>
                  </a:lnTo>
                  <a:lnTo>
                    <a:pt x="44" y="23"/>
                  </a:lnTo>
                  <a:cubicBezTo>
                    <a:pt x="42" y="23"/>
                    <a:pt x="41" y="23"/>
                    <a:pt x="41" y="23"/>
                  </a:cubicBezTo>
                  <a:cubicBezTo>
                    <a:pt x="41" y="23"/>
                    <a:pt x="41" y="22"/>
                    <a:pt x="40" y="20"/>
                  </a:cubicBezTo>
                  <a:cubicBezTo>
                    <a:pt x="40" y="16"/>
                    <a:pt x="40" y="14"/>
                    <a:pt x="40" y="14"/>
                  </a:cubicBezTo>
                  <a:lnTo>
                    <a:pt x="40" y="11"/>
                  </a:lnTo>
                  <a:cubicBezTo>
                    <a:pt x="40" y="9"/>
                    <a:pt x="40" y="7"/>
                    <a:pt x="40" y="6"/>
                  </a:cubicBezTo>
                  <a:cubicBezTo>
                    <a:pt x="40" y="5"/>
                    <a:pt x="40" y="4"/>
                    <a:pt x="39" y="3"/>
                  </a:cubicBezTo>
                  <a:cubicBezTo>
                    <a:pt x="38" y="2"/>
                    <a:pt x="37" y="2"/>
                    <a:pt x="36" y="1"/>
                  </a:cubicBezTo>
                  <a:cubicBezTo>
                    <a:pt x="35" y="0"/>
                    <a:pt x="34" y="0"/>
                    <a:pt x="33" y="0"/>
                  </a:cubicBezTo>
                  <a:cubicBezTo>
                    <a:pt x="32" y="0"/>
                    <a:pt x="31" y="0"/>
                    <a:pt x="30" y="0"/>
                  </a:cubicBezTo>
                  <a:cubicBezTo>
                    <a:pt x="29" y="1"/>
                    <a:pt x="29" y="1"/>
                    <a:pt x="28" y="1"/>
                  </a:cubicBezTo>
                  <a:cubicBezTo>
                    <a:pt x="28" y="1"/>
                    <a:pt x="26" y="3"/>
                    <a:pt x="24" y="5"/>
                  </a:cubicBezTo>
                  <a:cubicBezTo>
                    <a:pt x="23" y="3"/>
                    <a:pt x="22" y="2"/>
                    <a:pt x="21" y="1"/>
                  </a:cubicBezTo>
                  <a:cubicBezTo>
                    <a:pt x="20" y="1"/>
                    <a:pt x="18" y="0"/>
                    <a:pt x="17" y="0"/>
                  </a:cubicBezTo>
                  <a:cubicBezTo>
                    <a:pt x="16" y="0"/>
                    <a:pt x="15" y="0"/>
                    <a:pt x="14" y="0"/>
                  </a:cubicBezTo>
                  <a:cubicBezTo>
                    <a:pt x="13" y="1"/>
                    <a:pt x="13" y="1"/>
                    <a:pt x="12" y="1"/>
                  </a:cubicBezTo>
                  <a:cubicBezTo>
                    <a:pt x="12" y="1"/>
                    <a:pt x="12" y="2"/>
                    <a:pt x="11" y="2"/>
                  </a:cubicBezTo>
                  <a:lnTo>
                    <a:pt x="9" y="5"/>
                  </a:lnTo>
                  <a:cubicBezTo>
                    <a:pt x="9" y="3"/>
                    <a:pt x="9" y="2"/>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0" name="Freeform 107">
              <a:extLst>
                <a:ext uri="{FF2B5EF4-FFF2-40B4-BE49-F238E27FC236}">
                  <a16:creationId xmlns:a16="http://schemas.microsoft.com/office/drawing/2014/main" id="{D56FED7C-A407-4064-BA45-001F961F8922}"/>
                </a:ext>
              </a:extLst>
            </p:cNvPr>
            <p:cNvSpPr>
              <a:spLocks/>
            </p:cNvSpPr>
            <p:nvPr/>
          </p:nvSpPr>
          <p:spPr bwMode="auto">
            <a:xfrm>
              <a:off x="5632813" y="6198642"/>
              <a:ext cx="53975" cy="68262"/>
            </a:xfrm>
            <a:custGeom>
              <a:avLst/>
              <a:gdLst>
                <a:gd name="T0" fmla="*/ 0 w 30"/>
                <a:gd name="T1" fmla="*/ 3690 h 37"/>
                <a:gd name="T2" fmla="*/ 0 w 30"/>
                <a:gd name="T3" fmla="*/ 3690 h 37"/>
                <a:gd name="T4" fmla="*/ 0 w 30"/>
                <a:gd name="T5" fmla="*/ 3690 h 37"/>
                <a:gd name="T6" fmla="*/ 7197 w 30"/>
                <a:gd name="T7" fmla="*/ 3690 h 37"/>
                <a:gd name="T8" fmla="*/ 8996 w 30"/>
                <a:gd name="T9" fmla="*/ 5535 h 37"/>
                <a:gd name="T10" fmla="*/ 8996 w 30"/>
                <a:gd name="T11" fmla="*/ 7380 h 37"/>
                <a:gd name="T12" fmla="*/ 8996 w 30"/>
                <a:gd name="T13" fmla="*/ 14759 h 37"/>
                <a:gd name="T14" fmla="*/ 8996 w 30"/>
                <a:gd name="T15" fmla="*/ 23984 h 37"/>
                <a:gd name="T16" fmla="*/ 8996 w 30"/>
                <a:gd name="T17" fmla="*/ 44278 h 37"/>
                <a:gd name="T18" fmla="*/ 8996 w 30"/>
                <a:gd name="T19" fmla="*/ 57192 h 37"/>
                <a:gd name="T20" fmla="*/ 8996 w 30"/>
                <a:gd name="T21" fmla="*/ 64572 h 37"/>
                <a:gd name="T22" fmla="*/ 5398 w 30"/>
                <a:gd name="T23" fmla="*/ 66417 h 37"/>
                <a:gd name="T24" fmla="*/ 5398 w 30"/>
                <a:gd name="T25" fmla="*/ 66417 h 37"/>
                <a:gd name="T26" fmla="*/ 5398 w 30"/>
                <a:gd name="T27" fmla="*/ 68262 h 37"/>
                <a:gd name="T28" fmla="*/ 5398 w 30"/>
                <a:gd name="T29" fmla="*/ 68262 h 37"/>
                <a:gd name="T30" fmla="*/ 14393 w 30"/>
                <a:gd name="T31" fmla="*/ 68262 h 37"/>
                <a:gd name="T32" fmla="*/ 28787 w 30"/>
                <a:gd name="T33" fmla="*/ 68262 h 37"/>
                <a:gd name="T34" fmla="*/ 52176 w 30"/>
                <a:gd name="T35" fmla="*/ 68262 h 37"/>
                <a:gd name="T36" fmla="*/ 52176 w 30"/>
                <a:gd name="T37" fmla="*/ 68262 h 37"/>
                <a:gd name="T38" fmla="*/ 52176 w 30"/>
                <a:gd name="T39" fmla="*/ 59037 h 37"/>
                <a:gd name="T40" fmla="*/ 53975 w 30"/>
                <a:gd name="T41" fmla="*/ 51658 h 37"/>
                <a:gd name="T42" fmla="*/ 52176 w 30"/>
                <a:gd name="T43" fmla="*/ 51658 h 37"/>
                <a:gd name="T44" fmla="*/ 50377 w 30"/>
                <a:gd name="T45" fmla="*/ 51658 h 37"/>
                <a:gd name="T46" fmla="*/ 50377 w 30"/>
                <a:gd name="T47" fmla="*/ 51658 h 37"/>
                <a:gd name="T48" fmla="*/ 48578 w 30"/>
                <a:gd name="T49" fmla="*/ 57192 h 37"/>
                <a:gd name="T50" fmla="*/ 48578 w 30"/>
                <a:gd name="T51" fmla="*/ 62727 h 37"/>
                <a:gd name="T52" fmla="*/ 43180 w 30"/>
                <a:gd name="T53" fmla="*/ 62727 h 37"/>
                <a:gd name="T54" fmla="*/ 28787 w 30"/>
                <a:gd name="T55" fmla="*/ 64572 h 37"/>
                <a:gd name="T56" fmla="*/ 17992 w 30"/>
                <a:gd name="T57" fmla="*/ 64572 h 37"/>
                <a:gd name="T58" fmla="*/ 17992 w 30"/>
                <a:gd name="T59" fmla="*/ 55348 h 37"/>
                <a:gd name="T60" fmla="*/ 17992 w 30"/>
                <a:gd name="T61" fmla="*/ 44278 h 37"/>
                <a:gd name="T62" fmla="*/ 17992 w 30"/>
                <a:gd name="T63" fmla="*/ 23984 h 37"/>
                <a:gd name="T64" fmla="*/ 17992 w 30"/>
                <a:gd name="T65" fmla="*/ 12914 h 37"/>
                <a:gd name="T66" fmla="*/ 17992 w 30"/>
                <a:gd name="T67" fmla="*/ 7380 h 37"/>
                <a:gd name="T68" fmla="*/ 19791 w 30"/>
                <a:gd name="T69" fmla="*/ 3690 h 37"/>
                <a:gd name="T70" fmla="*/ 21590 w 30"/>
                <a:gd name="T71" fmla="*/ 3690 h 37"/>
                <a:gd name="T72" fmla="*/ 26988 w 30"/>
                <a:gd name="T73" fmla="*/ 3690 h 37"/>
                <a:gd name="T74" fmla="*/ 26988 w 30"/>
                <a:gd name="T75" fmla="*/ 3690 h 37"/>
                <a:gd name="T76" fmla="*/ 26988 w 30"/>
                <a:gd name="T77" fmla="*/ 0 h 37"/>
                <a:gd name="T78" fmla="*/ 26988 w 30"/>
                <a:gd name="T79" fmla="*/ 0 h 37"/>
                <a:gd name="T80" fmla="*/ 14393 w 30"/>
                <a:gd name="T81" fmla="*/ 0 h 37"/>
                <a:gd name="T82" fmla="*/ 0 w 30"/>
                <a:gd name="T83" fmla="*/ 0 h 37"/>
                <a:gd name="T84" fmla="*/ 0 w 30"/>
                <a:gd name="T85" fmla="*/ 0 h 37"/>
                <a:gd name="T86" fmla="*/ 0 w 30"/>
                <a:gd name="T87" fmla="*/ 3690 h 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0" h="37">
                  <a:moveTo>
                    <a:pt x="0" y="2"/>
                  </a:moveTo>
                  <a:lnTo>
                    <a:pt x="0" y="2"/>
                  </a:lnTo>
                  <a:cubicBezTo>
                    <a:pt x="2" y="2"/>
                    <a:pt x="3" y="2"/>
                    <a:pt x="4" y="2"/>
                  </a:cubicBezTo>
                  <a:cubicBezTo>
                    <a:pt x="4" y="2"/>
                    <a:pt x="5" y="2"/>
                    <a:pt x="5" y="3"/>
                  </a:cubicBezTo>
                  <a:cubicBezTo>
                    <a:pt x="5" y="3"/>
                    <a:pt x="5" y="3"/>
                    <a:pt x="5" y="4"/>
                  </a:cubicBezTo>
                  <a:cubicBezTo>
                    <a:pt x="5" y="4"/>
                    <a:pt x="5" y="6"/>
                    <a:pt x="5" y="8"/>
                  </a:cubicBezTo>
                  <a:lnTo>
                    <a:pt x="5" y="13"/>
                  </a:lnTo>
                  <a:lnTo>
                    <a:pt x="5" y="24"/>
                  </a:lnTo>
                  <a:cubicBezTo>
                    <a:pt x="5" y="27"/>
                    <a:pt x="5" y="29"/>
                    <a:pt x="5" y="31"/>
                  </a:cubicBezTo>
                  <a:cubicBezTo>
                    <a:pt x="5" y="33"/>
                    <a:pt x="5" y="35"/>
                    <a:pt x="5" y="35"/>
                  </a:cubicBezTo>
                  <a:cubicBezTo>
                    <a:pt x="5" y="35"/>
                    <a:pt x="4" y="35"/>
                    <a:pt x="3" y="36"/>
                  </a:cubicBezTo>
                  <a:lnTo>
                    <a:pt x="3" y="37"/>
                  </a:lnTo>
                  <a:cubicBezTo>
                    <a:pt x="5" y="37"/>
                    <a:pt x="7" y="37"/>
                    <a:pt x="8" y="37"/>
                  </a:cubicBezTo>
                  <a:lnTo>
                    <a:pt x="16" y="37"/>
                  </a:lnTo>
                  <a:cubicBezTo>
                    <a:pt x="21" y="37"/>
                    <a:pt x="26" y="37"/>
                    <a:pt x="29" y="37"/>
                  </a:cubicBezTo>
                  <a:cubicBezTo>
                    <a:pt x="29" y="36"/>
                    <a:pt x="29" y="34"/>
                    <a:pt x="29" y="32"/>
                  </a:cubicBezTo>
                  <a:cubicBezTo>
                    <a:pt x="29" y="30"/>
                    <a:pt x="30" y="29"/>
                    <a:pt x="30" y="28"/>
                  </a:cubicBezTo>
                  <a:lnTo>
                    <a:pt x="29" y="28"/>
                  </a:lnTo>
                  <a:lnTo>
                    <a:pt x="28" y="28"/>
                  </a:lnTo>
                  <a:cubicBezTo>
                    <a:pt x="28" y="28"/>
                    <a:pt x="28" y="29"/>
                    <a:pt x="27" y="31"/>
                  </a:cubicBezTo>
                  <a:cubicBezTo>
                    <a:pt x="27" y="32"/>
                    <a:pt x="27" y="33"/>
                    <a:pt x="27" y="34"/>
                  </a:cubicBezTo>
                  <a:cubicBezTo>
                    <a:pt x="26" y="34"/>
                    <a:pt x="25" y="34"/>
                    <a:pt x="24" y="34"/>
                  </a:cubicBezTo>
                  <a:cubicBezTo>
                    <a:pt x="23" y="35"/>
                    <a:pt x="20" y="35"/>
                    <a:pt x="16" y="35"/>
                  </a:cubicBezTo>
                  <a:lnTo>
                    <a:pt x="10" y="35"/>
                  </a:lnTo>
                  <a:lnTo>
                    <a:pt x="10" y="30"/>
                  </a:lnTo>
                  <a:cubicBezTo>
                    <a:pt x="10" y="29"/>
                    <a:pt x="10" y="27"/>
                    <a:pt x="10" y="24"/>
                  </a:cubicBezTo>
                  <a:lnTo>
                    <a:pt x="10" y="13"/>
                  </a:lnTo>
                  <a:lnTo>
                    <a:pt x="10" y="7"/>
                  </a:lnTo>
                  <a:cubicBezTo>
                    <a:pt x="10" y="5"/>
                    <a:pt x="10" y="4"/>
                    <a:pt x="10" y="4"/>
                  </a:cubicBezTo>
                  <a:cubicBezTo>
                    <a:pt x="11" y="3"/>
                    <a:pt x="11" y="3"/>
                    <a:pt x="11" y="2"/>
                  </a:cubicBezTo>
                  <a:cubicBezTo>
                    <a:pt x="11" y="2"/>
                    <a:pt x="12" y="2"/>
                    <a:pt x="12" y="2"/>
                  </a:cubicBezTo>
                  <a:cubicBezTo>
                    <a:pt x="13" y="2"/>
                    <a:pt x="14" y="2"/>
                    <a:pt x="15" y="2"/>
                  </a:cubicBezTo>
                  <a:lnTo>
                    <a:pt x="15" y="0"/>
                  </a:lnTo>
                  <a:cubicBezTo>
                    <a:pt x="11" y="0"/>
                    <a:pt x="8" y="0"/>
                    <a:pt x="8" y="0"/>
                  </a:cubicBezTo>
                  <a:cubicBezTo>
                    <a:pt x="7" y="0"/>
                    <a:pt x="5"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1" name="Freeform 108">
              <a:extLst>
                <a:ext uri="{FF2B5EF4-FFF2-40B4-BE49-F238E27FC236}">
                  <a16:creationId xmlns:a16="http://schemas.microsoft.com/office/drawing/2014/main" id="{D0AFD32D-3A0E-47EA-A686-79F74DCDF509}"/>
                </a:ext>
              </a:extLst>
            </p:cNvPr>
            <p:cNvSpPr>
              <a:spLocks noEditPoints="1"/>
            </p:cNvSpPr>
            <p:nvPr/>
          </p:nvSpPr>
          <p:spPr bwMode="auto">
            <a:xfrm>
              <a:off x="5693138" y="6220867"/>
              <a:ext cx="42863" cy="46037"/>
            </a:xfrm>
            <a:custGeom>
              <a:avLst/>
              <a:gdLst>
                <a:gd name="T0" fmla="*/ 5591 w 23"/>
                <a:gd name="T1" fmla="*/ 12890 h 25"/>
                <a:gd name="T2" fmla="*/ 5591 w 23"/>
                <a:gd name="T3" fmla="*/ 12890 h 25"/>
                <a:gd name="T4" fmla="*/ 9318 w 23"/>
                <a:gd name="T5" fmla="*/ 7366 h 25"/>
                <a:gd name="T6" fmla="*/ 11182 w 23"/>
                <a:gd name="T7" fmla="*/ 5524 h 25"/>
                <a:gd name="T8" fmla="*/ 16772 w 23"/>
                <a:gd name="T9" fmla="*/ 5524 h 25"/>
                <a:gd name="T10" fmla="*/ 26091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3045 w 23"/>
                <a:gd name="T23" fmla="*/ 46037 h 25"/>
                <a:gd name="T24" fmla="*/ 18636 w 23"/>
                <a:gd name="T25" fmla="*/ 46037 h 25"/>
                <a:gd name="T26" fmla="*/ 27954 w 23"/>
                <a:gd name="T27" fmla="*/ 36830 h 25"/>
                <a:gd name="T28" fmla="*/ 27954 w 23"/>
                <a:gd name="T29" fmla="*/ 46037 h 25"/>
                <a:gd name="T30" fmla="*/ 29818 w 23"/>
                <a:gd name="T31" fmla="*/ 46037 h 25"/>
                <a:gd name="T32" fmla="*/ 35409 w 23"/>
                <a:gd name="T33" fmla="*/ 46037 h 25"/>
                <a:gd name="T34" fmla="*/ 42863 w 23"/>
                <a:gd name="T35" fmla="*/ 46037 h 25"/>
                <a:gd name="T36" fmla="*/ 42863 w 23"/>
                <a:gd name="T37" fmla="*/ 46037 h 25"/>
                <a:gd name="T38" fmla="*/ 42863 w 23"/>
                <a:gd name="T39" fmla="*/ 44196 h 25"/>
                <a:gd name="T40" fmla="*/ 42863 w 23"/>
                <a:gd name="T41" fmla="*/ 44196 h 25"/>
                <a:gd name="T42" fmla="*/ 39136 w 23"/>
                <a:gd name="T43" fmla="*/ 42354 h 25"/>
                <a:gd name="T44" fmla="*/ 37272 w 23"/>
                <a:gd name="T45" fmla="*/ 42354 h 25"/>
                <a:gd name="T46" fmla="*/ 37272 w 23"/>
                <a:gd name="T47" fmla="*/ 42354 h 25"/>
                <a:gd name="T48" fmla="*/ 37272 w 23"/>
                <a:gd name="T49" fmla="*/ 38671 h 25"/>
                <a:gd name="T50" fmla="*/ 37272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5591 w 23"/>
                <a:gd name="T67" fmla="*/ 12890 h 25"/>
                <a:gd name="T68" fmla="*/ 5591 w 23"/>
                <a:gd name="T69" fmla="*/ 12890 h 25"/>
                <a:gd name="T70" fmla="*/ 27954 w 23"/>
                <a:gd name="T71" fmla="*/ 33147 h 25"/>
                <a:gd name="T72" fmla="*/ 27954 w 23"/>
                <a:gd name="T73" fmla="*/ 33147 h 25"/>
                <a:gd name="T74" fmla="*/ 14909 w 23"/>
                <a:gd name="T75" fmla="*/ 40513 h 25"/>
                <a:gd name="T76" fmla="*/ 7454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4"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7" y="25"/>
                  </a:cubicBezTo>
                  <a:cubicBezTo>
                    <a:pt x="8" y="25"/>
                    <a:pt x="9" y="25"/>
                    <a:pt x="10" y="25"/>
                  </a:cubicBezTo>
                  <a:lnTo>
                    <a:pt x="15" y="20"/>
                  </a:lnTo>
                  <a:lnTo>
                    <a:pt x="15" y="25"/>
                  </a:lnTo>
                  <a:lnTo>
                    <a:pt x="16" y="25"/>
                  </a:lnTo>
                  <a:cubicBezTo>
                    <a:pt x="17" y="25"/>
                    <a:pt x="18" y="25"/>
                    <a:pt x="19" y="25"/>
                  </a:cubicBezTo>
                  <a:cubicBezTo>
                    <a:pt x="20" y="25"/>
                    <a:pt x="22" y="25"/>
                    <a:pt x="23" y="25"/>
                  </a:cubicBezTo>
                  <a:lnTo>
                    <a:pt x="23" y="24"/>
                  </a:lnTo>
                  <a:lnTo>
                    <a:pt x="21" y="23"/>
                  </a:lnTo>
                  <a:cubicBezTo>
                    <a:pt x="21" y="23"/>
                    <a:pt x="20" y="23"/>
                    <a:pt x="20" y="23"/>
                  </a:cubicBezTo>
                  <a:cubicBezTo>
                    <a:pt x="20" y="23"/>
                    <a:pt x="20" y="23"/>
                    <a:pt x="20" y="23"/>
                  </a:cubicBezTo>
                  <a:cubicBezTo>
                    <a:pt x="20" y="23"/>
                    <a:pt x="20" y="22"/>
                    <a:pt x="20" y="21"/>
                  </a:cubicBezTo>
                  <a:lnTo>
                    <a:pt x="20" y="13"/>
                  </a:lnTo>
                  <a:lnTo>
                    <a:pt x="20" y="8"/>
                  </a:lnTo>
                  <a:cubicBezTo>
                    <a:pt x="20" y="6"/>
                    <a:pt x="19" y="5"/>
                    <a:pt x="19" y="4"/>
                  </a:cubicBezTo>
                  <a:cubicBezTo>
                    <a:pt x="18" y="3"/>
                    <a:pt x="17" y="2"/>
                    <a:pt x="16" y="1"/>
                  </a:cubicBezTo>
                  <a:cubicBezTo>
                    <a:pt x="15"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2" name="Freeform 109">
              <a:extLst>
                <a:ext uri="{FF2B5EF4-FFF2-40B4-BE49-F238E27FC236}">
                  <a16:creationId xmlns:a16="http://schemas.microsoft.com/office/drawing/2014/main" id="{9CD5612D-99A3-49BE-9240-DDA203D35E2B}"/>
                </a:ext>
              </a:extLst>
            </p:cNvPr>
            <p:cNvSpPr>
              <a:spLocks/>
            </p:cNvSpPr>
            <p:nvPr/>
          </p:nvSpPr>
          <p:spPr bwMode="auto">
            <a:xfrm>
              <a:off x="5739176" y="6220867"/>
              <a:ext cx="80963" cy="46037"/>
            </a:xfrm>
            <a:custGeom>
              <a:avLst/>
              <a:gdLst>
                <a:gd name="T0" fmla="*/ 1799 w 45"/>
                <a:gd name="T1" fmla="*/ 3683 h 25"/>
                <a:gd name="T2" fmla="*/ 0 w 45"/>
                <a:gd name="T3" fmla="*/ 5524 h 25"/>
                <a:gd name="T4" fmla="*/ 5398 w 45"/>
                <a:gd name="T5" fmla="*/ 7366 h 25"/>
                <a:gd name="T6" fmla="*/ 8996 w 45"/>
                <a:gd name="T7" fmla="*/ 7366 h 25"/>
                <a:gd name="T8" fmla="*/ 8996 w 45"/>
                <a:gd name="T9" fmla="*/ 16573 h 25"/>
                <a:gd name="T10" fmla="*/ 8996 w 45"/>
                <a:gd name="T11" fmla="*/ 34988 h 25"/>
                <a:gd name="T12" fmla="*/ 7197 w 45"/>
                <a:gd name="T13" fmla="*/ 42354 h 25"/>
                <a:gd name="T14" fmla="*/ 1799 w 45"/>
                <a:gd name="T15" fmla="*/ 42354 h 25"/>
                <a:gd name="T16" fmla="*/ 1799 w 45"/>
                <a:gd name="T17" fmla="*/ 46037 h 25"/>
                <a:gd name="T18" fmla="*/ 12594 w 45"/>
                <a:gd name="T19" fmla="*/ 46037 h 25"/>
                <a:gd name="T20" fmla="*/ 23389 w 45"/>
                <a:gd name="T21" fmla="*/ 46037 h 25"/>
                <a:gd name="T22" fmla="*/ 23389 w 45"/>
                <a:gd name="T23" fmla="*/ 42354 h 25"/>
                <a:gd name="T24" fmla="*/ 17992 w 45"/>
                <a:gd name="T25" fmla="*/ 42354 h 25"/>
                <a:gd name="T26" fmla="*/ 16193 w 45"/>
                <a:gd name="T27" fmla="*/ 34988 h 25"/>
                <a:gd name="T28" fmla="*/ 16193 w 45"/>
                <a:gd name="T29" fmla="*/ 18415 h 25"/>
                <a:gd name="T30" fmla="*/ 17992 w 45"/>
                <a:gd name="T31" fmla="*/ 9207 h 25"/>
                <a:gd name="T32" fmla="*/ 26988 w 45"/>
                <a:gd name="T33" fmla="*/ 5524 h 25"/>
                <a:gd name="T34" fmla="*/ 35984 w 45"/>
                <a:gd name="T35" fmla="*/ 12890 h 25"/>
                <a:gd name="T36" fmla="*/ 37783 w 45"/>
                <a:gd name="T37" fmla="*/ 27622 h 25"/>
                <a:gd name="T38" fmla="*/ 35984 w 45"/>
                <a:gd name="T39" fmla="*/ 40513 h 25"/>
                <a:gd name="T40" fmla="*/ 35984 w 45"/>
                <a:gd name="T41" fmla="*/ 42354 h 25"/>
                <a:gd name="T42" fmla="*/ 28787 w 45"/>
                <a:gd name="T43" fmla="*/ 44196 h 25"/>
                <a:gd name="T44" fmla="*/ 30586 w 45"/>
                <a:gd name="T45" fmla="*/ 46037 h 25"/>
                <a:gd name="T46" fmla="*/ 52176 w 45"/>
                <a:gd name="T47" fmla="*/ 46037 h 25"/>
                <a:gd name="T48" fmla="*/ 52176 w 45"/>
                <a:gd name="T49" fmla="*/ 44196 h 25"/>
                <a:gd name="T50" fmla="*/ 46779 w 45"/>
                <a:gd name="T51" fmla="*/ 42354 h 25"/>
                <a:gd name="T52" fmla="*/ 44979 w 45"/>
                <a:gd name="T53" fmla="*/ 40513 h 25"/>
                <a:gd name="T54" fmla="*/ 44979 w 45"/>
                <a:gd name="T55" fmla="*/ 25781 h 25"/>
                <a:gd name="T56" fmla="*/ 44979 w 45"/>
                <a:gd name="T57" fmla="*/ 14732 h 25"/>
                <a:gd name="T58" fmla="*/ 50377 w 45"/>
                <a:gd name="T59" fmla="*/ 7366 h 25"/>
                <a:gd name="T60" fmla="*/ 61172 w 45"/>
                <a:gd name="T61" fmla="*/ 7366 h 25"/>
                <a:gd name="T62" fmla="*/ 66570 w 45"/>
                <a:gd name="T63" fmla="*/ 23939 h 25"/>
                <a:gd name="T64" fmla="*/ 64770 w 45"/>
                <a:gd name="T65" fmla="*/ 46037 h 25"/>
                <a:gd name="T66" fmla="*/ 71967 w 45"/>
                <a:gd name="T67" fmla="*/ 46037 h 25"/>
                <a:gd name="T68" fmla="*/ 80963 w 45"/>
                <a:gd name="T69" fmla="*/ 46037 h 25"/>
                <a:gd name="T70" fmla="*/ 80963 w 45"/>
                <a:gd name="T71" fmla="*/ 42354 h 25"/>
                <a:gd name="T72" fmla="*/ 73766 w 45"/>
                <a:gd name="T73" fmla="*/ 36830 h 25"/>
                <a:gd name="T74" fmla="*/ 73766 w 45"/>
                <a:gd name="T75" fmla="*/ 20256 h 25"/>
                <a:gd name="T76" fmla="*/ 71967 w 45"/>
                <a:gd name="T77" fmla="*/ 5524 h 25"/>
                <a:gd name="T78" fmla="*/ 59373 w 45"/>
                <a:gd name="T79" fmla="*/ 0 h 25"/>
                <a:gd name="T80" fmla="*/ 52176 w 45"/>
                <a:gd name="T81" fmla="*/ 1841 h 25"/>
                <a:gd name="T82" fmla="*/ 39582 w 45"/>
                <a:gd name="T83" fmla="*/ 1841 h 25"/>
                <a:gd name="T84" fmla="*/ 26988 w 45"/>
                <a:gd name="T85" fmla="*/ 0 h 25"/>
                <a:gd name="T86" fmla="*/ 21590 w 45"/>
                <a:gd name="T87" fmla="*/ 3683 h 25"/>
                <a:gd name="T88" fmla="*/ 16193 w 45"/>
                <a:gd name="T89" fmla="*/ 0 h 25"/>
                <a:gd name="T90" fmla="*/ 1799 w 45"/>
                <a:gd name="T91" fmla="*/ 3683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5" h="25">
                  <a:moveTo>
                    <a:pt x="1" y="2"/>
                  </a:moveTo>
                  <a:lnTo>
                    <a:pt x="1" y="2"/>
                  </a:lnTo>
                  <a:lnTo>
                    <a:pt x="0" y="2"/>
                  </a:lnTo>
                  <a:lnTo>
                    <a:pt x="0" y="3"/>
                  </a:lnTo>
                  <a:lnTo>
                    <a:pt x="1" y="4"/>
                  </a:lnTo>
                  <a:lnTo>
                    <a:pt x="3" y="4"/>
                  </a:lnTo>
                  <a:cubicBezTo>
                    <a:pt x="4" y="4"/>
                    <a:pt x="4" y="4"/>
                    <a:pt x="4" y="4"/>
                  </a:cubicBezTo>
                  <a:cubicBezTo>
                    <a:pt x="4" y="4"/>
                    <a:pt x="5" y="4"/>
                    <a:pt x="5" y="4"/>
                  </a:cubicBezTo>
                  <a:cubicBezTo>
                    <a:pt x="5" y="5"/>
                    <a:pt x="5" y="5"/>
                    <a:pt x="5" y="7"/>
                  </a:cubicBezTo>
                  <a:cubicBezTo>
                    <a:pt x="5" y="8"/>
                    <a:pt x="5" y="9"/>
                    <a:pt x="5" y="9"/>
                  </a:cubicBezTo>
                  <a:lnTo>
                    <a:pt x="5" y="15"/>
                  </a:lnTo>
                  <a:cubicBezTo>
                    <a:pt x="5" y="16"/>
                    <a:pt x="5" y="17"/>
                    <a:pt x="5" y="19"/>
                  </a:cubicBezTo>
                  <a:cubicBezTo>
                    <a:pt x="5" y="21"/>
                    <a:pt x="5" y="22"/>
                    <a:pt x="5" y="22"/>
                  </a:cubicBezTo>
                  <a:cubicBezTo>
                    <a:pt x="4" y="23"/>
                    <a:pt x="4" y="23"/>
                    <a:pt x="4" y="23"/>
                  </a:cubicBezTo>
                  <a:cubicBezTo>
                    <a:pt x="4" y="23"/>
                    <a:pt x="4" y="23"/>
                    <a:pt x="4" y="23"/>
                  </a:cubicBezTo>
                  <a:cubicBezTo>
                    <a:pt x="3" y="23"/>
                    <a:pt x="2" y="23"/>
                    <a:pt x="1" y="23"/>
                  </a:cubicBezTo>
                  <a:lnTo>
                    <a:pt x="1" y="24"/>
                  </a:lnTo>
                  <a:lnTo>
                    <a:pt x="1" y="25"/>
                  </a:lnTo>
                  <a:cubicBezTo>
                    <a:pt x="3" y="25"/>
                    <a:pt x="5" y="25"/>
                    <a:pt x="7" y="25"/>
                  </a:cubicBezTo>
                  <a:cubicBezTo>
                    <a:pt x="9" y="25"/>
                    <a:pt x="11" y="25"/>
                    <a:pt x="13" y="25"/>
                  </a:cubicBezTo>
                  <a:lnTo>
                    <a:pt x="13" y="24"/>
                  </a:lnTo>
                  <a:lnTo>
                    <a:pt x="13" y="23"/>
                  </a:lnTo>
                  <a:cubicBezTo>
                    <a:pt x="12" y="23"/>
                    <a:pt x="11" y="23"/>
                    <a:pt x="10" y="23"/>
                  </a:cubicBezTo>
                  <a:cubicBezTo>
                    <a:pt x="10" y="23"/>
                    <a:pt x="10" y="23"/>
                    <a:pt x="10" y="23"/>
                  </a:cubicBezTo>
                  <a:cubicBezTo>
                    <a:pt x="10" y="23"/>
                    <a:pt x="10" y="23"/>
                    <a:pt x="10" y="22"/>
                  </a:cubicBezTo>
                  <a:cubicBezTo>
                    <a:pt x="9" y="22"/>
                    <a:pt x="9" y="21"/>
                    <a:pt x="9" y="19"/>
                  </a:cubicBezTo>
                  <a:cubicBezTo>
                    <a:pt x="9" y="16"/>
                    <a:pt x="9" y="15"/>
                    <a:pt x="9" y="14"/>
                  </a:cubicBezTo>
                  <a:lnTo>
                    <a:pt x="9" y="10"/>
                  </a:lnTo>
                  <a:cubicBezTo>
                    <a:pt x="9" y="9"/>
                    <a:pt x="9" y="8"/>
                    <a:pt x="9" y="7"/>
                  </a:cubicBezTo>
                  <a:cubicBezTo>
                    <a:pt x="10" y="7"/>
                    <a:pt x="10" y="6"/>
                    <a:pt x="10" y="5"/>
                  </a:cubicBezTo>
                  <a:cubicBezTo>
                    <a:pt x="11" y="5"/>
                    <a:pt x="12" y="4"/>
                    <a:pt x="12" y="4"/>
                  </a:cubicBezTo>
                  <a:cubicBezTo>
                    <a:pt x="13" y="4"/>
                    <a:pt x="14" y="3"/>
                    <a:pt x="15" y="3"/>
                  </a:cubicBezTo>
                  <a:cubicBezTo>
                    <a:pt x="17" y="3"/>
                    <a:pt x="18" y="4"/>
                    <a:pt x="19" y="4"/>
                  </a:cubicBezTo>
                  <a:cubicBezTo>
                    <a:pt x="19" y="5"/>
                    <a:pt x="20" y="6"/>
                    <a:pt x="20" y="7"/>
                  </a:cubicBezTo>
                  <a:cubicBezTo>
                    <a:pt x="21" y="8"/>
                    <a:pt x="21" y="10"/>
                    <a:pt x="21" y="12"/>
                  </a:cubicBezTo>
                  <a:lnTo>
                    <a:pt x="21" y="15"/>
                  </a:lnTo>
                  <a:cubicBezTo>
                    <a:pt x="21" y="16"/>
                    <a:pt x="21" y="17"/>
                    <a:pt x="21" y="19"/>
                  </a:cubicBezTo>
                  <a:cubicBezTo>
                    <a:pt x="21" y="21"/>
                    <a:pt x="21" y="22"/>
                    <a:pt x="20" y="22"/>
                  </a:cubicBezTo>
                  <a:cubicBezTo>
                    <a:pt x="20" y="23"/>
                    <a:pt x="20" y="23"/>
                    <a:pt x="20" y="23"/>
                  </a:cubicBezTo>
                  <a:cubicBezTo>
                    <a:pt x="20" y="23"/>
                    <a:pt x="20" y="23"/>
                    <a:pt x="20" y="23"/>
                  </a:cubicBezTo>
                  <a:cubicBezTo>
                    <a:pt x="19" y="23"/>
                    <a:pt x="18" y="23"/>
                    <a:pt x="17" y="23"/>
                  </a:cubicBezTo>
                  <a:lnTo>
                    <a:pt x="16" y="24"/>
                  </a:lnTo>
                  <a:lnTo>
                    <a:pt x="16" y="25"/>
                  </a:lnTo>
                  <a:lnTo>
                    <a:pt x="17" y="25"/>
                  </a:lnTo>
                  <a:cubicBezTo>
                    <a:pt x="19" y="25"/>
                    <a:pt x="21" y="25"/>
                    <a:pt x="23" y="25"/>
                  </a:cubicBezTo>
                  <a:cubicBezTo>
                    <a:pt x="25" y="25"/>
                    <a:pt x="27" y="25"/>
                    <a:pt x="29" y="25"/>
                  </a:cubicBezTo>
                  <a:lnTo>
                    <a:pt x="29" y="24"/>
                  </a:lnTo>
                  <a:lnTo>
                    <a:pt x="29" y="23"/>
                  </a:lnTo>
                  <a:cubicBezTo>
                    <a:pt x="27" y="23"/>
                    <a:pt x="27" y="23"/>
                    <a:pt x="26" y="23"/>
                  </a:cubicBezTo>
                  <a:cubicBezTo>
                    <a:pt x="26" y="23"/>
                    <a:pt x="26" y="23"/>
                    <a:pt x="26" y="23"/>
                  </a:cubicBezTo>
                  <a:cubicBezTo>
                    <a:pt x="26" y="23"/>
                    <a:pt x="25" y="23"/>
                    <a:pt x="25" y="22"/>
                  </a:cubicBezTo>
                  <a:cubicBezTo>
                    <a:pt x="25" y="22"/>
                    <a:pt x="25" y="21"/>
                    <a:pt x="25" y="19"/>
                  </a:cubicBezTo>
                  <a:cubicBezTo>
                    <a:pt x="25" y="16"/>
                    <a:pt x="25" y="15"/>
                    <a:pt x="25" y="14"/>
                  </a:cubicBezTo>
                  <a:lnTo>
                    <a:pt x="25" y="11"/>
                  </a:lnTo>
                  <a:cubicBezTo>
                    <a:pt x="25" y="9"/>
                    <a:pt x="25" y="8"/>
                    <a:pt x="25" y="8"/>
                  </a:cubicBezTo>
                  <a:cubicBezTo>
                    <a:pt x="25" y="7"/>
                    <a:pt x="26" y="6"/>
                    <a:pt x="26" y="6"/>
                  </a:cubicBezTo>
                  <a:cubicBezTo>
                    <a:pt x="27" y="5"/>
                    <a:pt x="28" y="4"/>
                    <a:pt x="28" y="4"/>
                  </a:cubicBezTo>
                  <a:cubicBezTo>
                    <a:pt x="29" y="4"/>
                    <a:pt x="30" y="3"/>
                    <a:pt x="31" y="3"/>
                  </a:cubicBezTo>
                  <a:cubicBezTo>
                    <a:pt x="32" y="3"/>
                    <a:pt x="33" y="4"/>
                    <a:pt x="34" y="4"/>
                  </a:cubicBezTo>
                  <a:cubicBezTo>
                    <a:pt x="35" y="5"/>
                    <a:pt x="36" y="6"/>
                    <a:pt x="36" y="7"/>
                  </a:cubicBezTo>
                  <a:cubicBezTo>
                    <a:pt x="37" y="8"/>
                    <a:pt x="37" y="10"/>
                    <a:pt x="37" y="13"/>
                  </a:cubicBezTo>
                  <a:lnTo>
                    <a:pt x="37" y="16"/>
                  </a:lnTo>
                  <a:cubicBezTo>
                    <a:pt x="37" y="20"/>
                    <a:pt x="37" y="22"/>
                    <a:pt x="36" y="25"/>
                  </a:cubicBezTo>
                  <a:lnTo>
                    <a:pt x="37" y="25"/>
                  </a:lnTo>
                  <a:cubicBezTo>
                    <a:pt x="39" y="25"/>
                    <a:pt x="40" y="25"/>
                    <a:pt x="40" y="25"/>
                  </a:cubicBezTo>
                  <a:cubicBezTo>
                    <a:pt x="41" y="25"/>
                    <a:pt x="43" y="25"/>
                    <a:pt x="45" y="25"/>
                  </a:cubicBezTo>
                  <a:lnTo>
                    <a:pt x="45" y="24"/>
                  </a:lnTo>
                  <a:lnTo>
                    <a:pt x="45" y="23"/>
                  </a:lnTo>
                  <a:cubicBezTo>
                    <a:pt x="43" y="23"/>
                    <a:pt x="42" y="23"/>
                    <a:pt x="42" y="23"/>
                  </a:cubicBezTo>
                  <a:cubicBezTo>
                    <a:pt x="41" y="23"/>
                    <a:pt x="41" y="22"/>
                    <a:pt x="41" y="20"/>
                  </a:cubicBezTo>
                  <a:cubicBezTo>
                    <a:pt x="41" y="16"/>
                    <a:pt x="41" y="14"/>
                    <a:pt x="41" y="14"/>
                  </a:cubicBezTo>
                  <a:lnTo>
                    <a:pt x="41" y="11"/>
                  </a:lnTo>
                  <a:cubicBezTo>
                    <a:pt x="41" y="9"/>
                    <a:pt x="41" y="7"/>
                    <a:pt x="41" y="6"/>
                  </a:cubicBezTo>
                  <a:cubicBezTo>
                    <a:pt x="41" y="5"/>
                    <a:pt x="40" y="4"/>
                    <a:pt x="40" y="3"/>
                  </a:cubicBezTo>
                  <a:cubicBezTo>
                    <a:pt x="39" y="2"/>
                    <a:pt x="38" y="2"/>
                    <a:pt x="37" y="1"/>
                  </a:cubicBezTo>
                  <a:cubicBezTo>
                    <a:pt x="36" y="0"/>
                    <a:pt x="34" y="0"/>
                    <a:pt x="33" y="0"/>
                  </a:cubicBezTo>
                  <a:cubicBezTo>
                    <a:pt x="32" y="0"/>
                    <a:pt x="31" y="0"/>
                    <a:pt x="31" y="0"/>
                  </a:cubicBezTo>
                  <a:cubicBezTo>
                    <a:pt x="30" y="1"/>
                    <a:pt x="29" y="1"/>
                    <a:pt x="29" y="1"/>
                  </a:cubicBezTo>
                  <a:cubicBezTo>
                    <a:pt x="28" y="1"/>
                    <a:pt x="27" y="3"/>
                    <a:pt x="25" y="5"/>
                  </a:cubicBezTo>
                  <a:cubicBezTo>
                    <a:pt x="24" y="3"/>
                    <a:pt x="23" y="2"/>
                    <a:pt x="22" y="1"/>
                  </a:cubicBezTo>
                  <a:cubicBezTo>
                    <a:pt x="21" y="1"/>
                    <a:pt x="19" y="0"/>
                    <a:pt x="17" y="0"/>
                  </a:cubicBezTo>
                  <a:cubicBezTo>
                    <a:pt x="16" y="0"/>
                    <a:pt x="16" y="0"/>
                    <a:pt x="15" y="0"/>
                  </a:cubicBezTo>
                  <a:cubicBezTo>
                    <a:pt x="14" y="1"/>
                    <a:pt x="13" y="1"/>
                    <a:pt x="13" y="1"/>
                  </a:cubicBezTo>
                  <a:cubicBezTo>
                    <a:pt x="13" y="1"/>
                    <a:pt x="12" y="2"/>
                    <a:pt x="12" y="2"/>
                  </a:cubicBezTo>
                  <a:lnTo>
                    <a:pt x="9" y="5"/>
                  </a:lnTo>
                  <a:cubicBezTo>
                    <a:pt x="9" y="3"/>
                    <a:pt x="9" y="2"/>
                    <a:pt x="9" y="0"/>
                  </a:cubicBez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3" name="Freeform 110">
              <a:extLst>
                <a:ext uri="{FF2B5EF4-FFF2-40B4-BE49-F238E27FC236}">
                  <a16:creationId xmlns:a16="http://schemas.microsoft.com/office/drawing/2014/main" id="{04941A56-F3C2-4718-906A-D554A4CFC724}"/>
                </a:ext>
              </a:extLst>
            </p:cNvPr>
            <p:cNvSpPr>
              <a:spLocks noEditPoints="1"/>
            </p:cNvSpPr>
            <p:nvPr/>
          </p:nvSpPr>
          <p:spPr bwMode="auto">
            <a:xfrm>
              <a:off x="5826488" y="6220867"/>
              <a:ext cx="49213" cy="73025"/>
            </a:xfrm>
            <a:custGeom>
              <a:avLst/>
              <a:gdLst>
                <a:gd name="T0" fmla="*/ 0 w 28"/>
                <a:gd name="T1" fmla="*/ 3651 h 40"/>
                <a:gd name="T2" fmla="*/ 0 w 28"/>
                <a:gd name="T3" fmla="*/ 5477 h 40"/>
                <a:gd name="T4" fmla="*/ 3515 w 28"/>
                <a:gd name="T5" fmla="*/ 5477 h 40"/>
                <a:gd name="T6" fmla="*/ 7030 w 28"/>
                <a:gd name="T7" fmla="*/ 7303 h 40"/>
                <a:gd name="T8" fmla="*/ 7030 w 28"/>
                <a:gd name="T9" fmla="*/ 16431 h 40"/>
                <a:gd name="T10" fmla="*/ 7030 w 28"/>
                <a:gd name="T11" fmla="*/ 60246 h 40"/>
                <a:gd name="T12" fmla="*/ 5273 w 28"/>
                <a:gd name="T13" fmla="*/ 69374 h 40"/>
                <a:gd name="T14" fmla="*/ 0 w 28"/>
                <a:gd name="T15" fmla="*/ 69374 h 40"/>
                <a:gd name="T16" fmla="*/ 0 w 28"/>
                <a:gd name="T17" fmla="*/ 71199 h 40"/>
                <a:gd name="T18" fmla="*/ 10546 w 28"/>
                <a:gd name="T19" fmla="*/ 71199 h 40"/>
                <a:gd name="T20" fmla="*/ 22849 w 28"/>
                <a:gd name="T21" fmla="*/ 71199 h 40"/>
                <a:gd name="T22" fmla="*/ 21091 w 28"/>
                <a:gd name="T23" fmla="*/ 69374 h 40"/>
                <a:gd name="T24" fmla="*/ 15818 w 28"/>
                <a:gd name="T25" fmla="*/ 69374 h 40"/>
                <a:gd name="T26" fmla="*/ 14061 w 28"/>
                <a:gd name="T27" fmla="*/ 60246 h 40"/>
                <a:gd name="T28" fmla="*/ 14061 w 28"/>
                <a:gd name="T29" fmla="*/ 43815 h 40"/>
                <a:gd name="T30" fmla="*/ 28122 w 28"/>
                <a:gd name="T31" fmla="*/ 45641 h 40"/>
                <a:gd name="T32" fmla="*/ 33395 w 28"/>
                <a:gd name="T33" fmla="*/ 43815 h 40"/>
                <a:gd name="T34" fmla="*/ 43940 w 28"/>
                <a:gd name="T35" fmla="*/ 36513 h 40"/>
                <a:gd name="T36" fmla="*/ 49213 w 28"/>
                <a:gd name="T37" fmla="*/ 25559 h 40"/>
                <a:gd name="T38" fmla="*/ 47455 w 28"/>
                <a:gd name="T39" fmla="*/ 10954 h 40"/>
                <a:gd name="T40" fmla="*/ 38667 w 28"/>
                <a:gd name="T41" fmla="*/ 1826 h 40"/>
                <a:gd name="T42" fmla="*/ 22849 w 28"/>
                <a:gd name="T43" fmla="*/ 1826 h 40"/>
                <a:gd name="T44" fmla="*/ 15818 w 28"/>
                <a:gd name="T45" fmla="*/ 0 h 40"/>
                <a:gd name="T46" fmla="*/ 0 w 28"/>
                <a:gd name="T47" fmla="*/ 3651 h 40"/>
                <a:gd name="T48" fmla="*/ 14061 w 28"/>
                <a:gd name="T49" fmla="*/ 18256 h 40"/>
                <a:gd name="T50" fmla="*/ 15818 w 28"/>
                <a:gd name="T51" fmla="*/ 12779 h 40"/>
                <a:gd name="T52" fmla="*/ 22849 w 28"/>
                <a:gd name="T53" fmla="*/ 7303 h 40"/>
                <a:gd name="T54" fmla="*/ 35152 w 28"/>
                <a:gd name="T55" fmla="*/ 9128 h 40"/>
                <a:gd name="T56" fmla="*/ 42183 w 28"/>
                <a:gd name="T57" fmla="*/ 21908 h 40"/>
                <a:gd name="T58" fmla="*/ 35152 w 28"/>
                <a:gd name="T59" fmla="*/ 38338 h 40"/>
                <a:gd name="T60" fmla="*/ 19334 w 28"/>
                <a:gd name="T61" fmla="*/ 40164 h 40"/>
                <a:gd name="T62" fmla="*/ 14061 w 28"/>
                <a:gd name="T63" fmla="*/ 18256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 h="40">
                  <a:moveTo>
                    <a:pt x="0" y="2"/>
                  </a:moveTo>
                  <a:lnTo>
                    <a:pt x="0" y="2"/>
                  </a:lnTo>
                  <a:lnTo>
                    <a:pt x="0" y="3"/>
                  </a:lnTo>
                  <a:lnTo>
                    <a:pt x="2" y="3"/>
                  </a:lnTo>
                  <a:cubicBezTo>
                    <a:pt x="3" y="3"/>
                    <a:pt x="3" y="3"/>
                    <a:pt x="3" y="3"/>
                  </a:cubicBezTo>
                  <a:cubicBezTo>
                    <a:pt x="4" y="4"/>
                    <a:pt x="4" y="4"/>
                    <a:pt x="4" y="4"/>
                  </a:cubicBezTo>
                  <a:cubicBezTo>
                    <a:pt x="4" y="4"/>
                    <a:pt x="4" y="5"/>
                    <a:pt x="4" y="6"/>
                  </a:cubicBezTo>
                  <a:cubicBezTo>
                    <a:pt x="4" y="7"/>
                    <a:pt x="4" y="8"/>
                    <a:pt x="4" y="9"/>
                  </a:cubicBezTo>
                  <a:lnTo>
                    <a:pt x="4" y="29"/>
                  </a:lnTo>
                  <a:cubicBezTo>
                    <a:pt x="4" y="30"/>
                    <a:pt x="4" y="31"/>
                    <a:pt x="4" y="33"/>
                  </a:cubicBezTo>
                  <a:cubicBezTo>
                    <a:pt x="4" y="35"/>
                    <a:pt x="4" y="36"/>
                    <a:pt x="4" y="37"/>
                  </a:cubicBezTo>
                  <a:cubicBezTo>
                    <a:pt x="4" y="37"/>
                    <a:pt x="4" y="37"/>
                    <a:pt x="3" y="38"/>
                  </a:cubicBezTo>
                  <a:cubicBezTo>
                    <a:pt x="3" y="38"/>
                    <a:pt x="3" y="38"/>
                    <a:pt x="3" y="38"/>
                  </a:cubicBezTo>
                  <a:cubicBezTo>
                    <a:pt x="3" y="38"/>
                    <a:pt x="2" y="38"/>
                    <a:pt x="0" y="38"/>
                  </a:cubicBezTo>
                  <a:lnTo>
                    <a:pt x="0" y="39"/>
                  </a:lnTo>
                  <a:lnTo>
                    <a:pt x="0" y="40"/>
                  </a:lnTo>
                  <a:cubicBezTo>
                    <a:pt x="2" y="40"/>
                    <a:pt x="4" y="39"/>
                    <a:pt x="6" y="39"/>
                  </a:cubicBezTo>
                  <a:cubicBezTo>
                    <a:pt x="8" y="39"/>
                    <a:pt x="10" y="40"/>
                    <a:pt x="12" y="40"/>
                  </a:cubicBezTo>
                  <a:lnTo>
                    <a:pt x="13" y="39"/>
                  </a:lnTo>
                  <a:lnTo>
                    <a:pt x="13" y="38"/>
                  </a:lnTo>
                  <a:lnTo>
                    <a:pt x="12" y="38"/>
                  </a:lnTo>
                  <a:cubicBezTo>
                    <a:pt x="11" y="38"/>
                    <a:pt x="10" y="38"/>
                    <a:pt x="10" y="38"/>
                  </a:cubicBezTo>
                  <a:cubicBezTo>
                    <a:pt x="9" y="38"/>
                    <a:pt x="9" y="38"/>
                    <a:pt x="9" y="38"/>
                  </a:cubicBezTo>
                  <a:cubicBezTo>
                    <a:pt x="9" y="38"/>
                    <a:pt x="9" y="37"/>
                    <a:pt x="9" y="37"/>
                  </a:cubicBezTo>
                  <a:cubicBezTo>
                    <a:pt x="9" y="37"/>
                    <a:pt x="9" y="35"/>
                    <a:pt x="8" y="33"/>
                  </a:cubicBezTo>
                  <a:cubicBezTo>
                    <a:pt x="8" y="31"/>
                    <a:pt x="8" y="30"/>
                    <a:pt x="8" y="30"/>
                  </a:cubicBezTo>
                  <a:lnTo>
                    <a:pt x="8" y="24"/>
                  </a:lnTo>
                  <a:cubicBezTo>
                    <a:pt x="10" y="25"/>
                    <a:pt x="12" y="25"/>
                    <a:pt x="14" y="25"/>
                  </a:cubicBezTo>
                  <a:cubicBezTo>
                    <a:pt x="14" y="25"/>
                    <a:pt x="15" y="25"/>
                    <a:pt x="16" y="25"/>
                  </a:cubicBezTo>
                  <a:cubicBezTo>
                    <a:pt x="17" y="25"/>
                    <a:pt x="17" y="25"/>
                    <a:pt x="17" y="25"/>
                  </a:cubicBezTo>
                  <a:cubicBezTo>
                    <a:pt x="18" y="25"/>
                    <a:pt x="18" y="24"/>
                    <a:pt x="19" y="24"/>
                  </a:cubicBezTo>
                  <a:cubicBezTo>
                    <a:pt x="20" y="23"/>
                    <a:pt x="21" y="22"/>
                    <a:pt x="22" y="22"/>
                  </a:cubicBezTo>
                  <a:cubicBezTo>
                    <a:pt x="23" y="21"/>
                    <a:pt x="24" y="20"/>
                    <a:pt x="25" y="20"/>
                  </a:cubicBezTo>
                  <a:cubicBezTo>
                    <a:pt x="25" y="20"/>
                    <a:pt x="25" y="19"/>
                    <a:pt x="26" y="18"/>
                  </a:cubicBezTo>
                  <a:cubicBezTo>
                    <a:pt x="27" y="17"/>
                    <a:pt x="27" y="16"/>
                    <a:pt x="28" y="14"/>
                  </a:cubicBezTo>
                  <a:cubicBezTo>
                    <a:pt x="28" y="13"/>
                    <a:pt x="28" y="12"/>
                    <a:pt x="28" y="11"/>
                  </a:cubicBezTo>
                  <a:cubicBezTo>
                    <a:pt x="28" y="9"/>
                    <a:pt x="28" y="7"/>
                    <a:pt x="27" y="6"/>
                  </a:cubicBezTo>
                  <a:cubicBezTo>
                    <a:pt x="27" y="5"/>
                    <a:pt x="26" y="3"/>
                    <a:pt x="25" y="3"/>
                  </a:cubicBezTo>
                  <a:cubicBezTo>
                    <a:pt x="24" y="2"/>
                    <a:pt x="23" y="1"/>
                    <a:pt x="22" y="1"/>
                  </a:cubicBezTo>
                  <a:cubicBezTo>
                    <a:pt x="21" y="0"/>
                    <a:pt x="19" y="0"/>
                    <a:pt x="18" y="0"/>
                  </a:cubicBezTo>
                  <a:cubicBezTo>
                    <a:pt x="16" y="0"/>
                    <a:pt x="14" y="0"/>
                    <a:pt x="13" y="1"/>
                  </a:cubicBezTo>
                  <a:cubicBezTo>
                    <a:pt x="12" y="2"/>
                    <a:pt x="11" y="3"/>
                    <a:pt x="8" y="5"/>
                  </a:cubicBezTo>
                  <a:cubicBezTo>
                    <a:pt x="8" y="4"/>
                    <a:pt x="8" y="2"/>
                    <a:pt x="9" y="0"/>
                  </a:cubicBezTo>
                  <a:lnTo>
                    <a:pt x="8" y="0"/>
                  </a:lnTo>
                  <a:cubicBezTo>
                    <a:pt x="6" y="1"/>
                    <a:pt x="3" y="1"/>
                    <a:pt x="0" y="2"/>
                  </a:cubicBezTo>
                  <a:close/>
                  <a:moveTo>
                    <a:pt x="8" y="10"/>
                  </a:moveTo>
                  <a:lnTo>
                    <a:pt x="8" y="10"/>
                  </a:lnTo>
                  <a:cubicBezTo>
                    <a:pt x="8" y="9"/>
                    <a:pt x="8" y="9"/>
                    <a:pt x="8" y="8"/>
                  </a:cubicBezTo>
                  <a:cubicBezTo>
                    <a:pt x="8" y="8"/>
                    <a:pt x="9" y="8"/>
                    <a:pt x="9" y="7"/>
                  </a:cubicBezTo>
                  <a:cubicBezTo>
                    <a:pt x="9" y="6"/>
                    <a:pt x="10" y="6"/>
                    <a:pt x="10" y="5"/>
                  </a:cubicBezTo>
                  <a:cubicBezTo>
                    <a:pt x="11" y="5"/>
                    <a:pt x="12" y="4"/>
                    <a:pt x="13" y="4"/>
                  </a:cubicBezTo>
                  <a:cubicBezTo>
                    <a:pt x="14" y="3"/>
                    <a:pt x="15" y="3"/>
                    <a:pt x="16" y="3"/>
                  </a:cubicBezTo>
                  <a:cubicBezTo>
                    <a:pt x="17" y="3"/>
                    <a:pt x="18" y="4"/>
                    <a:pt x="20" y="5"/>
                  </a:cubicBezTo>
                  <a:cubicBezTo>
                    <a:pt x="21" y="5"/>
                    <a:pt x="22" y="6"/>
                    <a:pt x="23" y="8"/>
                  </a:cubicBezTo>
                  <a:cubicBezTo>
                    <a:pt x="23" y="9"/>
                    <a:pt x="24" y="11"/>
                    <a:pt x="24" y="12"/>
                  </a:cubicBezTo>
                  <a:cubicBezTo>
                    <a:pt x="24" y="14"/>
                    <a:pt x="23" y="16"/>
                    <a:pt x="23" y="18"/>
                  </a:cubicBezTo>
                  <a:cubicBezTo>
                    <a:pt x="22" y="19"/>
                    <a:pt x="21" y="21"/>
                    <a:pt x="20" y="21"/>
                  </a:cubicBezTo>
                  <a:cubicBezTo>
                    <a:pt x="18" y="22"/>
                    <a:pt x="17" y="23"/>
                    <a:pt x="15" y="23"/>
                  </a:cubicBezTo>
                  <a:cubicBezTo>
                    <a:pt x="14" y="23"/>
                    <a:pt x="12" y="22"/>
                    <a:pt x="11" y="22"/>
                  </a:cubicBezTo>
                  <a:cubicBezTo>
                    <a:pt x="10" y="21"/>
                    <a:pt x="9" y="20"/>
                    <a:pt x="8" y="20"/>
                  </a:cubicBezTo>
                  <a:lnTo>
                    <a:pt x="8"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4" name="Freeform 111">
              <a:extLst>
                <a:ext uri="{FF2B5EF4-FFF2-40B4-BE49-F238E27FC236}">
                  <a16:creationId xmlns:a16="http://schemas.microsoft.com/office/drawing/2014/main" id="{3FA7A283-DBA1-4C71-8732-0896DA3472FE}"/>
                </a:ext>
              </a:extLst>
            </p:cNvPr>
            <p:cNvSpPr>
              <a:spLocks noEditPoints="1"/>
            </p:cNvSpPr>
            <p:nvPr/>
          </p:nvSpPr>
          <p:spPr bwMode="auto">
            <a:xfrm>
              <a:off x="5883638" y="6220867"/>
              <a:ext cx="47625" cy="47625"/>
            </a:xfrm>
            <a:custGeom>
              <a:avLst/>
              <a:gdLst>
                <a:gd name="T0" fmla="*/ 3663 w 26"/>
                <a:gd name="T1" fmla="*/ 34803 h 26"/>
                <a:gd name="T2" fmla="*/ 3663 w 26"/>
                <a:gd name="T3" fmla="*/ 34803 h 26"/>
                <a:gd name="T4" fmla="*/ 10990 w 26"/>
                <a:gd name="T5" fmla="*/ 43962 h 26"/>
                <a:gd name="T6" fmla="*/ 21981 w 26"/>
                <a:gd name="T7" fmla="*/ 47625 h 26"/>
                <a:gd name="T8" fmla="*/ 40298 w 26"/>
                <a:gd name="T9" fmla="*/ 40298 h 26"/>
                <a:gd name="T10" fmla="*/ 47625 w 26"/>
                <a:gd name="T11" fmla="*/ 21981 h 26"/>
                <a:gd name="T12" fmla="*/ 40298 w 26"/>
                <a:gd name="T13" fmla="*/ 5495 h 26"/>
                <a:gd name="T14" fmla="*/ 25644 w 26"/>
                <a:gd name="T15" fmla="*/ 0 h 26"/>
                <a:gd name="T16" fmla="*/ 10990 w 26"/>
                <a:gd name="T17" fmla="*/ 3663 h 26"/>
                <a:gd name="T18" fmla="*/ 3663 w 26"/>
                <a:gd name="T19" fmla="*/ 12822 h 26"/>
                <a:gd name="T20" fmla="*/ 0 w 26"/>
                <a:gd name="T21" fmla="*/ 23813 h 26"/>
                <a:gd name="T22" fmla="*/ 3663 w 26"/>
                <a:gd name="T23" fmla="*/ 34803 h 26"/>
                <a:gd name="T24" fmla="*/ 12822 w 26"/>
                <a:gd name="T25" fmla="*/ 7327 h 26"/>
                <a:gd name="T26" fmla="*/ 12822 w 26"/>
                <a:gd name="T27" fmla="*/ 7327 h 26"/>
                <a:gd name="T28" fmla="*/ 21981 w 26"/>
                <a:gd name="T29" fmla="*/ 3663 h 26"/>
                <a:gd name="T30" fmla="*/ 34803 w 26"/>
                <a:gd name="T31" fmla="*/ 9159 h 26"/>
                <a:gd name="T32" fmla="*/ 38466 w 26"/>
                <a:gd name="T33" fmla="*/ 25644 h 26"/>
                <a:gd name="T34" fmla="*/ 34803 w 26"/>
                <a:gd name="T35" fmla="*/ 40298 h 26"/>
                <a:gd name="T36" fmla="*/ 25644 w 26"/>
                <a:gd name="T37" fmla="*/ 43962 h 26"/>
                <a:gd name="T38" fmla="*/ 16486 w 26"/>
                <a:gd name="T39" fmla="*/ 40298 h 26"/>
                <a:gd name="T40" fmla="*/ 10990 w 26"/>
                <a:gd name="T41" fmla="*/ 32971 h 26"/>
                <a:gd name="T42" fmla="*/ 9159 w 26"/>
                <a:gd name="T43" fmla="*/ 20149 h 26"/>
                <a:gd name="T44" fmla="*/ 12822 w 26"/>
                <a:gd name="T45" fmla="*/ 732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26">
                  <a:moveTo>
                    <a:pt x="2" y="19"/>
                  </a:moveTo>
                  <a:lnTo>
                    <a:pt x="2" y="19"/>
                  </a:lnTo>
                  <a:cubicBezTo>
                    <a:pt x="3" y="21"/>
                    <a:pt x="4" y="23"/>
                    <a:pt x="6" y="24"/>
                  </a:cubicBezTo>
                  <a:cubicBezTo>
                    <a:pt x="8" y="25"/>
                    <a:pt x="10" y="26"/>
                    <a:pt x="12" y="26"/>
                  </a:cubicBezTo>
                  <a:cubicBezTo>
                    <a:pt x="16" y="26"/>
                    <a:pt x="19" y="25"/>
                    <a:pt x="22" y="22"/>
                  </a:cubicBezTo>
                  <a:cubicBezTo>
                    <a:pt x="24" y="19"/>
                    <a:pt x="26" y="16"/>
                    <a:pt x="26" y="12"/>
                  </a:cubicBezTo>
                  <a:cubicBezTo>
                    <a:pt x="26" y="9"/>
                    <a:pt x="25" y="6"/>
                    <a:pt x="22" y="3"/>
                  </a:cubicBezTo>
                  <a:cubicBezTo>
                    <a:pt x="20" y="1"/>
                    <a:pt x="17" y="0"/>
                    <a:pt x="14" y="0"/>
                  </a:cubicBezTo>
                  <a:cubicBezTo>
                    <a:pt x="11" y="0"/>
                    <a:pt x="8" y="1"/>
                    <a:pt x="6" y="2"/>
                  </a:cubicBezTo>
                  <a:cubicBezTo>
                    <a:pt x="4" y="3"/>
                    <a:pt x="2" y="5"/>
                    <a:pt x="2" y="7"/>
                  </a:cubicBezTo>
                  <a:cubicBezTo>
                    <a:pt x="1" y="9"/>
                    <a:pt x="0" y="11"/>
                    <a:pt x="0" y="13"/>
                  </a:cubicBezTo>
                  <a:cubicBezTo>
                    <a:pt x="0" y="15"/>
                    <a:pt x="1" y="17"/>
                    <a:pt x="2" y="19"/>
                  </a:cubicBezTo>
                  <a:close/>
                  <a:moveTo>
                    <a:pt x="7" y="4"/>
                  </a:moveTo>
                  <a:lnTo>
                    <a:pt x="7" y="4"/>
                  </a:lnTo>
                  <a:cubicBezTo>
                    <a:pt x="8" y="3"/>
                    <a:pt x="10" y="2"/>
                    <a:pt x="12" y="2"/>
                  </a:cubicBezTo>
                  <a:cubicBezTo>
                    <a:pt x="15" y="2"/>
                    <a:pt x="17" y="3"/>
                    <a:pt x="19" y="5"/>
                  </a:cubicBezTo>
                  <a:cubicBezTo>
                    <a:pt x="20" y="8"/>
                    <a:pt x="21" y="11"/>
                    <a:pt x="21" y="14"/>
                  </a:cubicBezTo>
                  <a:cubicBezTo>
                    <a:pt x="21" y="17"/>
                    <a:pt x="20" y="20"/>
                    <a:pt x="19" y="22"/>
                  </a:cubicBezTo>
                  <a:cubicBezTo>
                    <a:pt x="17" y="23"/>
                    <a:pt x="16" y="24"/>
                    <a:pt x="14" y="24"/>
                  </a:cubicBezTo>
                  <a:cubicBezTo>
                    <a:pt x="12" y="24"/>
                    <a:pt x="10" y="23"/>
                    <a:pt x="9" y="22"/>
                  </a:cubicBezTo>
                  <a:cubicBezTo>
                    <a:pt x="8" y="21"/>
                    <a:pt x="7" y="20"/>
                    <a:pt x="6" y="18"/>
                  </a:cubicBezTo>
                  <a:cubicBezTo>
                    <a:pt x="6" y="16"/>
                    <a:pt x="5" y="14"/>
                    <a:pt x="5" y="11"/>
                  </a:cubicBezTo>
                  <a:cubicBezTo>
                    <a:pt x="5" y="8"/>
                    <a:pt x="6" y="6"/>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5" name="Freeform 112">
              <a:extLst>
                <a:ext uri="{FF2B5EF4-FFF2-40B4-BE49-F238E27FC236}">
                  <a16:creationId xmlns:a16="http://schemas.microsoft.com/office/drawing/2014/main" id="{867CEFE2-6661-429C-A6D2-EFF90EA5B60A}"/>
                </a:ext>
              </a:extLst>
            </p:cNvPr>
            <p:cNvSpPr>
              <a:spLocks/>
            </p:cNvSpPr>
            <p:nvPr/>
          </p:nvSpPr>
          <p:spPr bwMode="auto">
            <a:xfrm>
              <a:off x="5936026"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7353 w 19"/>
                <a:gd name="T17" fmla="*/ 12890 h 25"/>
                <a:gd name="T18" fmla="*/ 9191 w 19"/>
                <a:gd name="T19" fmla="*/ 16573 h 25"/>
                <a:gd name="T20" fmla="*/ 9191 w 19"/>
                <a:gd name="T21" fmla="*/ 27622 h 25"/>
                <a:gd name="T22" fmla="*/ 7353 w 19"/>
                <a:gd name="T23" fmla="*/ 34988 h 25"/>
                <a:gd name="T24" fmla="*/ 7353 w 19"/>
                <a:gd name="T25" fmla="*/ 40513 h 25"/>
                <a:gd name="T26" fmla="*/ 7353 w 19"/>
                <a:gd name="T27" fmla="*/ 42354 h 25"/>
                <a:gd name="T28" fmla="*/ 5514 w 19"/>
                <a:gd name="T29" fmla="*/ 42354 h 25"/>
                <a:gd name="T30" fmla="*/ 0 w 19"/>
                <a:gd name="T31" fmla="*/ 42354 h 25"/>
                <a:gd name="T32" fmla="*/ 0 w 19"/>
                <a:gd name="T33" fmla="*/ 44196 h 25"/>
                <a:gd name="T34" fmla="*/ 0 w 19"/>
                <a:gd name="T35" fmla="*/ 46037 h 25"/>
                <a:gd name="T36" fmla="*/ 0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3087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4" y="7"/>
                  </a:cubicBezTo>
                  <a:cubicBezTo>
                    <a:pt x="5" y="8"/>
                    <a:pt x="5" y="9"/>
                    <a:pt x="5" y="9"/>
                  </a:cubicBezTo>
                  <a:lnTo>
                    <a:pt x="5" y="15"/>
                  </a:lnTo>
                  <a:cubicBezTo>
                    <a:pt x="5" y="16"/>
                    <a:pt x="5" y="17"/>
                    <a:pt x="4" y="19"/>
                  </a:cubicBezTo>
                  <a:cubicBezTo>
                    <a:pt x="4" y="21"/>
                    <a:pt x="4" y="22"/>
                    <a:pt x="4" y="22"/>
                  </a:cubicBezTo>
                  <a:cubicBezTo>
                    <a:pt x="4" y="23"/>
                    <a:pt x="4" y="23"/>
                    <a:pt x="4" y="23"/>
                  </a:cubicBezTo>
                  <a:cubicBezTo>
                    <a:pt x="4" y="23"/>
                    <a:pt x="4" y="23"/>
                    <a:pt x="3" y="23"/>
                  </a:cubicBezTo>
                  <a:cubicBezTo>
                    <a:pt x="3" y="23"/>
                    <a:pt x="2" y="23"/>
                    <a:pt x="0" y="23"/>
                  </a:cubicBezTo>
                  <a:lnTo>
                    <a:pt x="0" y="24"/>
                  </a:lnTo>
                  <a:lnTo>
                    <a:pt x="0"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lnTo>
                    <a:pt x="18" y="1"/>
                  </a:ln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6" name="Freeform 113">
              <a:extLst>
                <a:ext uri="{FF2B5EF4-FFF2-40B4-BE49-F238E27FC236}">
                  <a16:creationId xmlns:a16="http://schemas.microsoft.com/office/drawing/2014/main" id="{9A6FBBA6-14A7-4AA7-84C7-E0B697183A69}"/>
                </a:ext>
              </a:extLst>
            </p:cNvPr>
            <p:cNvSpPr>
              <a:spLocks/>
            </p:cNvSpPr>
            <p:nvPr/>
          </p:nvSpPr>
          <p:spPr bwMode="auto">
            <a:xfrm>
              <a:off x="5974126" y="6206579"/>
              <a:ext cx="28575" cy="60325"/>
            </a:xfrm>
            <a:custGeom>
              <a:avLst/>
              <a:gdLst>
                <a:gd name="T0" fmla="*/ 0 w 16"/>
                <a:gd name="T1" fmla="*/ 23764 h 33"/>
                <a:gd name="T2" fmla="*/ 0 w 16"/>
                <a:gd name="T3" fmla="*/ 23764 h 33"/>
                <a:gd name="T4" fmla="*/ 5358 w 16"/>
                <a:gd name="T5" fmla="*/ 23764 h 33"/>
                <a:gd name="T6" fmla="*/ 7144 w 16"/>
                <a:gd name="T7" fmla="*/ 23764 h 33"/>
                <a:gd name="T8" fmla="*/ 7144 w 16"/>
                <a:gd name="T9" fmla="*/ 42045 h 33"/>
                <a:gd name="T10" fmla="*/ 7144 w 16"/>
                <a:gd name="T11" fmla="*/ 43873 h 33"/>
                <a:gd name="T12" fmla="*/ 7144 w 16"/>
                <a:gd name="T13" fmla="*/ 51185 h 33"/>
                <a:gd name="T14" fmla="*/ 17859 w 16"/>
                <a:gd name="T15" fmla="*/ 60325 h 33"/>
                <a:gd name="T16" fmla="*/ 21431 w 16"/>
                <a:gd name="T17" fmla="*/ 60325 h 33"/>
                <a:gd name="T18" fmla="*/ 26789 w 16"/>
                <a:gd name="T19" fmla="*/ 54841 h 33"/>
                <a:gd name="T20" fmla="*/ 26789 w 16"/>
                <a:gd name="T21" fmla="*/ 53013 h 33"/>
                <a:gd name="T22" fmla="*/ 21431 w 16"/>
                <a:gd name="T23" fmla="*/ 54841 h 33"/>
                <a:gd name="T24" fmla="*/ 16073 w 16"/>
                <a:gd name="T25" fmla="*/ 54841 h 33"/>
                <a:gd name="T26" fmla="*/ 14288 w 16"/>
                <a:gd name="T27" fmla="*/ 51185 h 33"/>
                <a:gd name="T28" fmla="*/ 14288 w 16"/>
                <a:gd name="T29" fmla="*/ 42045 h 33"/>
                <a:gd name="T30" fmla="*/ 14288 w 16"/>
                <a:gd name="T31" fmla="*/ 21936 h 33"/>
                <a:gd name="T32" fmla="*/ 21431 w 16"/>
                <a:gd name="T33" fmla="*/ 21936 h 33"/>
                <a:gd name="T34" fmla="*/ 26789 w 16"/>
                <a:gd name="T35" fmla="*/ 21936 h 33"/>
                <a:gd name="T36" fmla="*/ 26789 w 16"/>
                <a:gd name="T37" fmla="*/ 21936 h 33"/>
                <a:gd name="T38" fmla="*/ 28575 w 16"/>
                <a:gd name="T39" fmla="*/ 18280 h 33"/>
                <a:gd name="T40" fmla="*/ 26789 w 16"/>
                <a:gd name="T41" fmla="*/ 18280 h 33"/>
                <a:gd name="T42" fmla="*/ 19645 w 16"/>
                <a:gd name="T43" fmla="*/ 18280 h 33"/>
                <a:gd name="T44" fmla="*/ 14288 w 16"/>
                <a:gd name="T45" fmla="*/ 18280 h 33"/>
                <a:gd name="T46" fmla="*/ 16073 w 16"/>
                <a:gd name="T47" fmla="*/ 1828 h 33"/>
                <a:gd name="T48" fmla="*/ 14288 w 16"/>
                <a:gd name="T49" fmla="*/ 0 h 33"/>
                <a:gd name="T50" fmla="*/ 7144 w 16"/>
                <a:gd name="T51" fmla="*/ 3656 h 33"/>
                <a:gd name="T52" fmla="*/ 7144 w 16"/>
                <a:gd name="T53" fmla="*/ 18280 h 33"/>
                <a:gd name="T54" fmla="*/ 0 w 16"/>
                <a:gd name="T55" fmla="*/ 21936 h 33"/>
                <a:gd name="T56" fmla="*/ 0 w 16"/>
                <a:gd name="T57" fmla="*/ 21936 h 33"/>
                <a:gd name="T58" fmla="*/ 0 w 16"/>
                <a:gd name="T59" fmla="*/ 21936 h 33"/>
                <a:gd name="T60" fmla="*/ 0 w 16"/>
                <a:gd name="T61" fmla="*/ 23764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 h="33">
                  <a:moveTo>
                    <a:pt x="0" y="13"/>
                  </a:moveTo>
                  <a:lnTo>
                    <a:pt x="0" y="13"/>
                  </a:lnTo>
                  <a:cubicBezTo>
                    <a:pt x="1" y="13"/>
                    <a:pt x="2" y="13"/>
                    <a:pt x="3" y="13"/>
                  </a:cubicBezTo>
                  <a:lnTo>
                    <a:pt x="4" y="13"/>
                  </a:lnTo>
                  <a:lnTo>
                    <a:pt x="4" y="23"/>
                  </a:lnTo>
                  <a:cubicBezTo>
                    <a:pt x="4" y="24"/>
                    <a:pt x="4" y="24"/>
                    <a:pt x="4" y="24"/>
                  </a:cubicBezTo>
                  <a:cubicBezTo>
                    <a:pt x="4" y="25"/>
                    <a:pt x="4" y="26"/>
                    <a:pt x="4" y="28"/>
                  </a:cubicBezTo>
                  <a:cubicBezTo>
                    <a:pt x="4" y="32"/>
                    <a:pt x="6" y="33"/>
                    <a:pt x="10" y="33"/>
                  </a:cubicBezTo>
                  <a:cubicBezTo>
                    <a:pt x="11" y="33"/>
                    <a:pt x="11" y="33"/>
                    <a:pt x="12" y="33"/>
                  </a:cubicBezTo>
                  <a:cubicBezTo>
                    <a:pt x="14" y="31"/>
                    <a:pt x="15" y="30"/>
                    <a:pt x="15" y="30"/>
                  </a:cubicBezTo>
                  <a:lnTo>
                    <a:pt x="15" y="29"/>
                  </a:lnTo>
                  <a:cubicBezTo>
                    <a:pt x="14" y="30"/>
                    <a:pt x="13" y="30"/>
                    <a:pt x="12" y="30"/>
                  </a:cubicBezTo>
                  <a:cubicBezTo>
                    <a:pt x="11" y="30"/>
                    <a:pt x="10" y="30"/>
                    <a:pt x="9" y="30"/>
                  </a:cubicBezTo>
                  <a:cubicBezTo>
                    <a:pt x="9" y="29"/>
                    <a:pt x="8" y="28"/>
                    <a:pt x="8" y="28"/>
                  </a:cubicBezTo>
                  <a:cubicBezTo>
                    <a:pt x="8" y="27"/>
                    <a:pt x="8" y="25"/>
                    <a:pt x="8" y="23"/>
                  </a:cubicBezTo>
                  <a:lnTo>
                    <a:pt x="8" y="12"/>
                  </a:lnTo>
                  <a:cubicBezTo>
                    <a:pt x="10" y="12"/>
                    <a:pt x="11" y="12"/>
                    <a:pt x="12" y="12"/>
                  </a:cubicBezTo>
                  <a:cubicBezTo>
                    <a:pt x="13" y="12"/>
                    <a:pt x="14" y="12"/>
                    <a:pt x="15" y="12"/>
                  </a:cubicBezTo>
                  <a:lnTo>
                    <a:pt x="16" y="10"/>
                  </a:lnTo>
                  <a:lnTo>
                    <a:pt x="15" y="10"/>
                  </a:lnTo>
                  <a:cubicBezTo>
                    <a:pt x="15" y="10"/>
                    <a:pt x="13" y="10"/>
                    <a:pt x="11" y="10"/>
                  </a:cubicBezTo>
                  <a:cubicBezTo>
                    <a:pt x="10" y="10"/>
                    <a:pt x="9" y="10"/>
                    <a:pt x="8" y="10"/>
                  </a:cubicBezTo>
                  <a:cubicBezTo>
                    <a:pt x="9" y="5"/>
                    <a:pt x="9" y="2"/>
                    <a:pt x="9" y="1"/>
                  </a:cubicBezTo>
                  <a:lnTo>
                    <a:pt x="8" y="0"/>
                  </a:lnTo>
                  <a:cubicBezTo>
                    <a:pt x="7" y="1"/>
                    <a:pt x="6" y="1"/>
                    <a:pt x="4" y="2"/>
                  </a:cubicBezTo>
                  <a:cubicBezTo>
                    <a:pt x="4" y="3"/>
                    <a:pt x="4" y="5"/>
                    <a:pt x="4" y="10"/>
                  </a:cubicBezTo>
                  <a:cubicBezTo>
                    <a:pt x="3" y="10"/>
                    <a:pt x="2" y="11"/>
                    <a:pt x="0" y="12"/>
                  </a:cubicBezTo>
                  <a:lnTo>
                    <a:pt x="0" y="1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7" name="Freeform 143">
              <a:extLst>
                <a:ext uri="{FF2B5EF4-FFF2-40B4-BE49-F238E27FC236}">
                  <a16:creationId xmlns:a16="http://schemas.microsoft.com/office/drawing/2014/main" id="{1C38DD3C-0A31-4364-89ED-C0F8F63E8793}"/>
                </a:ext>
              </a:extLst>
            </p:cNvPr>
            <p:cNvSpPr>
              <a:spLocks/>
            </p:cNvSpPr>
            <p:nvPr/>
          </p:nvSpPr>
          <p:spPr bwMode="auto">
            <a:xfrm>
              <a:off x="428988" y="5319167"/>
              <a:ext cx="1749425" cy="792162"/>
            </a:xfrm>
            <a:custGeom>
              <a:avLst/>
              <a:gdLst>
                <a:gd name="T0" fmla="*/ 1749425 w 967"/>
                <a:gd name="T1" fmla="*/ 0 h 433"/>
                <a:gd name="T2" fmla="*/ 1749425 w 967"/>
                <a:gd name="T3" fmla="*/ 0 h 433"/>
                <a:gd name="T4" fmla="*/ 1749425 w 967"/>
                <a:gd name="T5" fmla="*/ 129893 h 433"/>
                <a:gd name="T6" fmla="*/ 0 w 967"/>
                <a:gd name="T7" fmla="*/ 792162 h 4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433">
                  <a:moveTo>
                    <a:pt x="967" y="0"/>
                  </a:moveTo>
                  <a:lnTo>
                    <a:pt x="967" y="0"/>
                  </a:lnTo>
                  <a:lnTo>
                    <a:pt x="967" y="71"/>
                  </a:lnTo>
                  <a:lnTo>
                    <a:pt x="0" y="433"/>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78" name="Freeform 144">
              <a:extLst>
                <a:ext uri="{FF2B5EF4-FFF2-40B4-BE49-F238E27FC236}">
                  <a16:creationId xmlns:a16="http://schemas.microsoft.com/office/drawing/2014/main" id="{627CF6B0-7FF5-43F5-8EE5-A96A4599152A}"/>
                </a:ext>
              </a:extLst>
            </p:cNvPr>
            <p:cNvSpPr>
              <a:spLocks/>
            </p:cNvSpPr>
            <p:nvPr/>
          </p:nvSpPr>
          <p:spPr bwMode="auto">
            <a:xfrm>
              <a:off x="343263" y="6063704"/>
              <a:ext cx="130175" cy="79375"/>
            </a:xfrm>
            <a:custGeom>
              <a:avLst/>
              <a:gdLst>
                <a:gd name="T0" fmla="*/ 95823 w 72"/>
                <a:gd name="T1" fmla="*/ 43295 h 44"/>
                <a:gd name="T2" fmla="*/ 95823 w 72"/>
                <a:gd name="T3" fmla="*/ 43295 h 44"/>
                <a:gd name="T4" fmla="*/ 130175 w 72"/>
                <a:gd name="T5" fmla="*/ 70355 h 44"/>
                <a:gd name="T6" fmla="*/ 128367 w 72"/>
                <a:gd name="T7" fmla="*/ 70355 h 44"/>
                <a:gd name="T8" fmla="*/ 63280 w 72"/>
                <a:gd name="T9" fmla="*/ 70355 h 44"/>
                <a:gd name="T10" fmla="*/ 0 w 72"/>
                <a:gd name="T11" fmla="*/ 79375 h 44"/>
                <a:gd name="T12" fmla="*/ 54240 w 72"/>
                <a:gd name="T13" fmla="*/ 43295 h 44"/>
                <a:gd name="T14" fmla="*/ 101247 w 72"/>
                <a:gd name="T15" fmla="*/ 0 h 44"/>
                <a:gd name="T16" fmla="*/ 103055 w 72"/>
                <a:gd name="T17" fmla="*/ 0 h 44"/>
                <a:gd name="T18" fmla="*/ 95823 w 72"/>
                <a:gd name="T19" fmla="*/ 43295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44">
                  <a:moveTo>
                    <a:pt x="53" y="24"/>
                  </a:moveTo>
                  <a:lnTo>
                    <a:pt x="53" y="24"/>
                  </a:lnTo>
                  <a:lnTo>
                    <a:pt x="72" y="39"/>
                  </a:lnTo>
                  <a:lnTo>
                    <a:pt x="71" y="39"/>
                  </a:lnTo>
                  <a:lnTo>
                    <a:pt x="35" y="39"/>
                  </a:lnTo>
                  <a:cubicBezTo>
                    <a:pt x="24" y="40"/>
                    <a:pt x="12" y="42"/>
                    <a:pt x="0" y="44"/>
                  </a:cubicBezTo>
                  <a:cubicBezTo>
                    <a:pt x="10" y="37"/>
                    <a:pt x="20" y="31"/>
                    <a:pt x="30" y="24"/>
                  </a:cubicBezTo>
                  <a:lnTo>
                    <a:pt x="56" y="0"/>
                  </a:lnTo>
                  <a:lnTo>
                    <a:pt x="57" y="0"/>
                  </a:lnTo>
                  <a:lnTo>
                    <a:pt x="53"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79" name="Freeform 145">
              <a:extLst>
                <a:ext uri="{FF2B5EF4-FFF2-40B4-BE49-F238E27FC236}">
                  <a16:creationId xmlns:a16="http://schemas.microsoft.com/office/drawing/2014/main" id="{82567DBA-F7D8-416D-BE0E-12FFCB3A7E16}"/>
                </a:ext>
              </a:extLst>
            </p:cNvPr>
            <p:cNvSpPr>
              <a:spLocks/>
            </p:cNvSpPr>
            <p:nvPr/>
          </p:nvSpPr>
          <p:spPr bwMode="auto">
            <a:xfrm>
              <a:off x="1698988" y="5319167"/>
              <a:ext cx="1004888" cy="774700"/>
            </a:xfrm>
            <a:custGeom>
              <a:avLst/>
              <a:gdLst>
                <a:gd name="T0" fmla="*/ 1004888 w 555"/>
                <a:gd name="T1" fmla="*/ 0 h 424"/>
                <a:gd name="T2" fmla="*/ 1004888 w 555"/>
                <a:gd name="T3" fmla="*/ 0 h 424"/>
                <a:gd name="T4" fmla="*/ 1004888 w 555"/>
                <a:gd name="T5" fmla="*/ 129726 h 424"/>
                <a:gd name="T6" fmla="*/ 0 w 555"/>
                <a:gd name="T7" fmla="*/ 774700 h 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5" h="424">
                  <a:moveTo>
                    <a:pt x="555" y="0"/>
                  </a:moveTo>
                  <a:lnTo>
                    <a:pt x="555" y="0"/>
                  </a:lnTo>
                  <a:lnTo>
                    <a:pt x="555" y="71"/>
                  </a:lnTo>
                  <a:lnTo>
                    <a:pt x="0" y="424"/>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80" name="Freeform 146">
              <a:extLst>
                <a:ext uri="{FF2B5EF4-FFF2-40B4-BE49-F238E27FC236}">
                  <a16:creationId xmlns:a16="http://schemas.microsoft.com/office/drawing/2014/main" id="{A2D71A0E-B31D-43B3-8C63-F34B7A5EF3F2}"/>
                </a:ext>
              </a:extLst>
            </p:cNvPr>
            <p:cNvSpPr>
              <a:spLocks/>
            </p:cNvSpPr>
            <p:nvPr/>
          </p:nvSpPr>
          <p:spPr bwMode="auto">
            <a:xfrm>
              <a:off x="1621201" y="6044654"/>
              <a:ext cx="125413" cy="98425"/>
            </a:xfrm>
            <a:custGeom>
              <a:avLst/>
              <a:gdLst>
                <a:gd name="T0" fmla="*/ 87244 w 69"/>
                <a:gd name="T1" fmla="*/ 43744 h 54"/>
                <a:gd name="T2" fmla="*/ 87244 w 69"/>
                <a:gd name="T3" fmla="*/ 43744 h 54"/>
                <a:gd name="T4" fmla="*/ 125413 w 69"/>
                <a:gd name="T5" fmla="*/ 63794 h 54"/>
                <a:gd name="T6" fmla="*/ 125413 w 69"/>
                <a:gd name="T7" fmla="*/ 63794 h 54"/>
                <a:gd name="T8" fmla="*/ 59980 w 69"/>
                <a:gd name="T9" fmla="*/ 76553 h 54"/>
                <a:gd name="T10" fmla="*/ 0 w 69"/>
                <a:gd name="T11" fmla="*/ 98425 h 54"/>
                <a:gd name="T12" fmla="*/ 45439 w 69"/>
                <a:gd name="T13" fmla="*/ 52858 h 54"/>
                <a:gd name="T14" fmla="*/ 83609 w 69"/>
                <a:gd name="T15" fmla="*/ 0 h 54"/>
                <a:gd name="T16" fmla="*/ 85426 w 69"/>
                <a:gd name="T17" fmla="*/ 0 h 54"/>
                <a:gd name="T18" fmla="*/ 87244 w 69"/>
                <a:gd name="T19" fmla="*/ 4374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4">
                  <a:moveTo>
                    <a:pt x="48" y="24"/>
                  </a:moveTo>
                  <a:lnTo>
                    <a:pt x="48" y="24"/>
                  </a:lnTo>
                  <a:lnTo>
                    <a:pt x="69" y="35"/>
                  </a:lnTo>
                  <a:lnTo>
                    <a:pt x="33" y="42"/>
                  </a:lnTo>
                  <a:cubicBezTo>
                    <a:pt x="22" y="46"/>
                    <a:pt x="11" y="50"/>
                    <a:pt x="0" y="54"/>
                  </a:cubicBezTo>
                  <a:cubicBezTo>
                    <a:pt x="8" y="46"/>
                    <a:pt x="17" y="38"/>
                    <a:pt x="25" y="29"/>
                  </a:cubicBezTo>
                  <a:lnTo>
                    <a:pt x="46" y="0"/>
                  </a:lnTo>
                  <a:lnTo>
                    <a:pt x="47" y="0"/>
                  </a:lnTo>
                  <a:lnTo>
                    <a:pt x="48"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1" name="Freeform 147">
              <a:extLst>
                <a:ext uri="{FF2B5EF4-FFF2-40B4-BE49-F238E27FC236}">
                  <a16:creationId xmlns:a16="http://schemas.microsoft.com/office/drawing/2014/main" id="{D36BDCED-2527-49D0-84C0-E4D72B53650A}"/>
                </a:ext>
              </a:extLst>
            </p:cNvPr>
            <p:cNvSpPr>
              <a:spLocks/>
            </p:cNvSpPr>
            <p:nvPr/>
          </p:nvSpPr>
          <p:spPr bwMode="auto">
            <a:xfrm>
              <a:off x="2894376" y="5319167"/>
              <a:ext cx="319088" cy="746125"/>
            </a:xfrm>
            <a:custGeom>
              <a:avLst/>
              <a:gdLst>
                <a:gd name="T0" fmla="*/ 319088 w 177"/>
                <a:gd name="T1" fmla="*/ 0 h 408"/>
                <a:gd name="T2" fmla="*/ 319088 w 177"/>
                <a:gd name="T3" fmla="*/ 0 h 408"/>
                <a:gd name="T4" fmla="*/ 319088 w 177"/>
                <a:gd name="T5" fmla="*/ 129840 h 408"/>
                <a:gd name="T6" fmla="*/ 0 w 177"/>
                <a:gd name="T7" fmla="*/ 746125 h 4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408">
                  <a:moveTo>
                    <a:pt x="177" y="0"/>
                  </a:moveTo>
                  <a:lnTo>
                    <a:pt x="177" y="0"/>
                  </a:lnTo>
                  <a:lnTo>
                    <a:pt x="177" y="71"/>
                  </a:lnTo>
                  <a:lnTo>
                    <a:pt x="0" y="40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82" name="Freeform 148">
              <a:extLst>
                <a:ext uri="{FF2B5EF4-FFF2-40B4-BE49-F238E27FC236}">
                  <a16:creationId xmlns:a16="http://schemas.microsoft.com/office/drawing/2014/main" id="{5817CC5D-D64A-4B2D-A64E-F9FE2655685F}"/>
                </a:ext>
              </a:extLst>
            </p:cNvPr>
            <p:cNvSpPr>
              <a:spLocks/>
            </p:cNvSpPr>
            <p:nvPr/>
          </p:nvSpPr>
          <p:spPr bwMode="auto">
            <a:xfrm>
              <a:off x="2849926" y="6017667"/>
              <a:ext cx="90488" cy="128587"/>
            </a:xfrm>
            <a:custGeom>
              <a:avLst/>
              <a:gdLst>
                <a:gd name="T0" fmla="*/ 47054 w 50"/>
                <a:gd name="T1" fmla="*/ 36739 h 70"/>
                <a:gd name="T2" fmla="*/ 47054 w 50"/>
                <a:gd name="T3" fmla="*/ 36739 h 70"/>
                <a:gd name="T4" fmla="*/ 90488 w 50"/>
                <a:gd name="T5" fmla="*/ 34902 h 70"/>
                <a:gd name="T6" fmla="*/ 90488 w 50"/>
                <a:gd name="T7" fmla="*/ 36739 h 70"/>
                <a:gd name="T8" fmla="*/ 41624 w 50"/>
                <a:gd name="T9" fmla="*/ 78989 h 70"/>
                <a:gd name="T10" fmla="*/ 0 w 50"/>
                <a:gd name="T11" fmla="*/ 128587 h 70"/>
                <a:gd name="T12" fmla="*/ 18098 w 50"/>
                <a:gd name="T13" fmla="*/ 66130 h 70"/>
                <a:gd name="T14" fmla="*/ 23527 w 50"/>
                <a:gd name="T15" fmla="*/ 0 h 70"/>
                <a:gd name="T16" fmla="*/ 25337 w 50"/>
                <a:gd name="T17" fmla="*/ 0 h 70"/>
                <a:gd name="T18" fmla="*/ 47054 w 50"/>
                <a:gd name="T19" fmla="*/ 36739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70">
                  <a:moveTo>
                    <a:pt x="26" y="20"/>
                  </a:moveTo>
                  <a:lnTo>
                    <a:pt x="26" y="20"/>
                  </a:lnTo>
                  <a:lnTo>
                    <a:pt x="50" y="19"/>
                  </a:lnTo>
                  <a:lnTo>
                    <a:pt x="50" y="20"/>
                  </a:lnTo>
                  <a:lnTo>
                    <a:pt x="23" y="43"/>
                  </a:lnTo>
                  <a:cubicBezTo>
                    <a:pt x="15" y="52"/>
                    <a:pt x="8" y="61"/>
                    <a:pt x="0" y="70"/>
                  </a:cubicBezTo>
                  <a:cubicBezTo>
                    <a:pt x="3" y="59"/>
                    <a:pt x="6" y="47"/>
                    <a:pt x="10" y="36"/>
                  </a:cubicBezTo>
                  <a:lnTo>
                    <a:pt x="13" y="0"/>
                  </a:lnTo>
                  <a:lnTo>
                    <a:pt x="14" y="0"/>
                  </a:lnTo>
                  <a:lnTo>
                    <a:pt x="26" y="2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3" name="Freeform 149">
              <a:extLst>
                <a:ext uri="{FF2B5EF4-FFF2-40B4-BE49-F238E27FC236}">
                  <a16:creationId xmlns:a16="http://schemas.microsoft.com/office/drawing/2014/main" id="{CB7BE8A1-99E3-4CC5-BA40-8BD65B418260}"/>
                </a:ext>
              </a:extLst>
            </p:cNvPr>
            <p:cNvSpPr>
              <a:spLocks/>
            </p:cNvSpPr>
            <p:nvPr/>
          </p:nvSpPr>
          <p:spPr bwMode="auto">
            <a:xfrm>
              <a:off x="3572238" y="5365204"/>
              <a:ext cx="569913" cy="684212"/>
            </a:xfrm>
            <a:custGeom>
              <a:avLst/>
              <a:gdLst>
                <a:gd name="T0" fmla="*/ 0 w 32"/>
                <a:gd name="T1" fmla="*/ 0 h 398"/>
                <a:gd name="T2" fmla="*/ 0 w 32"/>
                <a:gd name="T3" fmla="*/ 0 h 398"/>
                <a:gd name="T4" fmla="*/ 0 w 32"/>
                <a:gd name="T5" fmla="*/ 123777 h 398"/>
                <a:gd name="T6" fmla="*/ 569913 w 32"/>
                <a:gd name="T7" fmla="*/ 684212 h 3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398">
                  <a:moveTo>
                    <a:pt x="0" y="0"/>
                  </a:moveTo>
                  <a:lnTo>
                    <a:pt x="0" y="0"/>
                  </a:lnTo>
                  <a:lnTo>
                    <a:pt x="0" y="72"/>
                  </a:lnTo>
                  <a:lnTo>
                    <a:pt x="32" y="39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84" name="Freeform 150">
              <a:extLst>
                <a:ext uri="{FF2B5EF4-FFF2-40B4-BE49-F238E27FC236}">
                  <a16:creationId xmlns:a16="http://schemas.microsoft.com/office/drawing/2014/main" id="{B62BE586-EB8C-4866-A86D-2D70A64C52A6}"/>
                </a:ext>
              </a:extLst>
            </p:cNvPr>
            <p:cNvSpPr>
              <a:spLocks/>
            </p:cNvSpPr>
            <p:nvPr/>
          </p:nvSpPr>
          <p:spPr bwMode="auto">
            <a:xfrm>
              <a:off x="4100876" y="6009729"/>
              <a:ext cx="76200" cy="130175"/>
            </a:xfrm>
            <a:custGeom>
              <a:avLst/>
              <a:gdLst>
                <a:gd name="T0" fmla="*/ 39914 w 42"/>
                <a:gd name="T1" fmla="*/ 27502 h 71"/>
                <a:gd name="T2" fmla="*/ 39914 w 42"/>
                <a:gd name="T3" fmla="*/ 27502 h 71"/>
                <a:gd name="T4" fmla="*/ 74386 w 42"/>
                <a:gd name="T5" fmla="*/ 0 h 71"/>
                <a:gd name="T6" fmla="*/ 76200 w 42"/>
                <a:gd name="T7" fmla="*/ 1833 h 71"/>
                <a:gd name="T8" fmla="*/ 58057 w 42"/>
                <a:gd name="T9" fmla="*/ 66004 h 71"/>
                <a:gd name="T10" fmla="*/ 50800 w 42"/>
                <a:gd name="T11" fmla="*/ 130175 h 71"/>
                <a:gd name="T12" fmla="*/ 30843 w 42"/>
                <a:gd name="T13" fmla="*/ 67838 h 71"/>
                <a:gd name="T14" fmla="*/ 0 w 42"/>
                <a:gd name="T15" fmla="*/ 9167 h 71"/>
                <a:gd name="T16" fmla="*/ 1814 w 42"/>
                <a:gd name="T17" fmla="*/ 7334 h 71"/>
                <a:gd name="T18" fmla="*/ 39914 w 42"/>
                <a:gd name="T19" fmla="*/ 2750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2" y="15"/>
                  </a:moveTo>
                  <a:lnTo>
                    <a:pt x="22" y="15"/>
                  </a:lnTo>
                  <a:lnTo>
                    <a:pt x="41" y="0"/>
                  </a:lnTo>
                  <a:lnTo>
                    <a:pt x="42" y="1"/>
                  </a:lnTo>
                  <a:lnTo>
                    <a:pt x="32" y="36"/>
                  </a:lnTo>
                  <a:cubicBezTo>
                    <a:pt x="30" y="47"/>
                    <a:pt x="29" y="59"/>
                    <a:pt x="28" y="71"/>
                  </a:cubicBezTo>
                  <a:cubicBezTo>
                    <a:pt x="24" y="60"/>
                    <a:pt x="20" y="48"/>
                    <a:pt x="17" y="37"/>
                  </a:cubicBezTo>
                  <a:lnTo>
                    <a:pt x="0" y="5"/>
                  </a:lnTo>
                  <a:lnTo>
                    <a:pt x="1" y="4"/>
                  </a:lnTo>
                  <a:lnTo>
                    <a:pt x="22"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5" name="Freeform 151">
              <a:extLst>
                <a:ext uri="{FF2B5EF4-FFF2-40B4-BE49-F238E27FC236}">
                  <a16:creationId xmlns:a16="http://schemas.microsoft.com/office/drawing/2014/main" id="{09DB8244-AB5B-4C16-89A8-40D1C060A979}"/>
                </a:ext>
              </a:extLst>
            </p:cNvPr>
            <p:cNvSpPr>
              <a:spLocks/>
            </p:cNvSpPr>
            <p:nvPr/>
          </p:nvSpPr>
          <p:spPr bwMode="auto">
            <a:xfrm>
              <a:off x="4612051" y="5319167"/>
              <a:ext cx="569913" cy="755650"/>
            </a:xfrm>
            <a:custGeom>
              <a:avLst/>
              <a:gdLst>
                <a:gd name="T0" fmla="*/ 0 w 315"/>
                <a:gd name="T1" fmla="*/ 0 h 413"/>
                <a:gd name="T2" fmla="*/ 0 w 315"/>
                <a:gd name="T3" fmla="*/ 0 h 413"/>
                <a:gd name="T4" fmla="*/ 0 w 315"/>
                <a:gd name="T5" fmla="*/ 131736 h 413"/>
                <a:gd name="T6" fmla="*/ 569913 w 315"/>
                <a:gd name="T7" fmla="*/ 755650 h 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5" h="413">
                  <a:moveTo>
                    <a:pt x="0" y="0"/>
                  </a:moveTo>
                  <a:lnTo>
                    <a:pt x="0" y="0"/>
                  </a:lnTo>
                  <a:lnTo>
                    <a:pt x="0" y="72"/>
                  </a:lnTo>
                  <a:lnTo>
                    <a:pt x="315" y="413"/>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486" name="Freeform 152">
              <a:extLst>
                <a:ext uri="{FF2B5EF4-FFF2-40B4-BE49-F238E27FC236}">
                  <a16:creationId xmlns:a16="http://schemas.microsoft.com/office/drawing/2014/main" id="{656DC2F3-A7F9-4762-B074-D60414AFB597}"/>
                </a:ext>
              </a:extLst>
            </p:cNvPr>
            <p:cNvSpPr>
              <a:spLocks/>
            </p:cNvSpPr>
            <p:nvPr/>
          </p:nvSpPr>
          <p:spPr bwMode="auto">
            <a:xfrm>
              <a:off x="5132751" y="6025604"/>
              <a:ext cx="109538" cy="115887"/>
            </a:xfrm>
            <a:custGeom>
              <a:avLst/>
              <a:gdLst>
                <a:gd name="T0" fmla="*/ 41301 w 61"/>
                <a:gd name="T1" fmla="*/ 41647 h 64"/>
                <a:gd name="T2" fmla="*/ 41301 w 61"/>
                <a:gd name="T3" fmla="*/ 41647 h 64"/>
                <a:gd name="T4" fmla="*/ 53871 w 61"/>
                <a:gd name="T5" fmla="*/ 0 h 64"/>
                <a:gd name="T6" fmla="*/ 53871 w 61"/>
                <a:gd name="T7" fmla="*/ 0 h 64"/>
                <a:gd name="T8" fmla="*/ 77215 w 61"/>
                <a:gd name="T9" fmla="*/ 59754 h 64"/>
                <a:gd name="T10" fmla="*/ 109538 w 61"/>
                <a:gd name="T11" fmla="*/ 115887 h 64"/>
                <a:gd name="T12" fmla="*/ 57463 w 61"/>
                <a:gd name="T13" fmla="*/ 79672 h 64"/>
                <a:gd name="T14" fmla="*/ 0 w 61"/>
                <a:gd name="T15" fmla="*/ 50701 h 64"/>
                <a:gd name="T16" fmla="*/ 0 w 61"/>
                <a:gd name="T17" fmla="*/ 50701 h 64"/>
                <a:gd name="T18" fmla="*/ 41301 w 61"/>
                <a:gd name="T19" fmla="*/ 41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64">
                  <a:moveTo>
                    <a:pt x="23" y="23"/>
                  </a:moveTo>
                  <a:lnTo>
                    <a:pt x="23" y="23"/>
                  </a:lnTo>
                  <a:lnTo>
                    <a:pt x="30" y="0"/>
                  </a:lnTo>
                  <a:lnTo>
                    <a:pt x="43" y="33"/>
                  </a:lnTo>
                  <a:cubicBezTo>
                    <a:pt x="49" y="44"/>
                    <a:pt x="55" y="54"/>
                    <a:pt x="61" y="64"/>
                  </a:cubicBezTo>
                  <a:cubicBezTo>
                    <a:pt x="51" y="57"/>
                    <a:pt x="42" y="51"/>
                    <a:pt x="32" y="44"/>
                  </a:cubicBezTo>
                  <a:lnTo>
                    <a:pt x="0" y="28"/>
                  </a:lnTo>
                  <a:lnTo>
                    <a:pt x="23" y="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7" name="Freeform 163">
              <a:extLst>
                <a:ext uri="{FF2B5EF4-FFF2-40B4-BE49-F238E27FC236}">
                  <a16:creationId xmlns:a16="http://schemas.microsoft.com/office/drawing/2014/main" id="{72D6E316-03F2-44A2-9596-D552E72F88BC}"/>
                </a:ext>
              </a:extLst>
            </p:cNvPr>
            <p:cNvSpPr>
              <a:spLocks/>
            </p:cNvSpPr>
            <p:nvPr/>
          </p:nvSpPr>
          <p:spPr bwMode="auto">
            <a:xfrm>
              <a:off x="2175238" y="6197054"/>
              <a:ext cx="61913" cy="71437"/>
            </a:xfrm>
            <a:custGeom>
              <a:avLst/>
              <a:gdLst>
                <a:gd name="T0" fmla="*/ 61913 w 34"/>
                <a:gd name="T1" fmla="*/ 60447 h 39"/>
                <a:gd name="T2" fmla="*/ 61913 w 34"/>
                <a:gd name="T3" fmla="*/ 60447 h 39"/>
                <a:gd name="T4" fmla="*/ 56450 w 34"/>
                <a:gd name="T5" fmla="*/ 62278 h 39"/>
                <a:gd name="T6" fmla="*/ 49166 w 34"/>
                <a:gd name="T7" fmla="*/ 65942 h 39"/>
                <a:gd name="T8" fmla="*/ 41882 w 34"/>
                <a:gd name="T9" fmla="*/ 65942 h 39"/>
                <a:gd name="T10" fmla="*/ 25494 w 34"/>
                <a:gd name="T11" fmla="*/ 62278 h 39"/>
                <a:gd name="T12" fmla="*/ 14568 w 34"/>
                <a:gd name="T13" fmla="*/ 51288 h 39"/>
                <a:gd name="T14" fmla="*/ 9105 w 34"/>
                <a:gd name="T15" fmla="*/ 34803 h 39"/>
                <a:gd name="T16" fmla="*/ 12747 w 34"/>
                <a:gd name="T17" fmla="*/ 18317 h 39"/>
                <a:gd name="T18" fmla="*/ 23673 w 34"/>
                <a:gd name="T19" fmla="*/ 9159 h 39"/>
                <a:gd name="T20" fmla="*/ 38240 w 34"/>
                <a:gd name="T21" fmla="*/ 5495 h 39"/>
                <a:gd name="T22" fmla="*/ 47345 w 34"/>
                <a:gd name="T23" fmla="*/ 7327 h 39"/>
                <a:gd name="T24" fmla="*/ 56450 w 34"/>
                <a:gd name="T25" fmla="*/ 10990 h 39"/>
                <a:gd name="T26" fmla="*/ 56450 w 34"/>
                <a:gd name="T27" fmla="*/ 18317 h 39"/>
                <a:gd name="T28" fmla="*/ 56450 w 34"/>
                <a:gd name="T29" fmla="*/ 20149 h 39"/>
                <a:gd name="T30" fmla="*/ 58271 w 34"/>
                <a:gd name="T31" fmla="*/ 20149 h 39"/>
                <a:gd name="T32" fmla="*/ 60092 w 34"/>
                <a:gd name="T33" fmla="*/ 18317 h 39"/>
                <a:gd name="T34" fmla="*/ 61913 w 34"/>
                <a:gd name="T35" fmla="*/ 5495 h 39"/>
                <a:gd name="T36" fmla="*/ 61913 w 34"/>
                <a:gd name="T37" fmla="*/ 5495 h 39"/>
                <a:gd name="T38" fmla="*/ 50987 w 34"/>
                <a:gd name="T39" fmla="*/ 1832 h 39"/>
                <a:gd name="T40" fmla="*/ 38240 w 34"/>
                <a:gd name="T41" fmla="*/ 0 h 39"/>
                <a:gd name="T42" fmla="*/ 18210 w 34"/>
                <a:gd name="T43" fmla="*/ 5495 h 39"/>
                <a:gd name="T44" fmla="*/ 5463 w 34"/>
                <a:gd name="T45" fmla="*/ 16485 h 39"/>
                <a:gd name="T46" fmla="*/ 0 w 34"/>
                <a:gd name="T47" fmla="*/ 36634 h 39"/>
                <a:gd name="T48" fmla="*/ 10926 w 34"/>
                <a:gd name="T49" fmla="*/ 60447 h 39"/>
                <a:gd name="T50" fmla="*/ 38240 w 34"/>
                <a:gd name="T51" fmla="*/ 71437 h 39"/>
                <a:gd name="T52" fmla="*/ 60092 w 34"/>
                <a:gd name="T53" fmla="*/ 65942 h 39"/>
                <a:gd name="T54" fmla="*/ 61913 w 34"/>
                <a:gd name="T55" fmla="*/ 60447 h 39"/>
                <a:gd name="T56" fmla="*/ 61913 w 34"/>
                <a:gd name="T57" fmla="*/ 60447 h 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9">
                  <a:moveTo>
                    <a:pt x="34" y="33"/>
                  </a:moveTo>
                  <a:lnTo>
                    <a:pt x="34" y="33"/>
                  </a:lnTo>
                  <a:cubicBezTo>
                    <a:pt x="33" y="33"/>
                    <a:pt x="32" y="34"/>
                    <a:pt x="31" y="34"/>
                  </a:cubicBezTo>
                  <a:cubicBezTo>
                    <a:pt x="30" y="35"/>
                    <a:pt x="29" y="35"/>
                    <a:pt x="27" y="36"/>
                  </a:cubicBezTo>
                  <a:cubicBezTo>
                    <a:pt x="26" y="36"/>
                    <a:pt x="24" y="36"/>
                    <a:pt x="23" y="36"/>
                  </a:cubicBezTo>
                  <a:cubicBezTo>
                    <a:pt x="19" y="36"/>
                    <a:pt x="16" y="35"/>
                    <a:pt x="14" y="34"/>
                  </a:cubicBezTo>
                  <a:cubicBezTo>
                    <a:pt x="11" y="32"/>
                    <a:pt x="9" y="30"/>
                    <a:pt x="8" y="28"/>
                  </a:cubicBezTo>
                  <a:cubicBezTo>
                    <a:pt x="6" y="25"/>
                    <a:pt x="5" y="22"/>
                    <a:pt x="5" y="19"/>
                  </a:cubicBezTo>
                  <a:cubicBezTo>
                    <a:pt x="5" y="15"/>
                    <a:pt x="6" y="12"/>
                    <a:pt x="7" y="10"/>
                  </a:cubicBezTo>
                  <a:cubicBezTo>
                    <a:pt x="9" y="8"/>
                    <a:pt x="10" y="6"/>
                    <a:pt x="13" y="5"/>
                  </a:cubicBezTo>
                  <a:cubicBezTo>
                    <a:pt x="15" y="3"/>
                    <a:pt x="18" y="3"/>
                    <a:pt x="21" y="3"/>
                  </a:cubicBezTo>
                  <a:cubicBezTo>
                    <a:pt x="23" y="3"/>
                    <a:pt x="24" y="3"/>
                    <a:pt x="26" y="4"/>
                  </a:cubicBezTo>
                  <a:cubicBezTo>
                    <a:pt x="28" y="4"/>
                    <a:pt x="29" y="5"/>
                    <a:pt x="31" y="6"/>
                  </a:cubicBezTo>
                  <a:lnTo>
                    <a:pt x="31" y="10"/>
                  </a:lnTo>
                  <a:lnTo>
                    <a:pt x="31" y="11"/>
                  </a:lnTo>
                  <a:lnTo>
                    <a:pt x="32" y="11"/>
                  </a:lnTo>
                  <a:lnTo>
                    <a:pt x="33" y="10"/>
                  </a:lnTo>
                  <a:cubicBezTo>
                    <a:pt x="33" y="7"/>
                    <a:pt x="33" y="4"/>
                    <a:pt x="34" y="3"/>
                  </a:cubicBezTo>
                  <a:cubicBezTo>
                    <a:pt x="32" y="2"/>
                    <a:pt x="30" y="2"/>
                    <a:pt x="28" y="1"/>
                  </a:cubicBezTo>
                  <a:cubicBezTo>
                    <a:pt x="26" y="1"/>
                    <a:pt x="23" y="0"/>
                    <a:pt x="21" y="0"/>
                  </a:cubicBezTo>
                  <a:cubicBezTo>
                    <a:pt x="17" y="0"/>
                    <a:pt x="14" y="1"/>
                    <a:pt x="10" y="3"/>
                  </a:cubicBezTo>
                  <a:cubicBezTo>
                    <a:pt x="7" y="4"/>
                    <a:pt x="5" y="6"/>
                    <a:pt x="3" y="9"/>
                  </a:cubicBezTo>
                  <a:cubicBezTo>
                    <a:pt x="1" y="12"/>
                    <a:pt x="0" y="16"/>
                    <a:pt x="0" y="20"/>
                  </a:cubicBezTo>
                  <a:cubicBezTo>
                    <a:pt x="0" y="25"/>
                    <a:pt x="2" y="30"/>
                    <a:pt x="6" y="33"/>
                  </a:cubicBezTo>
                  <a:cubicBezTo>
                    <a:pt x="9" y="37"/>
                    <a:pt x="15" y="39"/>
                    <a:pt x="21" y="39"/>
                  </a:cubicBezTo>
                  <a:cubicBezTo>
                    <a:pt x="25" y="39"/>
                    <a:pt x="29" y="38"/>
                    <a:pt x="33" y="36"/>
                  </a:cubicBezTo>
                  <a:lnTo>
                    <a:pt x="34" y="3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8" name="Freeform 164">
              <a:extLst>
                <a:ext uri="{FF2B5EF4-FFF2-40B4-BE49-F238E27FC236}">
                  <a16:creationId xmlns:a16="http://schemas.microsoft.com/office/drawing/2014/main" id="{8D47FC66-DFAF-4835-B73E-5B95E4BED4D5}"/>
                </a:ext>
              </a:extLst>
            </p:cNvPr>
            <p:cNvSpPr>
              <a:spLocks/>
            </p:cNvSpPr>
            <p:nvPr/>
          </p:nvSpPr>
          <p:spPr bwMode="auto">
            <a:xfrm>
              <a:off x="2241913" y="6220867"/>
              <a:ext cx="34925" cy="46037"/>
            </a:xfrm>
            <a:custGeom>
              <a:avLst/>
              <a:gdLst>
                <a:gd name="T0" fmla="*/ 0 w 19"/>
                <a:gd name="T1" fmla="*/ 3683 h 25"/>
                <a:gd name="T2" fmla="*/ 0 w 19"/>
                <a:gd name="T3" fmla="*/ 3683 h 25"/>
                <a:gd name="T4" fmla="*/ 0 w 19"/>
                <a:gd name="T5" fmla="*/ 3683 h 25"/>
                <a:gd name="T6" fmla="*/ 0 w 19"/>
                <a:gd name="T7" fmla="*/ 5524 h 25"/>
                <a:gd name="T8" fmla="*/ 0 w 19"/>
                <a:gd name="T9" fmla="*/ 7366 h 25"/>
                <a:gd name="T10" fmla="*/ 5514 w 19"/>
                <a:gd name="T11" fmla="*/ 7366 h 25"/>
                <a:gd name="T12" fmla="*/ 7353 w 19"/>
                <a:gd name="T13" fmla="*/ 7366 h 25"/>
                <a:gd name="T14" fmla="*/ 7353 w 19"/>
                <a:gd name="T15" fmla="*/ 7366 h 25"/>
                <a:gd name="T16" fmla="*/ 9191 w 19"/>
                <a:gd name="T17" fmla="*/ 12890 h 25"/>
                <a:gd name="T18" fmla="*/ 9191 w 19"/>
                <a:gd name="T19" fmla="*/ 16573 h 25"/>
                <a:gd name="T20" fmla="*/ 9191 w 19"/>
                <a:gd name="T21" fmla="*/ 27622 h 25"/>
                <a:gd name="T22" fmla="*/ 9191 w 19"/>
                <a:gd name="T23" fmla="*/ 34988 h 25"/>
                <a:gd name="T24" fmla="*/ 7353 w 19"/>
                <a:gd name="T25" fmla="*/ 40513 h 25"/>
                <a:gd name="T26" fmla="*/ 7353 w 19"/>
                <a:gd name="T27" fmla="*/ 42354 h 25"/>
                <a:gd name="T28" fmla="*/ 5514 w 19"/>
                <a:gd name="T29" fmla="*/ 42354 h 25"/>
                <a:gd name="T30" fmla="*/ 1838 w 19"/>
                <a:gd name="T31" fmla="*/ 42354 h 25"/>
                <a:gd name="T32" fmla="*/ 0 w 19"/>
                <a:gd name="T33" fmla="*/ 44196 h 25"/>
                <a:gd name="T34" fmla="*/ 0 w 19"/>
                <a:gd name="T35" fmla="*/ 46037 h 25"/>
                <a:gd name="T36" fmla="*/ 1838 w 19"/>
                <a:gd name="T37" fmla="*/ 46037 h 25"/>
                <a:gd name="T38" fmla="*/ 12867 w 19"/>
                <a:gd name="T39" fmla="*/ 46037 h 25"/>
                <a:gd name="T40" fmla="*/ 25734 w 19"/>
                <a:gd name="T41" fmla="*/ 46037 h 25"/>
                <a:gd name="T42" fmla="*/ 25734 w 19"/>
                <a:gd name="T43" fmla="*/ 46037 h 25"/>
                <a:gd name="T44" fmla="*/ 25734 w 19"/>
                <a:gd name="T45" fmla="*/ 44196 h 25"/>
                <a:gd name="T46" fmla="*/ 25734 w 19"/>
                <a:gd name="T47" fmla="*/ 42354 h 25"/>
                <a:gd name="T48" fmla="*/ 18382 w 19"/>
                <a:gd name="T49" fmla="*/ 42354 h 25"/>
                <a:gd name="T50" fmla="*/ 18382 w 19"/>
                <a:gd name="T51" fmla="*/ 42354 h 25"/>
                <a:gd name="T52" fmla="*/ 16543 w 19"/>
                <a:gd name="T53" fmla="*/ 40513 h 25"/>
                <a:gd name="T54" fmla="*/ 16543 w 19"/>
                <a:gd name="T55" fmla="*/ 34988 h 25"/>
                <a:gd name="T56" fmla="*/ 16543 w 19"/>
                <a:gd name="T57" fmla="*/ 27622 h 25"/>
                <a:gd name="T58" fmla="*/ 16543 w 19"/>
                <a:gd name="T59" fmla="*/ 22098 h 25"/>
                <a:gd name="T60" fmla="*/ 16543 w 19"/>
                <a:gd name="T61" fmla="*/ 14732 h 25"/>
                <a:gd name="T62" fmla="*/ 20220 w 19"/>
                <a:gd name="T63" fmla="*/ 11049 h 25"/>
                <a:gd name="T64" fmla="*/ 25734 w 19"/>
                <a:gd name="T65" fmla="*/ 9207 h 25"/>
                <a:gd name="T66" fmla="*/ 31249 w 19"/>
                <a:gd name="T67" fmla="*/ 12890 h 25"/>
                <a:gd name="T68" fmla="*/ 33087 w 19"/>
                <a:gd name="T69" fmla="*/ 12890 h 25"/>
                <a:gd name="T70" fmla="*/ 34925 w 19"/>
                <a:gd name="T71" fmla="*/ 1841 h 25"/>
                <a:gd name="T72" fmla="*/ 34925 w 19"/>
                <a:gd name="T73" fmla="*/ 1841 h 25"/>
                <a:gd name="T74" fmla="*/ 29411 w 19"/>
                <a:gd name="T75" fmla="*/ 0 h 25"/>
                <a:gd name="T76" fmla="*/ 25734 w 19"/>
                <a:gd name="T77" fmla="*/ 0 h 25"/>
                <a:gd name="T78" fmla="*/ 23896 w 19"/>
                <a:gd name="T79" fmla="*/ 1841 h 25"/>
                <a:gd name="T80" fmla="*/ 20220 w 19"/>
                <a:gd name="T81" fmla="*/ 5524 h 25"/>
                <a:gd name="T82" fmla="*/ 16543 w 19"/>
                <a:gd name="T83" fmla="*/ 11049 h 25"/>
                <a:gd name="T84" fmla="*/ 16543 w 19"/>
                <a:gd name="T85" fmla="*/ 0 h 25"/>
                <a:gd name="T86" fmla="*/ 16543 w 19"/>
                <a:gd name="T87" fmla="*/ 0 h 25"/>
                <a:gd name="T88" fmla="*/ 0 w 19"/>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25">
                  <a:moveTo>
                    <a:pt x="0" y="2"/>
                  </a:moveTo>
                  <a:lnTo>
                    <a:pt x="0" y="2"/>
                  </a:lnTo>
                  <a:lnTo>
                    <a:pt x="0" y="3"/>
                  </a:lnTo>
                  <a:lnTo>
                    <a:pt x="0" y="4"/>
                  </a:lnTo>
                  <a:lnTo>
                    <a:pt x="3" y="4"/>
                  </a:lnTo>
                  <a:cubicBezTo>
                    <a:pt x="3" y="4"/>
                    <a:pt x="4" y="4"/>
                    <a:pt x="4" y="4"/>
                  </a:cubicBezTo>
                  <a:cubicBezTo>
                    <a:pt x="4" y="4"/>
                    <a:pt x="4" y="4"/>
                    <a:pt x="4" y="4"/>
                  </a:cubicBezTo>
                  <a:cubicBezTo>
                    <a:pt x="4" y="5"/>
                    <a:pt x="4" y="5"/>
                    <a:pt x="5" y="7"/>
                  </a:cubicBezTo>
                  <a:cubicBezTo>
                    <a:pt x="5" y="8"/>
                    <a:pt x="5" y="9"/>
                    <a:pt x="5" y="9"/>
                  </a:cubicBezTo>
                  <a:lnTo>
                    <a:pt x="5" y="15"/>
                  </a:lnTo>
                  <a:cubicBezTo>
                    <a:pt x="5" y="16"/>
                    <a:pt x="5" y="17"/>
                    <a:pt x="5" y="19"/>
                  </a:cubicBezTo>
                  <a:cubicBezTo>
                    <a:pt x="4" y="21"/>
                    <a:pt x="4" y="22"/>
                    <a:pt x="4" y="22"/>
                  </a:cubicBezTo>
                  <a:cubicBezTo>
                    <a:pt x="4" y="23"/>
                    <a:pt x="4" y="23"/>
                    <a:pt x="4" y="23"/>
                  </a:cubicBezTo>
                  <a:cubicBezTo>
                    <a:pt x="4" y="23"/>
                    <a:pt x="4" y="23"/>
                    <a:pt x="3" y="23"/>
                  </a:cubicBezTo>
                  <a:cubicBezTo>
                    <a:pt x="3" y="23"/>
                    <a:pt x="2" y="23"/>
                    <a:pt x="1" y="23"/>
                  </a:cubicBezTo>
                  <a:lnTo>
                    <a:pt x="0" y="24"/>
                  </a:lnTo>
                  <a:lnTo>
                    <a:pt x="0" y="25"/>
                  </a:lnTo>
                  <a:lnTo>
                    <a:pt x="1" y="25"/>
                  </a:lnTo>
                  <a:cubicBezTo>
                    <a:pt x="3" y="25"/>
                    <a:pt x="5" y="25"/>
                    <a:pt x="7" y="25"/>
                  </a:cubicBezTo>
                  <a:cubicBezTo>
                    <a:pt x="9" y="25"/>
                    <a:pt x="12" y="25"/>
                    <a:pt x="14" y="25"/>
                  </a:cubicBezTo>
                  <a:lnTo>
                    <a:pt x="14" y="24"/>
                  </a:lnTo>
                  <a:lnTo>
                    <a:pt x="14" y="23"/>
                  </a:lnTo>
                  <a:cubicBezTo>
                    <a:pt x="12" y="23"/>
                    <a:pt x="11" y="23"/>
                    <a:pt x="10" y="23"/>
                  </a:cubicBezTo>
                  <a:cubicBezTo>
                    <a:pt x="10" y="23"/>
                    <a:pt x="10" y="23"/>
                    <a:pt x="10"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10" y="7"/>
                    <a:pt x="10" y="6"/>
                    <a:pt x="11" y="6"/>
                  </a:cubicBezTo>
                  <a:cubicBezTo>
                    <a:pt x="12" y="5"/>
                    <a:pt x="13" y="5"/>
                    <a:pt x="14" y="5"/>
                  </a:cubicBezTo>
                  <a:cubicBezTo>
                    <a:pt x="15" y="5"/>
                    <a:pt x="16" y="5"/>
                    <a:pt x="17" y="7"/>
                  </a:cubicBezTo>
                  <a:lnTo>
                    <a:pt x="18" y="7"/>
                  </a:lnTo>
                  <a:cubicBezTo>
                    <a:pt x="18" y="5"/>
                    <a:pt x="18" y="3"/>
                    <a:pt x="19" y="1"/>
                  </a:cubicBezTo>
                  <a:cubicBezTo>
                    <a:pt x="18" y="0"/>
                    <a:pt x="17" y="0"/>
                    <a:pt x="16" y="0"/>
                  </a:cubicBezTo>
                  <a:cubicBezTo>
                    <a:pt x="16" y="0"/>
                    <a:pt x="15" y="0"/>
                    <a:pt x="14" y="0"/>
                  </a:cubicBezTo>
                  <a:cubicBezTo>
                    <a:pt x="14" y="1"/>
                    <a:pt x="13" y="1"/>
                    <a:pt x="13" y="1"/>
                  </a:cubicBezTo>
                  <a:cubicBezTo>
                    <a:pt x="12" y="2"/>
                    <a:pt x="12" y="3"/>
                    <a:pt x="11" y="3"/>
                  </a:cubicBezTo>
                  <a:lnTo>
                    <a:pt x="9" y="6"/>
                  </a:lnTo>
                  <a:cubicBezTo>
                    <a:pt x="9" y="3"/>
                    <a:pt x="9" y="1"/>
                    <a:pt x="9" y="0"/>
                  </a:cubicBez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89" name="Freeform 165">
              <a:extLst>
                <a:ext uri="{FF2B5EF4-FFF2-40B4-BE49-F238E27FC236}">
                  <a16:creationId xmlns:a16="http://schemas.microsoft.com/office/drawing/2014/main" id="{3FB96EA3-CFAB-447D-92EB-F92965696AD7}"/>
                </a:ext>
              </a:extLst>
            </p:cNvPr>
            <p:cNvSpPr>
              <a:spLocks noEditPoints="1"/>
            </p:cNvSpPr>
            <p:nvPr/>
          </p:nvSpPr>
          <p:spPr bwMode="auto">
            <a:xfrm>
              <a:off x="2280013"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0" name="Freeform 166">
              <a:extLst>
                <a:ext uri="{FF2B5EF4-FFF2-40B4-BE49-F238E27FC236}">
                  <a16:creationId xmlns:a16="http://schemas.microsoft.com/office/drawing/2014/main" id="{7E2A4EC4-9F20-4DD4-98F6-45F9E27334E6}"/>
                </a:ext>
              </a:extLst>
            </p:cNvPr>
            <p:cNvSpPr>
              <a:spLocks/>
            </p:cNvSpPr>
            <p:nvPr/>
          </p:nvSpPr>
          <p:spPr bwMode="auto">
            <a:xfrm>
              <a:off x="2311763" y="6220867"/>
              <a:ext cx="34925" cy="47625"/>
            </a:xfrm>
            <a:custGeom>
              <a:avLst/>
              <a:gdLst>
                <a:gd name="T0" fmla="*/ 33179 w 20"/>
                <a:gd name="T1" fmla="*/ 38466 h 26"/>
                <a:gd name="T2" fmla="*/ 33179 w 20"/>
                <a:gd name="T3" fmla="*/ 38466 h 26"/>
                <a:gd name="T4" fmla="*/ 27940 w 20"/>
                <a:gd name="T5" fmla="*/ 42130 h 26"/>
                <a:gd name="T6" fmla="*/ 24448 w 20"/>
                <a:gd name="T7" fmla="*/ 42130 h 26"/>
                <a:gd name="T8" fmla="*/ 17463 w 20"/>
                <a:gd name="T9" fmla="*/ 40298 h 26"/>
                <a:gd name="T10" fmla="*/ 12224 w 20"/>
                <a:gd name="T11" fmla="*/ 36635 h 26"/>
                <a:gd name="T12" fmla="*/ 8731 w 20"/>
                <a:gd name="T13" fmla="*/ 29308 h 26"/>
                <a:gd name="T14" fmla="*/ 6985 w 20"/>
                <a:gd name="T15" fmla="*/ 20149 h 26"/>
                <a:gd name="T16" fmla="*/ 8731 w 20"/>
                <a:gd name="T17" fmla="*/ 10990 h 26"/>
                <a:gd name="T18" fmla="*/ 13970 w 20"/>
                <a:gd name="T19" fmla="*/ 5495 h 26"/>
                <a:gd name="T20" fmla="*/ 19209 w 20"/>
                <a:gd name="T21" fmla="*/ 5495 h 26"/>
                <a:gd name="T22" fmla="*/ 26194 w 20"/>
                <a:gd name="T23" fmla="*/ 5495 h 26"/>
                <a:gd name="T24" fmla="*/ 29686 w 20"/>
                <a:gd name="T25" fmla="*/ 9159 h 26"/>
                <a:gd name="T26" fmla="*/ 31433 w 20"/>
                <a:gd name="T27" fmla="*/ 14654 h 26"/>
                <a:gd name="T28" fmla="*/ 31433 w 20"/>
                <a:gd name="T29" fmla="*/ 14654 h 26"/>
                <a:gd name="T30" fmla="*/ 33179 w 20"/>
                <a:gd name="T31" fmla="*/ 14654 h 26"/>
                <a:gd name="T32" fmla="*/ 33179 w 20"/>
                <a:gd name="T33" fmla="*/ 14654 h 26"/>
                <a:gd name="T34" fmla="*/ 34925 w 20"/>
                <a:gd name="T35" fmla="*/ 1832 h 26"/>
                <a:gd name="T36" fmla="*/ 22701 w 20"/>
                <a:gd name="T37" fmla="*/ 0 h 26"/>
                <a:gd name="T38" fmla="*/ 17463 w 20"/>
                <a:gd name="T39" fmla="*/ 0 h 26"/>
                <a:gd name="T40" fmla="*/ 12224 w 20"/>
                <a:gd name="T41" fmla="*/ 3663 h 26"/>
                <a:gd name="T42" fmla="*/ 5239 w 20"/>
                <a:gd name="T43" fmla="*/ 7327 h 26"/>
                <a:gd name="T44" fmla="*/ 1746 w 20"/>
                <a:gd name="T45" fmla="*/ 10990 h 26"/>
                <a:gd name="T46" fmla="*/ 0 w 20"/>
                <a:gd name="T47" fmla="*/ 16486 h 26"/>
                <a:gd name="T48" fmla="*/ 0 w 20"/>
                <a:gd name="T49" fmla="*/ 23813 h 26"/>
                <a:gd name="T50" fmla="*/ 5239 w 20"/>
                <a:gd name="T51" fmla="*/ 40298 h 26"/>
                <a:gd name="T52" fmla="*/ 19209 w 20"/>
                <a:gd name="T53" fmla="*/ 47625 h 26"/>
                <a:gd name="T54" fmla="*/ 33179 w 20"/>
                <a:gd name="T55" fmla="*/ 43962 h 26"/>
                <a:gd name="T56" fmla="*/ 34925 w 20"/>
                <a:gd name="T57" fmla="*/ 40298 h 26"/>
                <a:gd name="T58" fmla="*/ 33179 w 20"/>
                <a:gd name="T59" fmla="*/ 38466 h 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 h="26">
                  <a:moveTo>
                    <a:pt x="19" y="21"/>
                  </a:moveTo>
                  <a:lnTo>
                    <a:pt x="19" y="21"/>
                  </a:lnTo>
                  <a:cubicBezTo>
                    <a:pt x="18" y="22"/>
                    <a:pt x="17" y="22"/>
                    <a:pt x="16" y="23"/>
                  </a:cubicBezTo>
                  <a:cubicBezTo>
                    <a:pt x="15" y="23"/>
                    <a:pt x="15" y="23"/>
                    <a:pt x="14" y="23"/>
                  </a:cubicBezTo>
                  <a:cubicBezTo>
                    <a:pt x="12" y="23"/>
                    <a:pt x="11" y="23"/>
                    <a:pt x="10" y="22"/>
                  </a:cubicBezTo>
                  <a:cubicBezTo>
                    <a:pt x="8" y="21"/>
                    <a:pt x="7" y="21"/>
                    <a:pt x="7" y="20"/>
                  </a:cubicBezTo>
                  <a:cubicBezTo>
                    <a:pt x="6" y="19"/>
                    <a:pt x="5" y="17"/>
                    <a:pt x="5" y="16"/>
                  </a:cubicBezTo>
                  <a:cubicBezTo>
                    <a:pt x="4" y="14"/>
                    <a:pt x="4" y="13"/>
                    <a:pt x="4" y="11"/>
                  </a:cubicBezTo>
                  <a:cubicBezTo>
                    <a:pt x="4" y="9"/>
                    <a:pt x="4" y="8"/>
                    <a:pt x="5" y="6"/>
                  </a:cubicBezTo>
                  <a:cubicBezTo>
                    <a:pt x="6" y="5"/>
                    <a:pt x="6" y="4"/>
                    <a:pt x="8" y="3"/>
                  </a:cubicBezTo>
                  <a:cubicBezTo>
                    <a:pt x="9" y="3"/>
                    <a:pt x="10" y="3"/>
                    <a:pt x="11" y="3"/>
                  </a:cubicBezTo>
                  <a:cubicBezTo>
                    <a:pt x="13" y="3"/>
                    <a:pt x="14" y="3"/>
                    <a:pt x="15" y="3"/>
                  </a:cubicBezTo>
                  <a:cubicBezTo>
                    <a:pt x="17" y="4"/>
                    <a:pt x="17" y="4"/>
                    <a:pt x="17" y="5"/>
                  </a:cubicBezTo>
                  <a:cubicBezTo>
                    <a:pt x="18" y="5"/>
                    <a:pt x="18" y="6"/>
                    <a:pt x="18" y="8"/>
                  </a:cubicBezTo>
                  <a:lnTo>
                    <a:pt x="19" y="8"/>
                  </a:lnTo>
                  <a:cubicBezTo>
                    <a:pt x="19" y="6"/>
                    <a:pt x="20" y="3"/>
                    <a:pt x="20" y="1"/>
                  </a:cubicBezTo>
                  <a:cubicBezTo>
                    <a:pt x="18" y="0"/>
                    <a:pt x="16" y="0"/>
                    <a:pt x="13" y="0"/>
                  </a:cubicBezTo>
                  <a:cubicBezTo>
                    <a:pt x="12" y="0"/>
                    <a:pt x="11" y="0"/>
                    <a:pt x="10" y="0"/>
                  </a:cubicBezTo>
                  <a:cubicBezTo>
                    <a:pt x="9" y="1"/>
                    <a:pt x="8" y="1"/>
                    <a:pt x="7" y="2"/>
                  </a:cubicBezTo>
                  <a:cubicBezTo>
                    <a:pt x="5" y="3"/>
                    <a:pt x="4" y="4"/>
                    <a:pt x="3" y="4"/>
                  </a:cubicBezTo>
                  <a:cubicBezTo>
                    <a:pt x="3" y="4"/>
                    <a:pt x="2" y="5"/>
                    <a:pt x="1" y="6"/>
                  </a:cubicBezTo>
                  <a:cubicBezTo>
                    <a:pt x="1" y="7"/>
                    <a:pt x="0" y="8"/>
                    <a:pt x="0" y="9"/>
                  </a:cubicBezTo>
                  <a:cubicBezTo>
                    <a:pt x="0" y="10"/>
                    <a:pt x="0" y="12"/>
                    <a:pt x="0" y="13"/>
                  </a:cubicBezTo>
                  <a:cubicBezTo>
                    <a:pt x="0" y="17"/>
                    <a:pt x="1" y="20"/>
                    <a:pt x="3" y="22"/>
                  </a:cubicBezTo>
                  <a:cubicBezTo>
                    <a:pt x="5" y="24"/>
                    <a:pt x="8" y="26"/>
                    <a:pt x="11" y="26"/>
                  </a:cubicBezTo>
                  <a:cubicBezTo>
                    <a:pt x="14" y="26"/>
                    <a:pt x="17" y="25"/>
                    <a:pt x="19" y="24"/>
                  </a:cubicBezTo>
                  <a:lnTo>
                    <a:pt x="20" y="22"/>
                  </a:lnTo>
                  <a:lnTo>
                    <a:pt x="19" y="2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1" name="Freeform 167">
              <a:extLst>
                <a:ext uri="{FF2B5EF4-FFF2-40B4-BE49-F238E27FC236}">
                  <a16:creationId xmlns:a16="http://schemas.microsoft.com/office/drawing/2014/main" id="{46AD915D-F786-49D9-BB9B-50BE725515DE}"/>
                </a:ext>
              </a:extLst>
            </p:cNvPr>
            <p:cNvSpPr>
              <a:spLocks/>
            </p:cNvSpPr>
            <p:nvPr/>
          </p:nvSpPr>
          <p:spPr bwMode="auto">
            <a:xfrm>
              <a:off x="2351451" y="6195467"/>
              <a:ext cx="50800" cy="71437"/>
            </a:xfrm>
            <a:custGeom>
              <a:avLst/>
              <a:gdLst>
                <a:gd name="T0" fmla="*/ 0 w 28"/>
                <a:gd name="T1" fmla="*/ 3663 h 39"/>
                <a:gd name="T2" fmla="*/ 0 w 28"/>
                <a:gd name="T3" fmla="*/ 3663 h 39"/>
                <a:gd name="T4" fmla="*/ 0 w 28"/>
                <a:gd name="T5" fmla="*/ 5495 h 39"/>
                <a:gd name="T6" fmla="*/ 0 w 28"/>
                <a:gd name="T7" fmla="*/ 7327 h 39"/>
                <a:gd name="T8" fmla="*/ 0 w 28"/>
                <a:gd name="T9" fmla="*/ 7327 h 39"/>
                <a:gd name="T10" fmla="*/ 5443 w 28"/>
                <a:gd name="T11" fmla="*/ 7327 h 39"/>
                <a:gd name="T12" fmla="*/ 7257 w 28"/>
                <a:gd name="T13" fmla="*/ 7327 h 39"/>
                <a:gd name="T14" fmla="*/ 7257 w 28"/>
                <a:gd name="T15" fmla="*/ 10990 h 39"/>
                <a:gd name="T16" fmla="*/ 7257 w 28"/>
                <a:gd name="T17" fmla="*/ 18317 h 39"/>
                <a:gd name="T18" fmla="*/ 9071 w 28"/>
                <a:gd name="T19" fmla="*/ 27476 h 39"/>
                <a:gd name="T20" fmla="*/ 9071 w 28"/>
                <a:gd name="T21" fmla="*/ 53120 h 39"/>
                <a:gd name="T22" fmla="*/ 7257 w 28"/>
                <a:gd name="T23" fmla="*/ 60447 h 39"/>
                <a:gd name="T24" fmla="*/ 7257 w 28"/>
                <a:gd name="T25" fmla="*/ 65942 h 39"/>
                <a:gd name="T26" fmla="*/ 7257 w 28"/>
                <a:gd name="T27" fmla="*/ 67774 h 39"/>
                <a:gd name="T28" fmla="*/ 5443 w 28"/>
                <a:gd name="T29" fmla="*/ 67774 h 39"/>
                <a:gd name="T30" fmla="*/ 0 w 28"/>
                <a:gd name="T31" fmla="*/ 67774 h 39"/>
                <a:gd name="T32" fmla="*/ 0 w 28"/>
                <a:gd name="T33" fmla="*/ 69605 h 39"/>
                <a:gd name="T34" fmla="*/ 0 w 28"/>
                <a:gd name="T35" fmla="*/ 71437 h 39"/>
                <a:gd name="T36" fmla="*/ 0 w 28"/>
                <a:gd name="T37" fmla="*/ 71437 h 39"/>
                <a:gd name="T38" fmla="*/ 12700 w 28"/>
                <a:gd name="T39" fmla="*/ 71437 h 39"/>
                <a:gd name="T40" fmla="*/ 23586 w 28"/>
                <a:gd name="T41" fmla="*/ 71437 h 39"/>
                <a:gd name="T42" fmla="*/ 23586 w 28"/>
                <a:gd name="T43" fmla="*/ 71437 h 39"/>
                <a:gd name="T44" fmla="*/ 23586 w 28"/>
                <a:gd name="T45" fmla="*/ 69605 h 39"/>
                <a:gd name="T46" fmla="*/ 23586 w 28"/>
                <a:gd name="T47" fmla="*/ 67774 h 39"/>
                <a:gd name="T48" fmla="*/ 18143 w 28"/>
                <a:gd name="T49" fmla="*/ 67774 h 39"/>
                <a:gd name="T50" fmla="*/ 18143 w 28"/>
                <a:gd name="T51" fmla="*/ 67774 h 39"/>
                <a:gd name="T52" fmla="*/ 16329 w 28"/>
                <a:gd name="T53" fmla="*/ 65942 h 39"/>
                <a:gd name="T54" fmla="*/ 16329 w 28"/>
                <a:gd name="T55" fmla="*/ 60447 h 39"/>
                <a:gd name="T56" fmla="*/ 16329 w 28"/>
                <a:gd name="T57" fmla="*/ 53120 h 39"/>
                <a:gd name="T58" fmla="*/ 16329 w 28"/>
                <a:gd name="T59" fmla="*/ 47625 h 39"/>
                <a:gd name="T60" fmla="*/ 23586 w 28"/>
                <a:gd name="T61" fmla="*/ 53120 h 39"/>
                <a:gd name="T62" fmla="*/ 27214 w 28"/>
                <a:gd name="T63" fmla="*/ 58615 h 39"/>
                <a:gd name="T64" fmla="*/ 32657 w 28"/>
                <a:gd name="T65" fmla="*/ 62278 h 39"/>
                <a:gd name="T66" fmla="*/ 36286 w 28"/>
                <a:gd name="T67" fmla="*/ 65942 h 39"/>
                <a:gd name="T68" fmla="*/ 41729 w 28"/>
                <a:gd name="T69" fmla="*/ 71437 h 39"/>
                <a:gd name="T70" fmla="*/ 50800 w 28"/>
                <a:gd name="T71" fmla="*/ 69605 h 39"/>
                <a:gd name="T72" fmla="*/ 50800 w 28"/>
                <a:gd name="T73" fmla="*/ 67774 h 39"/>
                <a:gd name="T74" fmla="*/ 48986 w 28"/>
                <a:gd name="T75" fmla="*/ 65942 h 39"/>
                <a:gd name="T76" fmla="*/ 43543 w 28"/>
                <a:gd name="T77" fmla="*/ 62278 h 39"/>
                <a:gd name="T78" fmla="*/ 32657 w 28"/>
                <a:gd name="T79" fmla="*/ 53120 h 39"/>
                <a:gd name="T80" fmla="*/ 25400 w 28"/>
                <a:gd name="T81" fmla="*/ 43961 h 39"/>
                <a:gd name="T82" fmla="*/ 29029 w 28"/>
                <a:gd name="T83" fmla="*/ 40298 h 39"/>
                <a:gd name="T84" fmla="*/ 38100 w 28"/>
                <a:gd name="T85" fmla="*/ 32971 h 39"/>
                <a:gd name="T86" fmla="*/ 43543 w 28"/>
                <a:gd name="T87" fmla="*/ 29307 h 39"/>
                <a:gd name="T88" fmla="*/ 47171 w 28"/>
                <a:gd name="T89" fmla="*/ 29307 h 39"/>
                <a:gd name="T90" fmla="*/ 47171 w 28"/>
                <a:gd name="T91" fmla="*/ 29307 h 39"/>
                <a:gd name="T92" fmla="*/ 47171 w 28"/>
                <a:gd name="T93" fmla="*/ 27476 h 39"/>
                <a:gd name="T94" fmla="*/ 47171 w 28"/>
                <a:gd name="T95" fmla="*/ 27476 h 39"/>
                <a:gd name="T96" fmla="*/ 41729 w 28"/>
                <a:gd name="T97" fmla="*/ 27476 h 39"/>
                <a:gd name="T98" fmla="*/ 38100 w 28"/>
                <a:gd name="T99" fmla="*/ 27476 h 39"/>
                <a:gd name="T100" fmla="*/ 32657 w 28"/>
                <a:gd name="T101" fmla="*/ 31139 h 39"/>
                <a:gd name="T102" fmla="*/ 21771 w 28"/>
                <a:gd name="T103" fmla="*/ 40298 h 39"/>
                <a:gd name="T104" fmla="*/ 16329 w 28"/>
                <a:gd name="T105" fmla="*/ 45793 h 39"/>
                <a:gd name="T106" fmla="*/ 16329 w 28"/>
                <a:gd name="T107" fmla="*/ 23812 h 39"/>
                <a:gd name="T108" fmla="*/ 16329 w 28"/>
                <a:gd name="T109" fmla="*/ 1832 h 39"/>
                <a:gd name="T110" fmla="*/ 16329 w 28"/>
                <a:gd name="T111" fmla="*/ 0 h 39"/>
                <a:gd name="T112" fmla="*/ 0 w 28"/>
                <a:gd name="T113" fmla="*/ 3663 h 3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8" h="39">
                  <a:moveTo>
                    <a:pt x="0" y="2"/>
                  </a:moveTo>
                  <a:lnTo>
                    <a:pt x="0" y="2"/>
                  </a:lnTo>
                  <a:lnTo>
                    <a:pt x="0" y="3"/>
                  </a:lnTo>
                  <a:lnTo>
                    <a:pt x="0" y="4"/>
                  </a:lnTo>
                  <a:cubicBezTo>
                    <a:pt x="2" y="4"/>
                    <a:pt x="3" y="4"/>
                    <a:pt x="3" y="4"/>
                  </a:cubicBezTo>
                  <a:cubicBezTo>
                    <a:pt x="4" y="4"/>
                    <a:pt x="4" y="4"/>
                    <a:pt x="4" y="4"/>
                  </a:cubicBezTo>
                  <a:cubicBezTo>
                    <a:pt x="4" y="4"/>
                    <a:pt x="4" y="5"/>
                    <a:pt x="4" y="6"/>
                  </a:cubicBezTo>
                  <a:cubicBezTo>
                    <a:pt x="4" y="6"/>
                    <a:pt x="4" y="8"/>
                    <a:pt x="4" y="10"/>
                  </a:cubicBezTo>
                  <a:lnTo>
                    <a:pt x="5" y="15"/>
                  </a:lnTo>
                  <a:lnTo>
                    <a:pt x="5" y="29"/>
                  </a:lnTo>
                  <a:cubicBezTo>
                    <a:pt x="5" y="30"/>
                    <a:pt x="4" y="31"/>
                    <a:pt x="4" y="33"/>
                  </a:cubicBezTo>
                  <a:cubicBezTo>
                    <a:pt x="4" y="35"/>
                    <a:pt x="4" y="36"/>
                    <a:pt x="4" y="36"/>
                  </a:cubicBezTo>
                  <a:cubicBezTo>
                    <a:pt x="4" y="37"/>
                    <a:pt x="4" y="37"/>
                    <a:pt x="4" y="37"/>
                  </a:cubicBezTo>
                  <a:cubicBezTo>
                    <a:pt x="4" y="37"/>
                    <a:pt x="4" y="37"/>
                    <a:pt x="3" y="37"/>
                  </a:cubicBezTo>
                  <a:cubicBezTo>
                    <a:pt x="3" y="37"/>
                    <a:pt x="2" y="37"/>
                    <a:pt x="0" y="37"/>
                  </a:cubicBezTo>
                  <a:lnTo>
                    <a:pt x="0" y="38"/>
                  </a:lnTo>
                  <a:lnTo>
                    <a:pt x="0" y="39"/>
                  </a:lnTo>
                  <a:cubicBezTo>
                    <a:pt x="3" y="39"/>
                    <a:pt x="5" y="39"/>
                    <a:pt x="7" y="39"/>
                  </a:cubicBezTo>
                  <a:cubicBezTo>
                    <a:pt x="9" y="39"/>
                    <a:pt x="11" y="39"/>
                    <a:pt x="13" y="39"/>
                  </a:cubicBezTo>
                  <a:lnTo>
                    <a:pt x="13" y="38"/>
                  </a:lnTo>
                  <a:lnTo>
                    <a:pt x="13" y="37"/>
                  </a:lnTo>
                  <a:cubicBezTo>
                    <a:pt x="11" y="37"/>
                    <a:pt x="10" y="37"/>
                    <a:pt x="10" y="37"/>
                  </a:cubicBezTo>
                  <a:cubicBezTo>
                    <a:pt x="10" y="37"/>
                    <a:pt x="10" y="37"/>
                    <a:pt x="10" y="37"/>
                  </a:cubicBezTo>
                  <a:cubicBezTo>
                    <a:pt x="9" y="37"/>
                    <a:pt x="9" y="37"/>
                    <a:pt x="9" y="36"/>
                  </a:cubicBezTo>
                  <a:cubicBezTo>
                    <a:pt x="9" y="36"/>
                    <a:pt x="9" y="35"/>
                    <a:pt x="9" y="33"/>
                  </a:cubicBezTo>
                  <a:cubicBezTo>
                    <a:pt x="9" y="31"/>
                    <a:pt x="9" y="29"/>
                    <a:pt x="9" y="29"/>
                  </a:cubicBezTo>
                  <a:lnTo>
                    <a:pt x="9" y="26"/>
                  </a:lnTo>
                  <a:lnTo>
                    <a:pt x="13" y="29"/>
                  </a:lnTo>
                  <a:cubicBezTo>
                    <a:pt x="14" y="30"/>
                    <a:pt x="15" y="31"/>
                    <a:pt x="15" y="32"/>
                  </a:cubicBezTo>
                  <a:lnTo>
                    <a:pt x="18" y="34"/>
                  </a:lnTo>
                  <a:lnTo>
                    <a:pt x="20" y="36"/>
                  </a:lnTo>
                  <a:cubicBezTo>
                    <a:pt x="20" y="37"/>
                    <a:pt x="21" y="38"/>
                    <a:pt x="23" y="39"/>
                  </a:cubicBezTo>
                  <a:cubicBezTo>
                    <a:pt x="26" y="38"/>
                    <a:pt x="27" y="38"/>
                    <a:pt x="28" y="38"/>
                  </a:cubicBezTo>
                  <a:lnTo>
                    <a:pt x="28" y="37"/>
                  </a:lnTo>
                  <a:cubicBezTo>
                    <a:pt x="28" y="37"/>
                    <a:pt x="27" y="37"/>
                    <a:pt x="27" y="36"/>
                  </a:cubicBezTo>
                  <a:cubicBezTo>
                    <a:pt x="26" y="36"/>
                    <a:pt x="25" y="36"/>
                    <a:pt x="24" y="34"/>
                  </a:cubicBezTo>
                  <a:cubicBezTo>
                    <a:pt x="22" y="33"/>
                    <a:pt x="21" y="31"/>
                    <a:pt x="18" y="29"/>
                  </a:cubicBezTo>
                  <a:cubicBezTo>
                    <a:pt x="16" y="27"/>
                    <a:pt x="14" y="25"/>
                    <a:pt x="14" y="24"/>
                  </a:cubicBezTo>
                  <a:lnTo>
                    <a:pt x="16" y="22"/>
                  </a:lnTo>
                  <a:cubicBezTo>
                    <a:pt x="18" y="20"/>
                    <a:pt x="20" y="19"/>
                    <a:pt x="21" y="18"/>
                  </a:cubicBezTo>
                  <a:cubicBezTo>
                    <a:pt x="22" y="17"/>
                    <a:pt x="23" y="17"/>
                    <a:pt x="24" y="16"/>
                  </a:cubicBezTo>
                  <a:cubicBezTo>
                    <a:pt x="24" y="16"/>
                    <a:pt x="25" y="16"/>
                    <a:pt x="26" y="16"/>
                  </a:cubicBezTo>
                  <a:lnTo>
                    <a:pt x="26" y="15"/>
                  </a:lnTo>
                  <a:cubicBezTo>
                    <a:pt x="25" y="15"/>
                    <a:pt x="24" y="15"/>
                    <a:pt x="23" y="15"/>
                  </a:cubicBezTo>
                  <a:cubicBezTo>
                    <a:pt x="23" y="15"/>
                    <a:pt x="22" y="15"/>
                    <a:pt x="21" y="15"/>
                  </a:cubicBezTo>
                  <a:cubicBezTo>
                    <a:pt x="21" y="15"/>
                    <a:pt x="20" y="16"/>
                    <a:pt x="18" y="17"/>
                  </a:cubicBezTo>
                  <a:cubicBezTo>
                    <a:pt x="16" y="19"/>
                    <a:pt x="14" y="21"/>
                    <a:pt x="12" y="22"/>
                  </a:cubicBezTo>
                  <a:cubicBezTo>
                    <a:pt x="11" y="24"/>
                    <a:pt x="9" y="24"/>
                    <a:pt x="9" y="25"/>
                  </a:cubicBezTo>
                  <a:lnTo>
                    <a:pt x="9" y="13"/>
                  </a:lnTo>
                  <a:cubicBezTo>
                    <a:pt x="9" y="7"/>
                    <a:pt x="9" y="3"/>
                    <a:pt x="9" y="1"/>
                  </a:cubicBezTo>
                  <a:lnTo>
                    <a:pt x="9" y="0"/>
                  </a:lnTo>
                  <a:cubicBezTo>
                    <a:pt x="6"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2" name="Freeform 168">
              <a:extLst>
                <a:ext uri="{FF2B5EF4-FFF2-40B4-BE49-F238E27FC236}">
                  <a16:creationId xmlns:a16="http://schemas.microsoft.com/office/drawing/2014/main" id="{BA2BF449-29E6-4425-85F2-A241FA8C884E}"/>
                </a:ext>
              </a:extLst>
            </p:cNvPr>
            <p:cNvSpPr>
              <a:spLocks/>
            </p:cNvSpPr>
            <p:nvPr/>
          </p:nvSpPr>
          <p:spPr bwMode="auto">
            <a:xfrm>
              <a:off x="1697401" y="6197054"/>
              <a:ext cx="61913" cy="71437"/>
            </a:xfrm>
            <a:custGeom>
              <a:avLst/>
              <a:gdLst>
                <a:gd name="T0" fmla="*/ 60092 w 34"/>
                <a:gd name="T1" fmla="*/ 60447 h 39"/>
                <a:gd name="T2" fmla="*/ 60092 w 34"/>
                <a:gd name="T3" fmla="*/ 60447 h 39"/>
                <a:gd name="T4" fmla="*/ 56450 w 34"/>
                <a:gd name="T5" fmla="*/ 62278 h 39"/>
                <a:gd name="T6" fmla="*/ 49166 w 34"/>
                <a:gd name="T7" fmla="*/ 65942 h 39"/>
                <a:gd name="T8" fmla="*/ 41882 w 34"/>
                <a:gd name="T9" fmla="*/ 65942 h 39"/>
                <a:gd name="T10" fmla="*/ 25494 w 34"/>
                <a:gd name="T11" fmla="*/ 62278 h 39"/>
                <a:gd name="T12" fmla="*/ 12747 w 34"/>
                <a:gd name="T13" fmla="*/ 51288 h 39"/>
                <a:gd name="T14" fmla="*/ 9105 w 34"/>
                <a:gd name="T15" fmla="*/ 34803 h 39"/>
                <a:gd name="T16" fmla="*/ 12747 w 34"/>
                <a:gd name="T17" fmla="*/ 18317 h 39"/>
                <a:gd name="T18" fmla="*/ 23673 w 34"/>
                <a:gd name="T19" fmla="*/ 9159 h 39"/>
                <a:gd name="T20" fmla="*/ 36419 w 34"/>
                <a:gd name="T21" fmla="*/ 5495 h 39"/>
                <a:gd name="T22" fmla="*/ 47345 w 34"/>
                <a:gd name="T23" fmla="*/ 7327 h 39"/>
                <a:gd name="T24" fmla="*/ 56450 w 34"/>
                <a:gd name="T25" fmla="*/ 10990 h 39"/>
                <a:gd name="T26" fmla="*/ 56450 w 34"/>
                <a:gd name="T27" fmla="*/ 18317 h 39"/>
                <a:gd name="T28" fmla="*/ 56450 w 34"/>
                <a:gd name="T29" fmla="*/ 20149 h 39"/>
                <a:gd name="T30" fmla="*/ 58271 w 34"/>
                <a:gd name="T31" fmla="*/ 20149 h 39"/>
                <a:gd name="T32" fmla="*/ 58271 w 34"/>
                <a:gd name="T33" fmla="*/ 18317 h 39"/>
                <a:gd name="T34" fmla="*/ 61913 w 34"/>
                <a:gd name="T35" fmla="*/ 5495 h 39"/>
                <a:gd name="T36" fmla="*/ 60092 w 34"/>
                <a:gd name="T37" fmla="*/ 5495 h 39"/>
                <a:gd name="T38" fmla="*/ 50987 w 34"/>
                <a:gd name="T39" fmla="*/ 1832 h 39"/>
                <a:gd name="T40" fmla="*/ 38240 w 34"/>
                <a:gd name="T41" fmla="*/ 0 h 39"/>
                <a:gd name="T42" fmla="*/ 18210 w 34"/>
                <a:gd name="T43" fmla="*/ 5495 h 39"/>
                <a:gd name="T44" fmla="*/ 5463 w 34"/>
                <a:gd name="T45" fmla="*/ 16485 h 39"/>
                <a:gd name="T46" fmla="*/ 0 w 34"/>
                <a:gd name="T47" fmla="*/ 36634 h 39"/>
                <a:gd name="T48" fmla="*/ 9105 w 34"/>
                <a:gd name="T49" fmla="*/ 60447 h 39"/>
                <a:gd name="T50" fmla="*/ 38240 w 34"/>
                <a:gd name="T51" fmla="*/ 71437 h 39"/>
                <a:gd name="T52" fmla="*/ 60092 w 34"/>
                <a:gd name="T53" fmla="*/ 65942 h 39"/>
                <a:gd name="T54" fmla="*/ 61913 w 34"/>
                <a:gd name="T55" fmla="*/ 60447 h 39"/>
                <a:gd name="T56" fmla="*/ 60092 w 34"/>
                <a:gd name="T57" fmla="*/ 60447 h 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39">
                  <a:moveTo>
                    <a:pt x="33" y="33"/>
                  </a:moveTo>
                  <a:lnTo>
                    <a:pt x="33" y="33"/>
                  </a:lnTo>
                  <a:cubicBezTo>
                    <a:pt x="33" y="33"/>
                    <a:pt x="32" y="34"/>
                    <a:pt x="31" y="34"/>
                  </a:cubicBezTo>
                  <a:cubicBezTo>
                    <a:pt x="30" y="35"/>
                    <a:pt x="29" y="35"/>
                    <a:pt x="27" y="36"/>
                  </a:cubicBezTo>
                  <a:cubicBezTo>
                    <a:pt x="26" y="36"/>
                    <a:pt x="24" y="36"/>
                    <a:pt x="23" y="36"/>
                  </a:cubicBezTo>
                  <a:cubicBezTo>
                    <a:pt x="19" y="36"/>
                    <a:pt x="16" y="35"/>
                    <a:pt x="14" y="34"/>
                  </a:cubicBezTo>
                  <a:cubicBezTo>
                    <a:pt x="11" y="32"/>
                    <a:pt x="9" y="30"/>
                    <a:pt x="7" y="28"/>
                  </a:cubicBezTo>
                  <a:cubicBezTo>
                    <a:pt x="6" y="25"/>
                    <a:pt x="5" y="22"/>
                    <a:pt x="5" y="19"/>
                  </a:cubicBezTo>
                  <a:cubicBezTo>
                    <a:pt x="5" y="15"/>
                    <a:pt x="6" y="12"/>
                    <a:pt x="7" y="10"/>
                  </a:cubicBezTo>
                  <a:cubicBezTo>
                    <a:pt x="8" y="8"/>
                    <a:pt x="10" y="6"/>
                    <a:pt x="13" y="5"/>
                  </a:cubicBezTo>
                  <a:cubicBezTo>
                    <a:pt x="15" y="3"/>
                    <a:pt x="17" y="3"/>
                    <a:pt x="20" y="3"/>
                  </a:cubicBezTo>
                  <a:cubicBezTo>
                    <a:pt x="22" y="3"/>
                    <a:pt x="24" y="3"/>
                    <a:pt x="26" y="4"/>
                  </a:cubicBezTo>
                  <a:cubicBezTo>
                    <a:pt x="28" y="4"/>
                    <a:pt x="29" y="5"/>
                    <a:pt x="31" y="6"/>
                  </a:cubicBezTo>
                  <a:lnTo>
                    <a:pt x="31" y="10"/>
                  </a:lnTo>
                  <a:lnTo>
                    <a:pt x="31" y="11"/>
                  </a:lnTo>
                  <a:lnTo>
                    <a:pt x="32" y="11"/>
                  </a:lnTo>
                  <a:lnTo>
                    <a:pt x="32" y="10"/>
                  </a:lnTo>
                  <a:cubicBezTo>
                    <a:pt x="33" y="7"/>
                    <a:pt x="33" y="4"/>
                    <a:pt x="34" y="3"/>
                  </a:cubicBezTo>
                  <a:lnTo>
                    <a:pt x="33" y="3"/>
                  </a:lnTo>
                  <a:cubicBezTo>
                    <a:pt x="32" y="2"/>
                    <a:pt x="30" y="2"/>
                    <a:pt x="28" y="1"/>
                  </a:cubicBezTo>
                  <a:cubicBezTo>
                    <a:pt x="25" y="1"/>
                    <a:pt x="23" y="0"/>
                    <a:pt x="21" y="0"/>
                  </a:cubicBezTo>
                  <a:cubicBezTo>
                    <a:pt x="17" y="0"/>
                    <a:pt x="13" y="1"/>
                    <a:pt x="10" y="3"/>
                  </a:cubicBezTo>
                  <a:cubicBezTo>
                    <a:pt x="7" y="4"/>
                    <a:pt x="4" y="6"/>
                    <a:pt x="3" y="9"/>
                  </a:cubicBezTo>
                  <a:cubicBezTo>
                    <a:pt x="1" y="12"/>
                    <a:pt x="0" y="16"/>
                    <a:pt x="0" y="20"/>
                  </a:cubicBezTo>
                  <a:cubicBezTo>
                    <a:pt x="0" y="25"/>
                    <a:pt x="2" y="30"/>
                    <a:pt x="5" y="33"/>
                  </a:cubicBezTo>
                  <a:cubicBezTo>
                    <a:pt x="9" y="37"/>
                    <a:pt x="14" y="39"/>
                    <a:pt x="21" y="39"/>
                  </a:cubicBezTo>
                  <a:cubicBezTo>
                    <a:pt x="25" y="39"/>
                    <a:pt x="29" y="38"/>
                    <a:pt x="33" y="36"/>
                  </a:cubicBezTo>
                  <a:lnTo>
                    <a:pt x="34" y="33"/>
                  </a:lnTo>
                  <a:lnTo>
                    <a:pt x="33" y="3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3" name="Freeform 169">
              <a:extLst>
                <a:ext uri="{FF2B5EF4-FFF2-40B4-BE49-F238E27FC236}">
                  <a16:creationId xmlns:a16="http://schemas.microsoft.com/office/drawing/2014/main" id="{D142FDD8-EA50-4D7B-819B-84F1CED9DA2F}"/>
                </a:ext>
              </a:extLst>
            </p:cNvPr>
            <p:cNvSpPr>
              <a:spLocks noEditPoints="1"/>
            </p:cNvSpPr>
            <p:nvPr/>
          </p:nvSpPr>
          <p:spPr bwMode="auto">
            <a:xfrm>
              <a:off x="1765663" y="6220867"/>
              <a:ext cx="42863" cy="46037"/>
            </a:xfrm>
            <a:custGeom>
              <a:avLst/>
              <a:gdLst>
                <a:gd name="T0" fmla="*/ 5591 w 23"/>
                <a:gd name="T1" fmla="*/ 12890 h 25"/>
                <a:gd name="T2" fmla="*/ 5591 w 23"/>
                <a:gd name="T3" fmla="*/ 12890 h 25"/>
                <a:gd name="T4" fmla="*/ 9318 w 23"/>
                <a:gd name="T5" fmla="*/ 7366 h 25"/>
                <a:gd name="T6" fmla="*/ 11182 w 23"/>
                <a:gd name="T7" fmla="*/ 5524 h 25"/>
                <a:gd name="T8" fmla="*/ 16772 w 23"/>
                <a:gd name="T9" fmla="*/ 5524 h 25"/>
                <a:gd name="T10" fmla="*/ 24227 w 23"/>
                <a:gd name="T11" fmla="*/ 7366 h 25"/>
                <a:gd name="T12" fmla="*/ 27954 w 23"/>
                <a:gd name="T13" fmla="*/ 18415 h 25"/>
                <a:gd name="T14" fmla="*/ 3727 w 23"/>
                <a:gd name="T15" fmla="*/ 23939 h 25"/>
                <a:gd name="T16" fmla="*/ 0 w 23"/>
                <a:gd name="T17" fmla="*/ 34988 h 25"/>
                <a:gd name="T18" fmla="*/ 1864 w 23"/>
                <a:gd name="T19" fmla="*/ 42354 h 25"/>
                <a:gd name="T20" fmla="*/ 5591 w 23"/>
                <a:gd name="T21" fmla="*/ 46037 h 25"/>
                <a:gd name="T22" fmla="*/ 11182 w 23"/>
                <a:gd name="T23" fmla="*/ 46037 h 25"/>
                <a:gd name="T24" fmla="*/ 16772 w 23"/>
                <a:gd name="T25" fmla="*/ 46037 h 25"/>
                <a:gd name="T26" fmla="*/ 27954 w 23"/>
                <a:gd name="T27" fmla="*/ 36830 h 25"/>
                <a:gd name="T28" fmla="*/ 27954 w 23"/>
                <a:gd name="T29" fmla="*/ 46037 h 25"/>
                <a:gd name="T30" fmla="*/ 27954 w 23"/>
                <a:gd name="T31" fmla="*/ 46037 h 25"/>
                <a:gd name="T32" fmla="*/ 35409 w 23"/>
                <a:gd name="T33" fmla="*/ 46037 h 25"/>
                <a:gd name="T34" fmla="*/ 42863 w 23"/>
                <a:gd name="T35" fmla="*/ 46037 h 25"/>
                <a:gd name="T36" fmla="*/ 42863 w 23"/>
                <a:gd name="T37" fmla="*/ 46037 h 25"/>
                <a:gd name="T38" fmla="*/ 42863 w 23"/>
                <a:gd name="T39" fmla="*/ 44196 h 25"/>
                <a:gd name="T40" fmla="*/ 42863 w 23"/>
                <a:gd name="T41" fmla="*/ 44196 h 25"/>
                <a:gd name="T42" fmla="*/ 39136 w 23"/>
                <a:gd name="T43" fmla="*/ 42354 h 25"/>
                <a:gd name="T44" fmla="*/ 37272 w 23"/>
                <a:gd name="T45" fmla="*/ 42354 h 25"/>
                <a:gd name="T46" fmla="*/ 37272 w 23"/>
                <a:gd name="T47" fmla="*/ 42354 h 25"/>
                <a:gd name="T48" fmla="*/ 35409 w 23"/>
                <a:gd name="T49" fmla="*/ 38671 h 25"/>
                <a:gd name="T50" fmla="*/ 35409 w 23"/>
                <a:gd name="T51" fmla="*/ 23939 h 25"/>
                <a:gd name="T52" fmla="*/ 37272 w 23"/>
                <a:gd name="T53" fmla="*/ 14732 h 25"/>
                <a:gd name="T54" fmla="*/ 35409 w 23"/>
                <a:gd name="T55" fmla="*/ 7366 h 25"/>
                <a:gd name="T56" fmla="*/ 29818 w 23"/>
                <a:gd name="T57" fmla="*/ 1841 h 25"/>
                <a:gd name="T58" fmla="*/ 20500 w 23"/>
                <a:gd name="T59" fmla="*/ 0 h 25"/>
                <a:gd name="T60" fmla="*/ 3727 w 23"/>
                <a:gd name="T61" fmla="*/ 7366 h 25"/>
                <a:gd name="T62" fmla="*/ 3727 w 23"/>
                <a:gd name="T63" fmla="*/ 12890 h 25"/>
                <a:gd name="T64" fmla="*/ 3727 w 23"/>
                <a:gd name="T65" fmla="*/ 12890 h 25"/>
                <a:gd name="T66" fmla="*/ 5591 w 23"/>
                <a:gd name="T67" fmla="*/ 12890 h 25"/>
                <a:gd name="T68" fmla="*/ 5591 w 23"/>
                <a:gd name="T69" fmla="*/ 12890 h 25"/>
                <a:gd name="T70" fmla="*/ 27954 w 23"/>
                <a:gd name="T71" fmla="*/ 33147 h 25"/>
                <a:gd name="T72" fmla="*/ 27954 w 23"/>
                <a:gd name="T73" fmla="*/ 33147 h 25"/>
                <a:gd name="T74" fmla="*/ 14909 w 23"/>
                <a:gd name="T75" fmla="*/ 40513 h 25"/>
                <a:gd name="T76" fmla="*/ 7454 w 23"/>
                <a:gd name="T77" fmla="*/ 33147 h 25"/>
                <a:gd name="T78" fmla="*/ 11182 w 23"/>
                <a:gd name="T79" fmla="*/ 25781 h 25"/>
                <a:gd name="T80" fmla="*/ 27954 w 23"/>
                <a:gd name="T81" fmla="*/ 20256 h 25"/>
                <a:gd name="T82" fmla="*/ 27954 w 23"/>
                <a:gd name="T83" fmla="*/ 331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3" y="7"/>
                  </a:moveTo>
                  <a:lnTo>
                    <a:pt x="3" y="7"/>
                  </a:lnTo>
                  <a:cubicBezTo>
                    <a:pt x="4" y="5"/>
                    <a:pt x="5" y="4"/>
                    <a:pt x="5" y="4"/>
                  </a:cubicBezTo>
                  <a:cubicBezTo>
                    <a:pt x="5" y="4"/>
                    <a:pt x="5" y="4"/>
                    <a:pt x="6" y="3"/>
                  </a:cubicBezTo>
                  <a:cubicBezTo>
                    <a:pt x="7" y="3"/>
                    <a:pt x="8" y="3"/>
                    <a:pt x="9" y="3"/>
                  </a:cubicBezTo>
                  <a:cubicBezTo>
                    <a:pt x="11" y="3"/>
                    <a:pt x="12" y="3"/>
                    <a:pt x="13" y="4"/>
                  </a:cubicBezTo>
                  <a:cubicBezTo>
                    <a:pt x="15" y="5"/>
                    <a:pt x="15" y="7"/>
                    <a:pt x="15" y="10"/>
                  </a:cubicBezTo>
                  <a:cubicBezTo>
                    <a:pt x="8" y="11"/>
                    <a:pt x="4" y="12"/>
                    <a:pt x="2" y="13"/>
                  </a:cubicBezTo>
                  <a:cubicBezTo>
                    <a:pt x="1" y="15"/>
                    <a:pt x="0" y="17"/>
                    <a:pt x="0" y="19"/>
                  </a:cubicBezTo>
                  <a:cubicBezTo>
                    <a:pt x="0" y="21"/>
                    <a:pt x="0" y="22"/>
                    <a:pt x="1" y="23"/>
                  </a:cubicBezTo>
                  <a:cubicBezTo>
                    <a:pt x="1" y="23"/>
                    <a:pt x="2" y="24"/>
                    <a:pt x="3" y="25"/>
                  </a:cubicBezTo>
                  <a:cubicBezTo>
                    <a:pt x="4" y="25"/>
                    <a:pt x="5" y="25"/>
                    <a:pt x="6" y="25"/>
                  </a:cubicBezTo>
                  <a:cubicBezTo>
                    <a:pt x="7" y="25"/>
                    <a:pt x="9" y="25"/>
                    <a:pt x="9" y="25"/>
                  </a:cubicBezTo>
                  <a:lnTo>
                    <a:pt x="15" y="20"/>
                  </a:lnTo>
                  <a:lnTo>
                    <a:pt x="15" y="25"/>
                  </a:lnTo>
                  <a:cubicBezTo>
                    <a:pt x="17" y="25"/>
                    <a:pt x="18" y="25"/>
                    <a:pt x="19" y="25"/>
                  </a:cubicBezTo>
                  <a:cubicBezTo>
                    <a:pt x="20" y="25"/>
                    <a:pt x="21" y="25"/>
                    <a:pt x="23" y="25"/>
                  </a:cubicBezTo>
                  <a:lnTo>
                    <a:pt x="23" y="24"/>
                  </a:lnTo>
                  <a:lnTo>
                    <a:pt x="21" y="23"/>
                  </a:lnTo>
                  <a:cubicBezTo>
                    <a:pt x="21" y="23"/>
                    <a:pt x="20" y="23"/>
                    <a:pt x="20" y="23"/>
                  </a:cubicBezTo>
                  <a:cubicBezTo>
                    <a:pt x="20" y="23"/>
                    <a:pt x="20" y="23"/>
                    <a:pt x="20" y="23"/>
                  </a:cubicBezTo>
                  <a:cubicBezTo>
                    <a:pt x="19" y="23"/>
                    <a:pt x="19" y="22"/>
                    <a:pt x="19" y="21"/>
                  </a:cubicBezTo>
                  <a:lnTo>
                    <a:pt x="19" y="13"/>
                  </a:lnTo>
                  <a:lnTo>
                    <a:pt x="20" y="8"/>
                  </a:lnTo>
                  <a:cubicBezTo>
                    <a:pt x="20" y="6"/>
                    <a:pt x="19" y="5"/>
                    <a:pt x="19" y="4"/>
                  </a:cubicBezTo>
                  <a:cubicBezTo>
                    <a:pt x="18" y="3"/>
                    <a:pt x="17" y="2"/>
                    <a:pt x="16" y="1"/>
                  </a:cubicBezTo>
                  <a:cubicBezTo>
                    <a:pt x="14" y="0"/>
                    <a:pt x="13" y="0"/>
                    <a:pt x="11" y="0"/>
                  </a:cubicBezTo>
                  <a:cubicBezTo>
                    <a:pt x="8" y="0"/>
                    <a:pt x="5" y="1"/>
                    <a:pt x="2" y="4"/>
                  </a:cubicBezTo>
                  <a:lnTo>
                    <a:pt x="2" y="7"/>
                  </a:lnTo>
                  <a:lnTo>
                    <a:pt x="3" y="7"/>
                  </a:lnTo>
                  <a:close/>
                  <a:moveTo>
                    <a:pt x="15" y="18"/>
                  </a:moveTo>
                  <a:lnTo>
                    <a:pt x="15" y="18"/>
                  </a:lnTo>
                  <a:cubicBezTo>
                    <a:pt x="13" y="21"/>
                    <a:pt x="11" y="22"/>
                    <a:pt x="8" y="22"/>
                  </a:cubicBezTo>
                  <a:cubicBezTo>
                    <a:pt x="6" y="22"/>
                    <a:pt x="4" y="21"/>
                    <a:pt x="4" y="18"/>
                  </a:cubicBezTo>
                  <a:cubicBezTo>
                    <a:pt x="4" y="16"/>
                    <a:pt x="5" y="15"/>
                    <a:pt x="6" y="14"/>
                  </a:cubicBezTo>
                  <a:cubicBezTo>
                    <a:pt x="7" y="13"/>
                    <a:pt x="10" y="12"/>
                    <a:pt x="15" y="11"/>
                  </a:cubicBezTo>
                  <a:lnTo>
                    <a:pt x="15" y="1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4" name="Freeform 170">
              <a:extLst>
                <a:ext uri="{FF2B5EF4-FFF2-40B4-BE49-F238E27FC236}">
                  <a16:creationId xmlns:a16="http://schemas.microsoft.com/office/drawing/2014/main" id="{8773522E-417D-402E-AD4D-9F3A8D96F59F}"/>
                </a:ext>
              </a:extLst>
            </p:cNvPr>
            <p:cNvSpPr>
              <a:spLocks/>
            </p:cNvSpPr>
            <p:nvPr/>
          </p:nvSpPr>
          <p:spPr bwMode="auto">
            <a:xfrm>
              <a:off x="1811701" y="6195467"/>
              <a:ext cx="23813" cy="71437"/>
            </a:xfrm>
            <a:custGeom>
              <a:avLst/>
              <a:gdLst>
                <a:gd name="T0" fmla="*/ 1832 w 13"/>
                <a:gd name="T1" fmla="*/ 3663 h 39"/>
                <a:gd name="T2" fmla="*/ 1832 w 13"/>
                <a:gd name="T3" fmla="*/ 3663 h 39"/>
                <a:gd name="T4" fmla="*/ 0 w 13"/>
                <a:gd name="T5" fmla="*/ 5495 h 39"/>
                <a:gd name="T6" fmla="*/ 0 w 13"/>
                <a:gd name="T7" fmla="*/ 7327 h 39"/>
                <a:gd name="T8" fmla="*/ 1832 w 13"/>
                <a:gd name="T9" fmla="*/ 7327 h 39"/>
                <a:gd name="T10" fmla="*/ 7327 w 13"/>
                <a:gd name="T11" fmla="*/ 7327 h 39"/>
                <a:gd name="T12" fmla="*/ 7327 w 13"/>
                <a:gd name="T13" fmla="*/ 7327 h 39"/>
                <a:gd name="T14" fmla="*/ 9159 w 13"/>
                <a:gd name="T15" fmla="*/ 10990 h 39"/>
                <a:gd name="T16" fmla="*/ 9159 w 13"/>
                <a:gd name="T17" fmla="*/ 18317 h 39"/>
                <a:gd name="T18" fmla="*/ 9159 w 13"/>
                <a:gd name="T19" fmla="*/ 27476 h 39"/>
                <a:gd name="T20" fmla="*/ 9159 w 13"/>
                <a:gd name="T21" fmla="*/ 53120 h 39"/>
                <a:gd name="T22" fmla="*/ 9159 w 13"/>
                <a:gd name="T23" fmla="*/ 60447 h 39"/>
                <a:gd name="T24" fmla="*/ 9159 w 13"/>
                <a:gd name="T25" fmla="*/ 65942 h 39"/>
                <a:gd name="T26" fmla="*/ 7327 w 13"/>
                <a:gd name="T27" fmla="*/ 67774 h 39"/>
                <a:gd name="T28" fmla="*/ 7327 w 13"/>
                <a:gd name="T29" fmla="*/ 67774 h 39"/>
                <a:gd name="T30" fmla="*/ 1832 w 13"/>
                <a:gd name="T31" fmla="*/ 67774 h 39"/>
                <a:gd name="T32" fmla="*/ 1832 w 13"/>
                <a:gd name="T33" fmla="*/ 69605 h 39"/>
                <a:gd name="T34" fmla="*/ 1832 w 13"/>
                <a:gd name="T35" fmla="*/ 71437 h 39"/>
                <a:gd name="T36" fmla="*/ 1832 w 13"/>
                <a:gd name="T37" fmla="*/ 71437 h 39"/>
                <a:gd name="T38" fmla="*/ 12822 w 13"/>
                <a:gd name="T39" fmla="*/ 71437 h 39"/>
                <a:gd name="T40" fmla="*/ 23813 w 13"/>
                <a:gd name="T41" fmla="*/ 71437 h 39"/>
                <a:gd name="T42" fmla="*/ 23813 w 13"/>
                <a:gd name="T43" fmla="*/ 71437 h 39"/>
                <a:gd name="T44" fmla="*/ 23813 w 13"/>
                <a:gd name="T45" fmla="*/ 69605 h 39"/>
                <a:gd name="T46" fmla="*/ 23813 w 13"/>
                <a:gd name="T47" fmla="*/ 67774 h 39"/>
                <a:gd name="T48" fmla="*/ 18318 w 13"/>
                <a:gd name="T49" fmla="*/ 67774 h 39"/>
                <a:gd name="T50" fmla="*/ 18318 w 13"/>
                <a:gd name="T51" fmla="*/ 67774 h 39"/>
                <a:gd name="T52" fmla="*/ 18318 w 13"/>
                <a:gd name="T53" fmla="*/ 65942 h 39"/>
                <a:gd name="T54" fmla="*/ 16486 w 13"/>
                <a:gd name="T55" fmla="*/ 60447 h 39"/>
                <a:gd name="T56" fmla="*/ 16486 w 13"/>
                <a:gd name="T57" fmla="*/ 53120 h 39"/>
                <a:gd name="T58" fmla="*/ 16486 w 13"/>
                <a:gd name="T59" fmla="*/ 23812 h 39"/>
                <a:gd name="T60" fmla="*/ 18318 w 13"/>
                <a:gd name="T61" fmla="*/ 1832 h 39"/>
                <a:gd name="T62" fmla="*/ 16486 w 13"/>
                <a:gd name="T63" fmla="*/ 0 h 39"/>
                <a:gd name="T64" fmla="*/ 1832 w 13"/>
                <a:gd name="T65" fmla="*/ 3663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 h="39">
                  <a:moveTo>
                    <a:pt x="1" y="2"/>
                  </a:moveTo>
                  <a:lnTo>
                    <a:pt x="1" y="2"/>
                  </a:lnTo>
                  <a:lnTo>
                    <a:pt x="0" y="3"/>
                  </a:lnTo>
                  <a:lnTo>
                    <a:pt x="0" y="4"/>
                  </a:lnTo>
                  <a:lnTo>
                    <a:pt x="1" y="4"/>
                  </a:lnTo>
                  <a:cubicBezTo>
                    <a:pt x="3" y="4"/>
                    <a:pt x="4" y="4"/>
                    <a:pt x="4" y="4"/>
                  </a:cubicBezTo>
                  <a:cubicBezTo>
                    <a:pt x="4" y="4"/>
                    <a:pt x="4" y="4"/>
                    <a:pt x="4" y="4"/>
                  </a:cubicBezTo>
                  <a:cubicBezTo>
                    <a:pt x="4" y="4"/>
                    <a:pt x="5" y="5"/>
                    <a:pt x="5" y="6"/>
                  </a:cubicBezTo>
                  <a:cubicBezTo>
                    <a:pt x="5" y="6"/>
                    <a:pt x="5" y="8"/>
                    <a:pt x="5" y="10"/>
                  </a:cubicBezTo>
                  <a:lnTo>
                    <a:pt x="5" y="15"/>
                  </a:lnTo>
                  <a:lnTo>
                    <a:pt x="5" y="29"/>
                  </a:lnTo>
                  <a:cubicBezTo>
                    <a:pt x="5" y="30"/>
                    <a:pt x="5" y="31"/>
                    <a:pt x="5" y="33"/>
                  </a:cubicBezTo>
                  <a:cubicBezTo>
                    <a:pt x="5" y="35"/>
                    <a:pt x="5" y="36"/>
                    <a:pt x="5" y="36"/>
                  </a:cubicBezTo>
                  <a:cubicBezTo>
                    <a:pt x="5" y="37"/>
                    <a:pt x="4" y="37"/>
                    <a:pt x="4" y="37"/>
                  </a:cubicBezTo>
                  <a:cubicBezTo>
                    <a:pt x="4" y="37"/>
                    <a:pt x="4" y="37"/>
                    <a:pt x="4" y="37"/>
                  </a:cubicBezTo>
                  <a:cubicBezTo>
                    <a:pt x="3" y="37"/>
                    <a:pt x="3" y="37"/>
                    <a:pt x="1" y="37"/>
                  </a:cubicBezTo>
                  <a:lnTo>
                    <a:pt x="1" y="38"/>
                  </a:lnTo>
                  <a:lnTo>
                    <a:pt x="1" y="39"/>
                  </a:lnTo>
                  <a:cubicBezTo>
                    <a:pt x="3" y="39"/>
                    <a:pt x="5" y="39"/>
                    <a:pt x="7" y="39"/>
                  </a:cubicBezTo>
                  <a:cubicBezTo>
                    <a:pt x="9" y="39"/>
                    <a:pt x="11" y="39"/>
                    <a:pt x="13" y="39"/>
                  </a:cubicBezTo>
                  <a:lnTo>
                    <a:pt x="13" y="38"/>
                  </a:lnTo>
                  <a:lnTo>
                    <a:pt x="13" y="37"/>
                  </a:lnTo>
                  <a:cubicBezTo>
                    <a:pt x="12" y="37"/>
                    <a:pt x="11" y="37"/>
                    <a:pt x="10" y="37"/>
                  </a:cubicBezTo>
                  <a:cubicBezTo>
                    <a:pt x="10" y="37"/>
                    <a:pt x="10" y="37"/>
                    <a:pt x="10" y="37"/>
                  </a:cubicBezTo>
                  <a:cubicBezTo>
                    <a:pt x="10" y="37"/>
                    <a:pt x="10" y="37"/>
                    <a:pt x="10" y="36"/>
                  </a:cubicBezTo>
                  <a:cubicBezTo>
                    <a:pt x="9" y="36"/>
                    <a:pt x="9" y="35"/>
                    <a:pt x="9" y="33"/>
                  </a:cubicBezTo>
                  <a:cubicBezTo>
                    <a:pt x="9" y="31"/>
                    <a:pt x="9" y="29"/>
                    <a:pt x="9" y="29"/>
                  </a:cubicBezTo>
                  <a:lnTo>
                    <a:pt x="9" y="13"/>
                  </a:lnTo>
                  <a:cubicBezTo>
                    <a:pt x="9" y="7"/>
                    <a:pt x="9" y="3"/>
                    <a:pt x="10" y="1"/>
                  </a:cubicBezTo>
                  <a:lnTo>
                    <a:pt x="9" y="0"/>
                  </a:lnTo>
                  <a:cubicBezTo>
                    <a:pt x="7"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5" name="Freeform 171">
              <a:extLst>
                <a:ext uri="{FF2B5EF4-FFF2-40B4-BE49-F238E27FC236}">
                  <a16:creationId xmlns:a16="http://schemas.microsoft.com/office/drawing/2014/main" id="{1F9732F8-FB34-4CF7-95DC-CF59C8E7767E}"/>
                </a:ext>
              </a:extLst>
            </p:cNvPr>
            <p:cNvSpPr>
              <a:spLocks noEditPoints="1"/>
            </p:cNvSpPr>
            <p:nvPr/>
          </p:nvSpPr>
          <p:spPr bwMode="auto">
            <a:xfrm>
              <a:off x="1840276"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7327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7327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2822 w 13"/>
                <a:gd name="T59" fmla="*/ 66675 h 36"/>
                <a:gd name="T60" fmla="*/ 23813 w 13"/>
                <a:gd name="T61" fmla="*/ 66675 h 36"/>
                <a:gd name="T62" fmla="*/ 23813 w 13"/>
                <a:gd name="T63" fmla="*/ 66675 h 36"/>
                <a:gd name="T64" fmla="*/ 23813 w 13"/>
                <a:gd name="T65" fmla="*/ 64823 h 36"/>
                <a:gd name="T66" fmla="*/ 23813 w 13"/>
                <a:gd name="T67" fmla="*/ 62971 h 36"/>
                <a:gd name="T68" fmla="*/ 18318 w 13"/>
                <a:gd name="T69" fmla="*/ 62971 h 36"/>
                <a:gd name="T70" fmla="*/ 16486 w 13"/>
                <a:gd name="T71" fmla="*/ 62971 h 36"/>
                <a:gd name="T72" fmla="*/ 16486 w 13"/>
                <a:gd name="T73" fmla="*/ 61119 h 36"/>
                <a:gd name="T74" fmla="*/ 16486 w 13"/>
                <a:gd name="T75" fmla="*/ 55563 h 36"/>
                <a:gd name="T76" fmla="*/ 16486 w 13"/>
                <a:gd name="T77" fmla="*/ 48154 h 36"/>
                <a:gd name="T78" fmla="*/ 16486 w 13"/>
                <a:gd name="T79" fmla="*/ 37042 h 36"/>
                <a:gd name="T80" fmla="*/ 16486 w 13"/>
                <a:gd name="T81" fmla="*/ 20373 h 36"/>
                <a:gd name="T82" fmla="*/ 16486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4" y="1"/>
                    <a:pt x="3" y="2"/>
                    <a:pt x="3" y="3"/>
                  </a:cubicBezTo>
                  <a:cubicBezTo>
                    <a:pt x="3" y="3"/>
                    <a:pt x="4" y="4"/>
                    <a:pt x="4" y="5"/>
                  </a:cubicBezTo>
                  <a:cubicBezTo>
                    <a:pt x="5" y="5"/>
                    <a:pt x="6" y="5"/>
                    <a:pt x="6" y="5"/>
                  </a:cubicBezTo>
                  <a:cubicBezTo>
                    <a:pt x="7" y="5"/>
                    <a:pt x="8" y="5"/>
                    <a:pt x="8" y="5"/>
                  </a:cubicBezTo>
                  <a:cubicBezTo>
                    <a:pt x="9" y="4"/>
                    <a:pt x="9" y="3"/>
                    <a:pt x="9" y="3"/>
                  </a:cubicBezTo>
                  <a:cubicBezTo>
                    <a:pt x="9" y="2"/>
                    <a:pt x="9" y="1"/>
                    <a:pt x="8" y="0"/>
                  </a:cubicBezTo>
                  <a:cubicBezTo>
                    <a:pt x="8" y="0"/>
                    <a:pt x="7" y="0"/>
                    <a:pt x="6" y="0"/>
                  </a:cubicBezTo>
                  <a:cubicBezTo>
                    <a:pt x="6" y="0"/>
                    <a:pt x="5" y="0"/>
                    <a:pt x="4" y="0"/>
                  </a:cubicBezTo>
                  <a:close/>
                  <a:moveTo>
                    <a:pt x="0" y="13"/>
                  </a:moveTo>
                  <a:lnTo>
                    <a:pt x="0" y="13"/>
                  </a:lnTo>
                  <a:lnTo>
                    <a:pt x="0" y="14"/>
                  </a:lnTo>
                  <a:lnTo>
                    <a:pt x="0" y="15"/>
                  </a:lnTo>
                  <a:lnTo>
                    <a:pt x="2" y="15"/>
                  </a:lnTo>
                  <a:cubicBezTo>
                    <a:pt x="3" y="15"/>
                    <a:pt x="4" y="15"/>
                    <a:pt x="4"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4" y="34"/>
                  </a:cubicBezTo>
                  <a:cubicBezTo>
                    <a:pt x="4" y="34"/>
                    <a:pt x="3" y="34"/>
                    <a:pt x="3" y="34"/>
                  </a:cubicBezTo>
                  <a:cubicBezTo>
                    <a:pt x="3" y="34"/>
                    <a:pt x="2" y="34"/>
                    <a:pt x="0" y="34"/>
                  </a:cubicBezTo>
                  <a:lnTo>
                    <a:pt x="0" y="35"/>
                  </a:lnTo>
                  <a:lnTo>
                    <a:pt x="0" y="36"/>
                  </a:lnTo>
                  <a:cubicBezTo>
                    <a:pt x="3" y="36"/>
                    <a:pt x="5" y="36"/>
                    <a:pt x="7" y="36"/>
                  </a:cubicBezTo>
                  <a:cubicBezTo>
                    <a:pt x="9" y="36"/>
                    <a:pt x="11" y="36"/>
                    <a:pt x="13" y="36"/>
                  </a:cubicBezTo>
                  <a:lnTo>
                    <a:pt x="13" y="35"/>
                  </a:lnTo>
                  <a:lnTo>
                    <a:pt x="13" y="34"/>
                  </a:lnTo>
                  <a:cubicBezTo>
                    <a:pt x="11" y="34"/>
                    <a:pt x="10" y="34"/>
                    <a:pt x="10" y="34"/>
                  </a:cubicBezTo>
                  <a:cubicBezTo>
                    <a:pt x="10" y="34"/>
                    <a:pt x="10" y="34"/>
                    <a:pt x="9" y="34"/>
                  </a:cubicBezTo>
                  <a:cubicBezTo>
                    <a:pt x="9" y="34"/>
                    <a:pt x="9" y="34"/>
                    <a:pt x="9" y="33"/>
                  </a:cubicBezTo>
                  <a:cubicBezTo>
                    <a:pt x="9" y="33"/>
                    <a:pt x="9" y="32"/>
                    <a:pt x="9" y="30"/>
                  </a:cubicBezTo>
                  <a:cubicBezTo>
                    <a:pt x="9" y="28"/>
                    <a:pt x="9" y="26"/>
                    <a:pt x="9" y="26"/>
                  </a:cubicBezTo>
                  <a:lnTo>
                    <a:pt x="9" y="20"/>
                  </a:lnTo>
                  <a:cubicBezTo>
                    <a:pt x="9" y="17"/>
                    <a:pt x="9" y="14"/>
                    <a:pt x="9" y="11"/>
                  </a:cubicBezTo>
                  <a:cubicBezTo>
                    <a:pt x="6" y="12"/>
                    <a:pt x="4"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6" name="Freeform 172">
              <a:extLst>
                <a:ext uri="{FF2B5EF4-FFF2-40B4-BE49-F238E27FC236}">
                  <a16:creationId xmlns:a16="http://schemas.microsoft.com/office/drawing/2014/main" id="{6D6AF10B-A898-496F-AA1E-A448667FC6D6}"/>
                </a:ext>
              </a:extLst>
            </p:cNvPr>
            <p:cNvSpPr>
              <a:spLocks noEditPoints="1"/>
            </p:cNvSpPr>
            <p:nvPr/>
          </p:nvSpPr>
          <p:spPr bwMode="auto">
            <a:xfrm>
              <a:off x="1868851" y="6195467"/>
              <a:ext cx="52388" cy="71437"/>
            </a:xfrm>
            <a:custGeom>
              <a:avLst/>
              <a:gdLst>
                <a:gd name="T0" fmla="*/ 14452 w 29"/>
                <a:gd name="T1" fmla="*/ 20149 h 39"/>
                <a:gd name="T2" fmla="*/ 18065 w 29"/>
                <a:gd name="T3" fmla="*/ 9159 h 39"/>
                <a:gd name="T4" fmla="*/ 28904 w 29"/>
                <a:gd name="T5" fmla="*/ 9159 h 39"/>
                <a:gd name="T6" fmla="*/ 28904 w 29"/>
                <a:gd name="T7" fmla="*/ 1832 h 39"/>
                <a:gd name="T8" fmla="*/ 21678 w 29"/>
                <a:gd name="T9" fmla="*/ 1832 h 39"/>
                <a:gd name="T10" fmla="*/ 12645 w 29"/>
                <a:gd name="T11" fmla="*/ 9159 h 39"/>
                <a:gd name="T12" fmla="*/ 7226 w 29"/>
                <a:gd name="T13" fmla="*/ 18317 h 39"/>
                <a:gd name="T14" fmla="*/ 7226 w 29"/>
                <a:gd name="T15" fmla="*/ 29307 h 39"/>
                <a:gd name="T16" fmla="*/ 0 w 29"/>
                <a:gd name="T17" fmla="*/ 32971 h 39"/>
                <a:gd name="T18" fmla="*/ 1806 w 29"/>
                <a:gd name="T19" fmla="*/ 34803 h 39"/>
                <a:gd name="T20" fmla="*/ 7226 w 29"/>
                <a:gd name="T21" fmla="*/ 53120 h 39"/>
                <a:gd name="T22" fmla="*/ 7226 w 29"/>
                <a:gd name="T23" fmla="*/ 65942 h 39"/>
                <a:gd name="T24" fmla="*/ 5419 w 29"/>
                <a:gd name="T25" fmla="*/ 67774 h 39"/>
                <a:gd name="T26" fmla="*/ 0 w 29"/>
                <a:gd name="T27" fmla="*/ 69605 h 39"/>
                <a:gd name="T28" fmla="*/ 0 w 29"/>
                <a:gd name="T29" fmla="*/ 71437 h 39"/>
                <a:gd name="T30" fmla="*/ 18065 w 29"/>
                <a:gd name="T31" fmla="*/ 71437 h 39"/>
                <a:gd name="T32" fmla="*/ 23484 w 29"/>
                <a:gd name="T33" fmla="*/ 71437 h 39"/>
                <a:gd name="T34" fmla="*/ 23484 w 29"/>
                <a:gd name="T35" fmla="*/ 67774 h 39"/>
                <a:gd name="T36" fmla="*/ 16258 w 29"/>
                <a:gd name="T37" fmla="*/ 67774 h 39"/>
                <a:gd name="T38" fmla="*/ 14452 w 29"/>
                <a:gd name="T39" fmla="*/ 60447 h 39"/>
                <a:gd name="T40" fmla="*/ 14452 w 29"/>
                <a:gd name="T41" fmla="*/ 32971 h 39"/>
                <a:gd name="T42" fmla="*/ 27097 w 29"/>
                <a:gd name="T43" fmla="*/ 32971 h 39"/>
                <a:gd name="T44" fmla="*/ 32517 w 29"/>
                <a:gd name="T45" fmla="*/ 32971 h 39"/>
                <a:gd name="T46" fmla="*/ 36130 w 29"/>
                <a:gd name="T47" fmla="*/ 32971 h 39"/>
                <a:gd name="T48" fmla="*/ 37936 w 29"/>
                <a:gd name="T49" fmla="*/ 42130 h 39"/>
                <a:gd name="T50" fmla="*/ 37936 w 29"/>
                <a:gd name="T51" fmla="*/ 60447 h 39"/>
                <a:gd name="T52" fmla="*/ 36130 w 29"/>
                <a:gd name="T53" fmla="*/ 67774 h 39"/>
                <a:gd name="T54" fmla="*/ 30710 w 29"/>
                <a:gd name="T55" fmla="*/ 67774 h 39"/>
                <a:gd name="T56" fmla="*/ 28904 w 29"/>
                <a:gd name="T57" fmla="*/ 71437 h 39"/>
                <a:gd name="T58" fmla="*/ 41549 w 29"/>
                <a:gd name="T59" fmla="*/ 71437 h 39"/>
                <a:gd name="T60" fmla="*/ 52388 w 29"/>
                <a:gd name="T61" fmla="*/ 71437 h 39"/>
                <a:gd name="T62" fmla="*/ 52388 w 29"/>
                <a:gd name="T63" fmla="*/ 67774 h 39"/>
                <a:gd name="T64" fmla="*/ 46969 w 29"/>
                <a:gd name="T65" fmla="*/ 67774 h 39"/>
                <a:gd name="T66" fmla="*/ 45162 w 29"/>
                <a:gd name="T67" fmla="*/ 60447 h 39"/>
                <a:gd name="T68" fmla="*/ 45162 w 29"/>
                <a:gd name="T69" fmla="*/ 42130 h 39"/>
                <a:gd name="T70" fmla="*/ 45162 w 29"/>
                <a:gd name="T71" fmla="*/ 25644 h 39"/>
                <a:gd name="T72" fmla="*/ 27097 w 29"/>
                <a:gd name="T73" fmla="*/ 29307 h 39"/>
                <a:gd name="T74" fmla="*/ 14452 w 29"/>
                <a:gd name="T75" fmla="*/ 20149 h 39"/>
                <a:gd name="T76" fmla="*/ 37936 w 29"/>
                <a:gd name="T77" fmla="*/ 5495 h 39"/>
                <a:gd name="T78" fmla="*/ 37936 w 29"/>
                <a:gd name="T79" fmla="*/ 14654 h 39"/>
                <a:gd name="T80" fmla="*/ 45162 w 29"/>
                <a:gd name="T81" fmla="*/ 14654 h 39"/>
                <a:gd name="T82" fmla="*/ 45162 w 29"/>
                <a:gd name="T83" fmla="*/ 5495 h 39"/>
                <a:gd name="T84" fmla="*/ 37936 w 29"/>
                <a:gd name="T85" fmla="*/ 5495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 h="39">
                  <a:moveTo>
                    <a:pt x="8" y="11"/>
                  </a:moveTo>
                  <a:lnTo>
                    <a:pt x="8" y="11"/>
                  </a:lnTo>
                  <a:cubicBezTo>
                    <a:pt x="8" y="9"/>
                    <a:pt x="8" y="7"/>
                    <a:pt x="9" y="6"/>
                  </a:cubicBezTo>
                  <a:cubicBezTo>
                    <a:pt x="9" y="6"/>
                    <a:pt x="9" y="5"/>
                    <a:pt x="10" y="5"/>
                  </a:cubicBezTo>
                  <a:cubicBezTo>
                    <a:pt x="11" y="4"/>
                    <a:pt x="11" y="4"/>
                    <a:pt x="12" y="4"/>
                  </a:cubicBezTo>
                  <a:cubicBezTo>
                    <a:pt x="14" y="4"/>
                    <a:pt x="15" y="4"/>
                    <a:pt x="16" y="5"/>
                  </a:cubicBezTo>
                  <a:lnTo>
                    <a:pt x="16" y="1"/>
                  </a:lnTo>
                  <a:cubicBezTo>
                    <a:pt x="16" y="1"/>
                    <a:pt x="15" y="0"/>
                    <a:pt x="14" y="0"/>
                  </a:cubicBezTo>
                  <a:cubicBezTo>
                    <a:pt x="13" y="0"/>
                    <a:pt x="13" y="1"/>
                    <a:pt x="12" y="1"/>
                  </a:cubicBezTo>
                  <a:cubicBezTo>
                    <a:pt x="12" y="1"/>
                    <a:pt x="11" y="2"/>
                    <a:pt x="10" y="2"/>
                  </a:cubicBezTo>
                  <a:cubicBezTo>
                    <a:pt x="9" y="3"/>
                    <a:pt x="8" y="4"/>
                    <a:pt x="7" y="5"/>
                  </a:cubicBezTo>
                  <a:cubicBezTo>
                    <a:pt x="6" y="6"/>
                    <a:pt x="6" y="7"/>
                    <a:pt x="5" y="8"/>
                  </a:cubicBezTo>
                  <a:cubicBezTo>
                    <a:pt x="5" y="9"/>
                    <a:pt x="4" y="10"/>
                    <a:pt x="4" y="10"/>
                  </a:cubicBezTo>
                  <a:cubicBezTo>
                    <a:pt x="4" y="11"/>
                    <a:pt x="4" y="13"/>
                    <a:pt x="4" y="14"/>
                  </a:cubicBezTo>
                  <a:lnTo>
                    <a:pt x="4" y="16"/>
                  </a:lnTo>
                  <a:lnTo>
                    <a:pt x="1" y="18"/>
                  </a:lnTo>
                  <a:lnTo>
                    <a:pt x="0" y="18"/>
                  </a:lnTo>
                  <a:lnTo>
                    <a:pt x="0" y="19"/>
                  </a:lnTo>
                  <a:lnTo>
                    <a:pt x="1" y="19"/>
                  </a:lnTo>
                  <a:lnTo>
                    <a:pt x="4" y="19"/>
                  </a:lnTo>
                  <a:lnTo>
                    <a:pt x="4" y="29"/>
                  </a:lnTo>
                  <a:cubicBezTo>
                    <a:pt x="4" y="30"/>
                    <a:pt x="4" y="31"/>
                    <a:pt x="4" y="33"/>
                  </a:cubicBezTo>
                  <a:cubicBezTo>
                    <a:pt x="4" y="35"/>
                    <a:pt x="4" y="36"/>
                    <a:pt x="4" y="36"/>
                  </a:cubicBezTo>
                  <a:cubicBezTo>
                    <a:pt x="4" y="37"/>
                    <a:pt x="4" y="37"/>
                    <a:pt x="3" y="37"/>
                  </a:cubicBezTo>
                  <a:cubicBezTo>
                    <a:pt x="3" y="37"/>
                    <a:pt x="3" y="37"/>
                    <a:pt x="3" y="37"/>
                  </a:cubicBezTo>
                  <a:cubicBezTo>
                    <a:pt x="3" y="37"/>
                    <a:pt x="2" y="37"/>
                    <a:pt x="0" y="37"/>
                  </a:cubicBezTo>
                  <a:lnTo>
                    <a:pt x="0" y="38"/>
                  </a:lnTo>
                  <a:lnTo>
                    <a:pt x="0" y="39"/>
                  </a:lnTo>
                  <a:cubicBezTo>
                    <a:pt x="2" y="39"/>
                    <a:pt x="4" y="39"/>
                    <a:pt x="6" y="39"/>
                  </a:cubicBezTo>
                  <a:cubicBezTo>
                    <a:pt x="8" y="39"/>
                    <a:pt x="9" y="39"/>
                    <a:pt x="10" y="39"/>
                  </a:cubicBezTo>
                  <a:cubicBezTo>
                    <a:pt x="11" y="39"/>
                    <a:pt x="12" y="39"/>
                    <a:pt x="13" y="39"/>
                  </a:cubicBezTo>
                  <a:lnTo>
                    <a:pt x="13" y="38"/>
                  </a:lnTo>
                  <a:lnTo>
                    <a:pt x="13" y="37"/>
                  </a:lnTo>
                  <a:cubicBezTo>
                    <a:pt x="11" y="37"/>
                    <a:pt x="10" y="37"/>
                    <a:pt x="10" y="37"/>
                  </a:cubicBezTo>
                  <a:cubicBezTo>
                    <a:pt x="9" y="37"/>
                    <a:pt x="9" y="37"/>
                    <a:pt x="9" y="37"/>
                  </a:cubicBezTo>
                  <a:cubicBezTo>
                    <a:pt x="9" y="37"/>
                    <a:pt x="9" y="37"/>
                    <a:pt x="9" y="36"/>
                  </a:cubicBezTo>
                  <a:cubicBezTo>
                    <a:pt x="9" y="36"/>
                    <a:pt x="9" y="35"/>
                    <a:pt x="8" y="33"/>
                  </a:cubicBezTo>
                  <a:cubicBezTo>
                    <a:pt x="8" y="31"/>
                    <a:pt x="8" y="29"/>
                    <a:pt x="8" y="29"/>
                  </a:cubicBezTo>
                  <a:lnTo>
                    <a:pt x="8" y="18"/>
                  </a:lnTo>
                  <a:lnTo>
                    <a:pt x="15" y="18"/>
                  </a:lnTo>
                  <a:lnTo>
                    <a:pt x="18" y="18"/>
                  </a:lnTo>
                  <a:cubicBezTo>
                    <a:pt x="19" y="18"/>
                    <a:pt x="20" y="18"/>
                    <a:pt x="20" y="18"/>
                  </a:cubicBezTo>
                  <a:cubicBezTo>
                    <a:pt x="20" y="18"/>
                    <a:pt x="20" y="18"/>
                    <a:pt x="20" y="18"/>
                  </a:cubicBezTo>
                  <a:cubicBezTo>
                    <a:pt x="20" y="18"/>
                    <a:pt x="20" y="19"/>
                    <a:pt x="21" y="20"/>
                  </a:cubicBezTo>
                  <a:cubicBezTo>
                    <a:pt x="21" y="22"/>
                    <a:pt x="21" y="23"/>
                    <a:pt x="21" y="23"/>
                  </a:cubicBezTo>
                  <a:lnTo>
                    <a:pt x="21" y="29"/>
                  </a:lnTo>
                  <a:cubicBezTo>
                    <a:pt x="21" y="30"/>
                    <a:pt x="21" y="31"/>
                    <a:pt x="21" y="33"/>
                  </a:cubicBezTo>
                  <a:cubicBezTo>
                    <a:pt x="20" y="35"/>
                    <a:pt x="20" y="36"/>
                    <a:pt x="20" y="36"/>
                  </a:cubicBezTo>
                  <a:cubicBezTo>
                    <a:pt x="20" y="37"/>
                    <a:pt x="20" y="37"/>
                    <a:pt x="20" y="37"/>
                  </a:cubicBezTo>
                  <a:cubicBezTo>
                    <a:pt x="20" y="37"/>
                    <a:pt x="20" y="37"/>
                    <a:pt x="19" y="37"/>
                  </a:cubicBezTo>
                  <a:cubicBezTo>
                    <a:pt x="19" y="37"/>
                    <a:pt x="18" y="37"/>
                    <a:pt x="17" y="37"/>
                  </a:cubicBezTo>
                  <a:lnTo>
                    <a:pt x="16" y="38"/>
                  </a:lnTo>
                  <a:lnTo>
                    <a:pt x="16" y="39"/>
                  </a:lnTo>
                  <a:lnTo>
                    <a:pt x="17" y="39"/>
                  </a:lnTo>
                  <a:cubicBezTo>
                    <a:pt x="19" y="39"/>
                    <a:pt x="21" y="39"/>
                    <a:pt x="23" y="39"/>
                  </a:cubicBezTo>
                  <a:cubicBezTo>
                    <a:pt x="25" y="39"/>
                    <a:pt x="27" y="39"/>
                    <a:pt x="29" y="39"/>
                  </a:cubicBezTo>
                  <a:lnTo>
                    <a:pt x="29" y="38"/>
                  </a:lnTo>
                  <a:lnTo>
                    <a:pt x="29" y="37"/>
                  </a:lnTo>
                  <a:cubicBezTo>
                    <a:pt x="27" y="37"/>
                    <a:pt x="26" y="37"/>
                    <a:pt x="26" y="37"/>
                  </a:cubicBezTo>
                  <a:cubicBezTo>
                    <a:pt x="26" y="37"/>
                    <a:pt x="26" y="37"/>
                    <a:pt x="26" y="37"/>
                  </a:cubicBezTo>
                  <a:cubicBezTo>
                    <a:pt x="26" y="37"/>
                    <a:pt x="25" y="37"/>
                    <a:pt x="25" y="36"/>
                  </a:cubicBezTo>
                  <a:cubicBezTo>
                    <a:pt x="25" y="36"/>
                    <a:pt x="25" y="35"/>
                    <a:pt x="25" y="33"/>
                  </a:cubicBezTo>
                  <a:cubicBezTo>
                    <a:pt x="25" y="31"/>
                    <a:pt x="25" y="29"/>
                    <a:pt x="25" y="29"/>
                  </a:cubicBezTo>
                  <a:lnTo>
                    <a:pt x="25" y="23"/>
                  </a:lnTo>
                  <a:cubicBezTo>
                    <a:pt x="25" y="20"/>
                    <a:pt x="25" y="17"/>
                    <a:pt x="25" y="14"/>
                  </a:cubicBezTo>
                  <a:cubicBezTo>
                    <a:pt x="23" y="15"/>
                    <a:pt x="21" y="15"/>
                    <a:pt x="20" y="16"/>
                  </a:cubicBezTo>
                  <a:cubicBezTo>
                    <a:pt x="19" y="16"/>
                    <a:pt x="17" y="16"/>
                    <a:pt x="15" y="16"/>
                  </a:cubicBezTo>
                  <a:lnTo>
                    <a:pt x="8" y="16"/>
                  </a:lnTo>
                  <a:lnTo>
                    <a:pt x="8" y="11"/>
                  </a:lnTo>
                  <a:close/>
                  <a:moveTo>
                    <a:pt x="21" y="3"/>
                  </a:moveTo>
                  <a:lnTo>
                    <a:pt x="21" y="3"/>
                  </a:lnTo>
                  <a:cubicBezTo>
                    <a:pt x="20" y="4"/>
                    <a:pt x="20" y="5"/>
                    <a:pt x="20" y="6"/>
                  </a:cubicBezTo>
                  <a:cubicBezTo>
                    <a:pt x="20" y="6"/>
                    <a:pt x="20" y="7"/>
                    <a:pt x="21" y="8"/>
                  </a:cubicBezTo>
                  <a:cubicBezTo>
                    <a:pt x="21" y="8"/>
                    <a:pt x="22" y="8"/>
                    <a:pt x="23" y="8"/>
                  </a:cubicBezTo>
                  <a:cubicBezTo>
                    <a:pt x="23" y="8"/>
                    <a:pt x="24" y="8"/>
                    <a:pt x="25" y="8"/>
                  </a:cubicBezTo>
                  <a:cubicBezTo>
                    <a:pt x="25" y="7"/>
                    <a:pt x="25" y="6"/>
                    <a:pt x="25" y="6"/>
                  </a:cubicBezTo>
                  <a:cubicBezTo>
                    <a:pt x="25" y="5"/>
                    <a:pt x="25" y="4"/>
                    <a:pt x="25" y="3"/>
                  </a:cubicBezTo>
                  <a:cubicBezTo>
                    <a:pt x="24" y="3"/>
                    <a:pt x="23" y="3"/>
                    <a:pt x="23" y="3"/>
                  </a:cubicBezTo>
                  <a:cubicBezTo>
                    <a:pt x="22" y="3"/>
                    <a:pt x="21" y="3"/>
                    <a:pt x="21"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7" name="Freeform 173">
              <a:extLst>
                <a:ext uri="{FF2B5EF4-FFF2-40B4-BE49-F238E27FC236}">
                  <a16:creationId xmlns:a16="http://schemas.microsoft.com/office/drawing/2014/main" id="{6FBF4636-1E66-4FC2-861D-38179A8959E2}"/>
                </a:ext>
              </a:extLst>
            </p:cNvPr>
            <p:cNvSpPr>
              <a:spLocks noEditPoints="1"/>
            </p:cNvSpPr>
            <p:nvPr/>
          </p:nvSpPr>
          <p:spPr bwMode="auto">
            <a:xfrm>
              <a:off x="1927588" y="6220867"/>
              <a:ext cx="39688" cy="47625"/>
            </a:xfrm>
            <a:custGeom>
              <a:avLst/>
              <a:gdLst>
                <a:gd name="T0" fmla="*/ 37884 w 22"/>
                <a:gd name="T1" fmla="*/ 38466 h 26"/>
                <a:gd name="T2" fmla="*/ 37884 w 22"/>
                <a:gd name="T3" fmla="*/ 38466 h 26"/>
                <a:gd name="T4" fmla="*/ 32472 w 22"/>
                <a:gd name="T5" fmla="*/ 40298 h 26"/>
                <a:gd name="T6" fmla="*/ 25256 w 22"/>
                <a:gd name="T7" fmla="*/ 42130 h 26"/>
                <a:gd name="T8" fmla="*/ 14432 w 22"/>
                <a:gd name="T9" fmla="*/ 36635 h 26"/>
                <a:gd name="T10" fmla="*/ 9020 w 22"/>
                <a:gd name="T11" fmla="*/ 21981 h 26"/>
                <a:gd name="T12" fmla="*/ 23452 w 22"/>
                <a:gd name="T13" fmla="*/ 21981 h 26"/>
                <a:gd name="T14" fmla="*/ 30668 w 22"/>
                <a:gd name="T15" fmla="*/ 21981 h 26"/>
                <a:gd name="T16" fmla="*/ 39688 w 22"/>
                <a:gd name="T17" fmla="*/ 21981 h 26"/>
                <a:gd name="T18" fmla="*/ 39688 w 22"/>
                <a:gd name="T19" fmla="*/ 21981 h 26"/>
                <a:gd name="T20" fmla="*/ 39688 w 22"/>
                <a:gd name="T21" fmla="*/ 18317 h 26"/>
                <a:gd name="T22" fmla="*/ 37884 w 22"/>
                <a:gd name="T23" fmla="*/ 9159 h 26"/>
                <a:gd name="T24" fmla="*/ 32472 w 22"/>
                <a:gd name="T25" fmla="*/ 1832 h 26"/>
                <a:gd name="T26" fmla="*/ 23452 w 22"/>
                <a:gd name="T27" fmla="*/ 0 h 26"/>
                <a:gd name="T28" fmla="*/ 14432 w 22"/>
                <a:gd name="T29" fmla="*/ 1832 h 26"/>
                <a:gd name="T30" fmla="*/ 9020 w 22"/>
                <a:gd name="T31" fmla="*/ 5495 h 26"/>
                <a:gd name="T32" fmla="*/ 3608 w 22"/>
                <a:gd name="T33" fmla="*/ 9159 h 26"/>
                <a:gd name="T34" fmla="*/ 1804 w 22"/>
                <a:gd name="T35" fmla="*/ 14654 h 26"/>
                <a:gd name="T36" fmla="*/ 0 w 22"/>
                <a:gd name="T37" fmla="*/ 23813 h 26"/>
                <a:gd name="T38" fmla="*/ 3608 w 22"/>
                <a:gd name="T39" fmla="*/ 36635 h 26"/>
                <a:gd name="T40" fmla="*/ 10824 w 22"/>
                <a:gd name="T41" fmla="*/ 43962 h 26"/>
                <a:gd name="T42" fmla="*/ 21648 w 22"/>
                <a:gd name="T43" fmla="*/ 47625 h 26"/>
                <a:gd name="T44" fmla="*/ 28864 w 22"/>
                <a:gd name="T45" fmla="*/ 45793 h 26"/>
                <a:gd name="T46" fmla="*/ 37884 w 22"/>
                <a:gd name="T47" fmla="*/ 42130 h 26"/>
                <a:gd name="T48" fmla="*/ 39688 w 22"/>
                <a:gd name="T49" fmla="*/ 38466 h 26"/>
                <a:gd name="T50" fmla="*/ 37884 w 22"/>
                <a:gd name="T51" fmla="*/ 38466 h 26"/>
                <a:gd name="T52" fmla="*/ 12628 w 22"/>
                <a:gd name="T53" fmla="*/ 7327 h 26"/>
                <a:gd name="T54" fmla="*/ 12628 w 22"/>
                <a:gd name="T55" fmla="*/ 7327 h 26"/>
                <a:gd name="T56" fmla="*/ 21648 w 22"/>
                <a:gd name="T57" fmla="*/ 3663 h 26"/>
                <a:gd name="T58" fmla="*/ 28864 w 22"/>
                <a:gd name="T59" fmla="*/ 7327 h 26"/>
                <a:gd name="T60" fmla="*/ 32472 w 22"/>
                <a:gd name="T61" fmla="*/ 18317 h 26"/>
                <a:gd name="T62" fmla="*/ 32472 w 22"/>
                <a:gd name="T63" fmla="*/ 20149 h 26"/>
                <a:gd name="T64" fmla="*/ 23452 w 22"/>
                <a:gd name="T65" fmla="*/ 20149 h 26"/>
                <a:gd name="T66" fmla="*/ 16236 w 22"/>
                <a:gd name="T67" fmla="*/ 20149 h 26"/>
                <a:gd name="T68" fmla="*/ 9020 w 22"/>
                <a:gd name="T69" fmla="*/ 18317 h 26"/>
                <a:gd name="T70" fmla="*/ 12628 w 22"/>
                <a:gd name="T71" fmla="*/ 7327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26">
                  <a:moveTo>
                    <a:pt x="21" y="21"/>
                  </a:moveTo>
                  <a:lnTo>
                    <a:pt x="21" y="21"/>
                  </a:lnTo>
                  <a:cubicBezTo>
                    <a:pt x="20" y="21"/>
                    <a:pt x="19" y="22"/>
                    <a:pt x="18" y="22"/>
                  </a:cubicBezTo>
                  <a:cubicBezTo>
                    <a:pt x="17" y="23"/>
                    <a:pt x="15" y="23"/>
                    <a:pt x="14" y="23"/>
                  </a:cubicBezTo>
                  <a:cubicBezTo>
                    <a:pt x="12" y="23"/>
                    <a:pt x="10" y="22"/>
                    <a:pt x="8" y="20"/>
                  </a:cubicBezTo>
                  <a:cubicBezTo>
                    <a:pt x="6" y="19"/>
                    <a:pt x="5" y="16"/>
                    <a:pt x="5" y="12"/>
                  </a:cubicBezTo>
                  <a:lnTo>
                    <a:pt x="13" y="12"/>
                  </a:lnTo>
                  <a:cubicBezTo>
                    <a:pt x="14" y="12"/>
                    <a:pt x="15" y="12"/>
                    <a:pt x="17" y="12"/>
                  </a:cubicBezTo>
                  <a:cubicBezTo>
                    <a:pt x="19" y="12"/>
                    <a:pt x="21" y="12"/>
                    <a:pt x="22" y="12"/>
                  </a:cubicBezTo>
                  <a:cubicBezTo>
                    <a:pt x="22" y="11"/>
                    <a:pt x="22" y="11"/>
                    <a:pt x="22" y="10"/>
                  </a:cubicBezTo>
                  <a:cubicBezTo>
                    <a:pt x="22" y="8"/>
                    <a:pt x="22" y="7"/>
                    <a:pt x="21" y="5"/>
                  </a:cubicBezTo>
                  <a:cubicBezTo>
                    <a:pt x="21" y="4"/>
                    <a:pt x="20" y="2"/>
                    <a:pt x="18" y="1"/>
                  </a:cubicBezTo>
                  <a:cubicBezTo>
                    <a:pt x="17" y="0"/>
                    <a:pt x="15" y="0"/>
                    <a:pt x="13" y="0"/>
                  </a:cubicBezTo>
                  <a:cubicBezTo>
                    <a:pt x="11" y="0"/>
                    <a:pt x="10" y="0"/>
                    <a:pt x="8" y="1"/>
                  </a:cubicBezTo>
                  <a:cubicBezTo>
                    <a:pt x="7" y="1"/>
                    <a:pt x="6" y="2"/>
                    <a:pt x="5" y="3"/>
                  </a:cubicBezTo>
                  <a:cubicBezTo>
                    <a:pt x="4" y="4"/>
                    <a:pt x="3" y="4"/>
                    <a:pt x="2" y="5"/>
                  </a:cubicBezTo>
                  <a:cubicBezTo>
                    <a:pt x="2" y="6"/>
                    <a:pt x="1" y="7"/>
                    <a:pt x="1" y="8"/>
                  </a:cubicBezTo>
                  <a:cubicBezTo>
                    <a:pt x="0" y="10"/>
                    <a:pt x="0" y="11"/>
                    <a:pt x="0" y="13"/>
                  </a:cubicBezTo>
                  <a:cubicBezTo>
                    <a:pt x="0" y="16"/>
                    <a:pt x="1" y="18"/>
                    <a:pt x="2" y="20"/>
                  </a:cubicBezTo>
                  <a:cubicBezTo>
                    <a:pt x="3" y="22"/>
                    <a:pt x="5" y="24"/>
                    <a:pt x="6" y="24"/>
                  </a:cubicBezTo>
                  <a:cubicBezTo>
                    <a:pt x="8" y="25"/>
                    <a:pt x="10" y="26"/>
                    <a:pt x="12" y="26"/>
                  </a:cubicBezTo>
                  <a:cubicBezTo>
                    <a:pt x="13" y="26"/>
                    <a:pt x="15" y="25"/>
                    <a:pt x="16" y="25"/>
                  </a:cubicBezTo>
                  <a:cubicBezTo>
                    <a:pt x="17" y="25"/>
                    <a:pt x="19" y="24"/>
                    <a:pt x="21" y="23"/>
                  </a:cubicBezTo>
                  <a:lnTo>
                    <a:pt x="22" y="21"/>
                  </a:lnTo>
                  <a:lnTo>
                    <a:pt x="21" y="21"/>
                  </a:lnTo>
                  <a:close/>
                  <a:moveTo>
                    <a:pt x="7" y="4"/>
                  </a:moveTo>
                  <a:lnTo>
                    <a:pt x="7" y="4"/>
                  </a:lnTo>
                  <a:cubicBezTo>
                    <a:pt x="8" y="2"/>
                    <a:pt x="10" y="2"/>
                    <a:pt x="12" y="2"/>
                  </a:cubicBezTo>
                  <a:cubicBezTo>
                    <a:pt x="13" y="2"/>
                    <a:pt x="15" y="2"/>
                    <a:pt x="16" y="4"/>
                  </a:cubicBezTo>
                  <a:cubicBezTo>
                    <a:pt x="17" y="5"/>
                    <a:pt x="18" y="7"/>
                    <a:pt x="18" y="10"/>
                  </a:cubicBezTo>
                  <a:cubicBezTo>
                    <a:pt x="18" y="10"/>
                    <a:pt x="18" y="10"/>
                    <a:pt x="18" y="11"/>
                  </a:cubicBezTo>
                  <a:cubicBezTo>
                    <a:pt x="17" y="11"/>
                    <a:pt x="16" y="11"/>
                    <a:pt x="13" y="11"/>
                  </a:cubicBezTo>
                  <a:cubicBezTo>
                    <a:pt x="12" y="11"/>
                    <a:pt x="11" y="11"/>
                    <a:pt x="9" y="11"/>
                  </a:cubicBezTo>
                  <a:cubicBezTo>
                    <a:pt x="7" y="11"/>
                    <a:pt x="5" y="10"/>
                    <a:pt x="5" y="10"/>
                  </a:cubicBezTo>
                  <a:cubicBezTo>
                    <a:pt x="5" y="8"/>
                    <a:pt x="6" y="5"/>
                    <a:pt x="7"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8" name="Freeform 174">
              <a:extLst>
                <a:ext uri="{FF2B5EF4-FFF2-40B4-BE49-F238E27FC236}">
                  <a16:creationId xmlns:a16="http://schemas.microsoft.com/office/drawing/2014/main" id="{C5B52303-5B32-45FF-B391-9A7E00BBED13}"/>
                </a:ext>
              </a:extLst>
            </p:cNvPr>
            <p:cNvSpPr>
              <a:spLocks/>
            </p:cNvSpPr>
            <p:nvPr/>
          </p:nvSpPr>
          <p:spPr bwMode="auto">
            <a:xfrm>
              <a:off x="1973626" y="6220867"/>
              <a:ext cx="33338" cy="46037"/>
            </a:xfrm>
            <a:custGeom>
              <a:avLst/>
              <a:gdLst>
                <a:gd name="T0" fmla="*/ 0 w 18"/>
                <a:gd name="T1" fmla="*/ 3683 h 25"/>
                <a:gd name="T2" fmla="*/ 0 w 18"/>
                <a:gd name="T3" fmla="*/ 3683 h 25"/>
                <a:gd name="T4" fmla="*/ 0 w 18"/>
                <a:gd name="T5" fmla="*/ 3683 h 25"/>
                <a:gd name="T6" fmla="*/ 0 w 18"/>
                <a:gd name="T7" fmla="*/ 5524 h 25"/>
                <a:gd name="T8" fmla="*/ 0 w 18"/>
                <a:gd name="T9" fmla="*/ 7366 h 25"/>
                <a:gd name="T10" fmla="*/ 3704 w 18"/>
                <a:gd name="T11" fmla="*/ 7366 h 25"/>
                <a:gd name="T12" fmla="*/ 7408 w 18"/>
                <a:gd name="T13" fmla="*/ 7366 h 25"/>
                <a:gd name="T14" fmla="*/ 7408 w 18"/>
                <a:gd name="T15" fmla="*/ 7366 h 25"/>
                <a:gd name="T16" fmla="*/ 7408 w 18"/>
                <a:gd name="T17" fmla="*/ 12890 h 25"/>
                <a:gd name="T18" fmla="*/ 7408 w 18"/>
                <a:gd name="T19" fmla="*/ 16573 h 25"/>
                <a:gd name="T20" fmla="*/ 7408 w 18"/>
                <a:gd name="T21" fmla="*/ 27622 h 25"/>
                <a:gd name="T22" fmla="*/ 7408 w 18"/>
                <a:gd name="T23" fmla="*/ 34988 h 25"/>
                <a:gd name="T24" fmla="*/ 7408 w 18"/>
                <a:gd name="T25" fmla="*/ 40513 h 25"/>
                <a:gd name="T26" fmla="*/ 7408 w 18"/>
                <a:gd name="T27" fmla="*/ 42354 h 25"/>
                <a:gd name="T28" fmla="*/ 5556 w 18"/>
                <a:gd name="T29" fmla="*/ 42354 h 25"/>
                <a:gd name="T30" fmla="*/ 0 w 18"/>
                <a:gd name="T31" fmla="*/ 42354 h 25"/>
                <a:gd name="T32" fmla="*/ 0 w 18"/>
                <a:gd name="T33" fmla="*/ 44196 h 25"/>
                <a:gd name="T34" fmla="*/ 0 w 18"/>
                <a:gd name="T35" fmla="*/ 46037 h 25"/>
                <a:gd name="T36" fmla="*/ 0 w 18"/>
                <a:gd name="T37" fmla="*/ 46037 h 25"/>
                <a:gd name="T38" fmla="*/ 11113 w 18"/>
                <a:gd name="T39" fmla="*/ 46037 h 25"/>
                <a:gd name="T40" fmla="*/ 25930 w 18"/>
                <a:gd name="T41" fmla="*/ 46037 h 25"/>
                <a:gd name="T42" fmla="*/ 25930 w 18"/>
                <a:gd name="T43" fmla="*/ 46037 h 25"/>
                <a:gd name="T44" fmla="*/ 25930 w 18"/>
                <a:gd name="T45" fmla="*/ 44196 h 25"/>
                <a:gd name="T46" fmla="*/ 25930 w 18"/>
                <a:gd name="T47" fmla="*/ 42354 h 25"/>
                <a:gd name="T48" fmla="*/ 18521 w 18"/>
                <a:gd name="T49" fmla="*/ 42354 h 25"/>
                <a:gd name="T50" fmla="*/ 16669 w 18"/>
                <a:gd name="T51" fmla="*/ 42354 h 25"/>
                <a:gd name="T52" fmla="*/ 16669 w 18"/>
                <a:gd name="T53" fmla="*/ 40513 h 25"/>
                <a:gd name="T54" fmla="*/ 16669 w 18"/>
                <a:gd name="T55" fmla="*/ 34988 h 25"/>
                <a:gd name="T56" fmla="*/ 16669 w 18"/>
                <a:gd name="T57" fmla="*/ 27622 h 25"/>
                <a:gd name="T58" fmla="*/ 16669 w 18"/>
                <a:gd name="T59" fmla="*/ 22098 h 25"/>
                <a:gd name="T60" fmla="*/ 16669 w 18"/>
                <a:gd name="T61" fmla="*/ 14732 h 25"/>
                <a:gd name="T62" fmla="*/ 20373 w 18"/>
                <a:gd name="T63" fmla="*/ 11049 h 25"/>
                <a:gd name="T64" fmla="*/ 24077 w 18"/>
                <a:gd name="T65" fmla="*/ 9207 h 25"/>
                <a:gd name="T66" fmla="*/ 31486 w 18"/>
                <a:gd name="T67" fmla="*/ 12890 h 25"/>
                <a:gd name="T68" fmla="*/ 33338 w 18"/>
                <a:gd name="T69" fmla="*/ 12890 h 25"/>
                <a:gd name="T70" fmla="*/ 33338 w 18"/>
                <a:gd name="T71" fmla="*/ 1841 h 25"/>
                <a:gd name="T72" fmla="*/ 33338 w 18"/>
                <a:gd name="T73" fmla="*/ 1841 h 25"/>
                <a:gd name="T74" fmla="*/ 29634 w 18"/>
                <a:gd name="T75" fmla="*/ 0 h 25"/>
                <a:gd name="T76" fmla="*/ 25930 w 18"/>
                <a:gd name="T77" fmla="*/ 0 h 25"/>
                <a:gd name="T78" fmla="*/ 22225 w 18"/>
                <a:gd name="T79" fmla="*/ 1841 h 25"/>
                <a:gd name="T80" fmla="*/ 20373 w 18"/>
                <a:gd name="T81" fmla="*/ 5524 h 25"/>
                <a:gd name="T82" fmla="*/ 16669 w 18"/>
                <a:gd name="T83" fmla="*/ 11049 h 25"/>
                <a:gd name="T84" fmla="*/ 16669 w 18"/>
                <a:gd name="T85" fmla="*/ 0 h 25"/>
                <a:gd name="T86" fmla="*/ 14817 w 18"/>
                <a:gd name="T87" fmla="*/ 0 h 25"/>
                <a:gd name="T88" fmla="*/ 0 w 18"/>
                <a:gd name="T89" fmla="*/ 3683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 h="25">
                  <a:moveTo>
                    <a:pt x="0" y="2"/>
                  </a:moveTo>
                  <a:lnTo>
                    <a:pt x="0" y="2"/>
                  </a:lnTo>
                  <a:lnTo>
                    <a:pt x="0" y="3"/>
                  </a:lnTo>
                  <a:lnTo>
                    <a:pt x="0" y="4"/>
                  </a:lnTo>
                  <a:lnTo>
                    <a:pt x="2" y="4"/>
                  </a:lnTo>
                  <a:cubicBezTo>
                    <a:pt x="3" y="4"/>
                    <a:pt x="3" y="4"/>
                    <a:pt x="4" y="4"/>
                  </a:cubicBezTo>
                  <a:cubicBezTo>
                    <a:pt x="4" y="4"/>
                    <a:pt x="4" y="4"/>
                    <a:pt x="4" y="4"/>
                  </a:cubicBezTo>
                  <a:cubicBezTo>
                    <a:pt x="4" y="5"/>
                    <a:pt x="4" y="5"/>
                    <a:pt x="4" y="7"/>
                  </a:cubicBezTo>
                  <a:cubicBezTo>
                    <a:pt x="4" y="8"/>
                    <a:pt x="4" y="9"/>
                    <a:pt x="4" y="9"/>
                  </a:cubicBezTo>
                  <a:lnTo>
                    <a:pt x="4" y="15"/>
                  </a:lnTo>
                  <a:cubicBezTo>
                    <a:pt x="4" y="16"/>
                    <a:pt x="4" y="17"/>
                    <a:pt x="4" y="19"/>
                  </a:cubicBezTo>
                  <a:cubicBezTo>
                    <a:pt x="4" y="21"/>
                    <a:pt x="4" y="22"/>
                    <a:pt x="4" y="22"/>
                  </a:cubicBezTo>
                  <a:cubicBezTo>
                    <a:pt x="4" y="23"/>
                    <a:pt x="4" y="23"/>
                    <a:pt x="4" y="23"/>
                  </a:cubicBezTo>
                  <a:cubicBezTo>
                    <a:pt x="3" y="23"/>
                    <a:pt x="3" y="23"/>
                    <a:pt x="3" y="23"/>
                  </a:cubicBezTo>
                  <a:cubicBezTo>
                    <a:pt x="3" y="23"/>
                    <a:pt x="2" y="23"/>
                    <a:pt x="0" y="23"/>
                  </a:cubicBezTo>
                  <a:lnTo>
                    <a:pt x="0" y="24"/>
                  </a:lnTo>
                  <a:lnTo>
                    <a:pt x="0" y="25"/>
                  </a:lnTo>
                  <a:cubicBezTo>
                    <a:pt x="2" y="25"/>
                    <a:pt x="4" y="25"/>
                    <a:pt x="6" y="25"/>
                  </a:cubicBezTo>
                  <a:cubicBezTo>
                    <a:pt x="9" y="25"/>
                    <a:pt x="11" y="25"/>
                    <a:pt x="14" y="25"/>
                  </a:cubicBezTo>
                  <a:lnTo>
                    <a:pt x="14" y="24"/>
                  </a:lnTo>
                  <a:lnTo>
                    <a:pt x="14" y="23"/>
                  </a:lnTo>
                  <a:cubicBezTo>
                    <a:pt x="11" y="23"/>
                    <a:pt x="10" y="23"/>
                    <a:pt x="10" y="23"/>
                  </a:cubicBezTo>
                  <a:cubicBezTo>
                    <a:pt x="10" y="23"/>
                    <a:pt x="9" y="23"/>
                    <a:pt x="9" y="23"/>
                  </a:cubicBezTo>
                  <a:cubicBezTo>
                    <a:pt x="9" y="23"/>
                    <a:pt x="9" y="23"/>
                    <a:pt x="9" y="22"/>
                  </a:cubicBezTo>
                  <a:cubicBezTo>
                    <a:pt x="9" y="22"/>
                    <a:pt x="9" y="21"/>
                    <a:pt x="9" y="19"/>
                  </a:cubicBezTo>
                  <a:cubicBezTo>
                    <a:pt x="9" y="17"/>
                    <a:pt x="9" y="15"/>
                    <a:pt x="9" y="15"/>
                  </a:cubicBezTo>
                  <a:lnTo>
                    <a:pt x="9" y="12"/>
                  </a:lnTo>
                  <a:cubicBezTo>
                    <a:pt x="9" y="10"/>
                    <a:pt x="9" y="9"/>
                    <a:pt x="9" y="8"/>
                  </a:cubicBezTo>
                  <a:cubicBezTo>
                    <a:pt x="9" y="7"/>
                    <a:pt x="10" y="6"/>
                    <a:pt x="11" y="6"/>
                  </a:cubicBezTo>
                  <a:cubicBezTo>
                    <a:pt x="11" y="5"/>
                    <a:pt x="12" y="5"/>
                    <a:pt x="13" y="5"/>
                  </a:cubicBezTo>
                  <a:cubicBezTo>
                    <a:pt x="15" y="5"/>
                    <a:pt x="16" y="5"/>
                    <a:pt x="17" y="7"/>
                  </a:cubicBezTo>
                  <a:lnTo>
                    <a:pt x="18" y="7"/>
                  </a:lnTo>
                  <a:cubicBezTo>
                    <a:pt x="18" y="5"/>
                    <a:pt x="18" y="3"/>
                    <a:pt x="18" y="1"/>
                  </a:cubicBezTo>
                  <a:cubicBezTo>
                    <a:pt x="17" y="0"/>
                    <a:pt x="17" y="0"/>
                    <a:pt x="16" y="0"/>
                  </a:cubicBezTo>
                  <a:cubicBezTo>
                    <a:pt x="15" y="0"/>
                    <a:pt x="15" y="0"/>
                    <a:pt x="14" y="0"/>
                  </a:cubicBezTo>
                  <a:cubicBezTo>
                    <a:pt x="13" y="1"/>
                    <a:pt x="13" y="1"/>
                    <a:pt x="12" y="1"/>
                  </a:cubicBezTo>
                  <a:cubicBezTo>
                    <a:pt x="12" y="2"/>
                    <a:pt x="11" y="3"/>
                    <a:pt x="11" y="3"/>
                  </a:cubicBezTo>
                  <a:lnTo>
                    <a:pt x="9" y="6"/>
                  </a:lnTo>
                  <a:cubicBezTo>
                    <a:pt x="9" y="3"/>
                    <a:pt x="9" y="1"/>
                    <a:pt x="9" y="0"/>
                  </a:cubicBezTo>
                  <a:lnTo>
                    <a:pt x="8" y="0"/>
                  </a:lnTo>
                  <a:cubicBezTo>
                    <a:pt x="6" y="1"/>
                    <a:pt x="3"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499" name="Freeform 175">
              <a:extLst>
                <a:ext uri="{FF2B5EF4-FFF2-40B4-BE49-F238E27FC236}">
                  <a16:creationId xmlns:a16="http://schemas.microsoft.com/office/drawing/2014/main" id="{0773AD04-5AD1-40FD-8E7D-5B47AB83ABF0}"/>
                </a:ext>
              </a:extLst>
            </p:cNvPr>
            <p:cNvSpPr>
              <a:spLocks noEditPoints="1"/>
            </p:cNvSpPr>
            <p:nvPr/>
          </p:nvSpPr>
          <p:spPr bwMode="auto">
            <a:xfrm>
              <a:off x="2011726" y="6200229"/>
              <a:ext cx="23813" cy="66675"/>
            </a:xfrm>
            <a:custGeom>
              <a:avLst/>
              <a:gdLst>
                <a:gd name="T0" fmla="*/ 7327 w 13"/>
                <a:gd name="T1" fmla="*/ 0 h 36"/>
                <a:gd name="T2" fmla="*/ 7327 w 13"/>
                <a:gd name="T3" fmla="*/ 0 h 36"/>
                <a:gd name="T4" fmla="*/ 5495 w 13"/>
                <a:gd name="T5" fmla="*/ 5556 h 36"/>
                <a:gd name="T6" fmla="*/ 7327 w 13"/>
                <a:gd name="T7" fmla="*/ 9260 h 36"/>
                <a:gd name="T8" fmla="*/ 10991 w 13"/>
                <a:gd name="T9" fmla="*/ 9260 h 36"/>
                <a:gd name="T10" fmla="*/ 14654 w 13"/>
                <a:gd name="T11" fmla="*/ 9260 h 36"/>
                <a:gd name="T12" fmla="*/ 16486 w 13"/>
                <a:gd name="T13" fmla="*/ 5556 h 36"/>
                <a:gd name="T14" fmla="*/ 14654 w 13"/>
                <a:gd name="T15" fmla="*/ 0 h 36"/>
                <a:gd name="T16" fmla="*/ 10991 w 13"/>
                <a:gd name="T17" fmla="*/ 0 h 36"/>
                <a:gd name="T18" fmla="*/ 7327 w 13"/>
                <a:gd name="T19" fmla="*/ 0 h 36"/>
                <a:gd name="T20" fmla="*/ 0 w 13"/>
                <a:gd name="T21" fmla="*/ 24077 h 36"/>
                <a:gd name="T22" fmla="*/ 0 w 13"/>
                <a:gd name="T23" fmla="*/ 24077 h 36"/>
                <a:gd name="T24" fmla="*/ 0 w 13"/>
                <a:gd name="T25" fmla="*/ 24077 h 36"/>
                <a:gd name="T26" fmla="*/ 0 w 13"/>
                <a:gd name="T27" fmla="*/ 25929 h 36"/>
                <a:gd name="T28" fmla="*/ 0 w 13"/>
                <a:gd name="T29" fmla="*/ 27781 h 36"/>
                <a:gd name="T30" fmla="*/ 3664 w 13"/>
                <a:gd name="T31" fmla="*/ 27781 h 36"/>
                <a:gd name="T32" fmla="*/ 5495 w 13"/>
                <a:gd name="T33" fmla="*/ 27781 h 36"/>
                <a:gd name="T34" fmla="*/ 7327 w 13"/>
                <a:gd name="T35" fmla="*/ 27781 h 36"/>
                <a:gd name="T36" fmla="*/ 7327 w 13"/>
                <a:gd name="T37" fmla="*/ 33338 h 36"/>
                <a:gd name="T38" fmla="*/ 7327 w 13"/>
                <a:gd name="T39" fmla="*/ 37042 h 36"/>
                <a:gd name="T40" fmla="*/ 7327 w 13"/>
                <a:gd name="T41" fmla="*/ 48154 h 36"/>
                <a:gd name="T42" fmla="*/ 7327 w 13"/>
                <a:gd name="T43" fmla="*/ 55563 h 36"/>
                <a:gd name="T44" fmla="*/ 7327 w 13"/>
                <a:gd name="T45" fmla="*/ 61119 h 36"/>
                <a:gd name="T46" fmla="*/ 5495 w 13"/>
                <a:gd name="T47" fmla="*/ 62971 h 36"/>
                <a:gd name="T48" fmla="*/ 5495 w 13"/>
                <a:gd name="T49" fmla="*/ 62971 h 36"/>
                <a:gd name="T50" fmla="*/ 0 w 13"/>
                <a:gd name="T51" fmla="*/ 62971 h 36"/>
                <a:gd name="T52" fmla="*/ 0 w 13"/>
                <a:gd name="T53" fmla="*/ 64823 h 36"/>
                <a:gd name="T54" fmla="*/ 0 w 13"/>
                <a:gd name="T55" fmla="*/ 66675 h 36"/>
                <a:gd name="T56" fmla="*/ 0 w 13"/>
                <a:gd name="T57" fmla="*/ 66675 h 36"/>
                <a:gd name="T58" fmla="*/ 10991 w 13"/>
                <a:gd name="T59" fmla="*/ 66675 h 36"/>
                <a:gd name="T60" fmla="*/ 21981 w 13"/>
                <a:gd name="T61" fmla="*/ 66675 h 36"/>
                <a:gd name="T62" fmla="*/ 23813 w 13"/>
                <a:gd name="T63" fmla="*/ 66675 h 36"/>
                <a:gd name="T64" fmla="*/ 23813 w 13"/>
                <a:gd name="T65" fmla="*/ 64823 h 36"/>
                <a:gd name="T66" fmla="*/ 21981 w 13"/>
                <a:gd name="T67" fmla="*/ 62971 h 36"/>
                <a:gd name="T68" fmla="*/ 18318 w 13"/>
                <a:gd name="T69" fmla="*/ 62971 h 36"/>
                <a:gd name="T70" fmla="*/ 16486 w 13"/>
                <a:gd name="T71" fmla="*/ 62971 h 36"/>
                <a:gd name="T72" fmla="*/ 16486 w 13"/>
                <a:gd name="T73" fmla="*/ 61119 h 36"/>
                <a:gd name="T74" fmla="*/ 14654 w 13"/>
                <a:gd name="T75" fmla="*/ 55563 h 36"/>
                <a:gd name="T76" fmla="*/ 14654 w 13"/>
                <a:gd name="T77" fmla="*/ 48154 h 36"/>
                <a:gd name="T78" fmla="*/ 14654 w 13"/>
                <a:gd name="T79" fmla="*/ 37042 h 36"/>
                <a:gd name="T80" fmla="*/ 16486 w 13"/>
                <a:gd name="T81" fmla="*/ 20373 h 36"/>
                <a:gd name="T82" fmla="*/ 14654 w 13"/>
                <a:gd name="T83" fmla="*/ 20373 h 36"/>
                <a:gd name="T84" fmla="*/ 0 w 13"/>
                <a:gd name="T85" fmla="*/ 2407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 h="36">
                  <a:moveTo>
                    <a:pt x="4" y="0"/>
                  </a:moveTo>
                  <a:lnTo>
                    <a:pt x="4" y="0"/>
                  </a:lnTo>
                  <a:cubicBezTo>
                    <a:pt x="3" y="1"/>
                    <a:pt x="3" y="2"/>
                    <a:pt x="3" y="3"/>
                  </a:cubicBezTo>
                  <a:cubicBezTo>
                    <a:pt x="3" y="3"/>
                    <a:pt x="3" y="4"/>
                    <a:pt x="4" y="5"/>
                  </a:cubicBezTo>
                  <a:cubicBezTo>
                    <a:pt x="5" y="5"/>
                    <a:pt x="5" y="5"/>
                    <a:pt x="6" y="5"/>
                  </a:cubicBezTo>
                  <a:cubicBezTo>
                    <a:pt x="7" y="5"/>
                    <a:pt x="7" y="5"/>
                    <a:pt x="8" y="5"/>
                  </a:cubicBezTo>
                  <a:cubicBezTo>
                    <a:pt x="9" y="4"/>
                    <a:pt x="9" y="3"/>
                    <a:pt x="9" y="3"/>
                  </a:cubicBezTo>
                  <a:cubicBezTo>
                    <a:pt x="9" y="2"/>
                    <a:pt x="9" y="1"/>
                    <a:pt x="8" y="0"/>
                  </a:cubicBezTo>
                  <a:cubicBezTo>
                    <a:pt x="7" y="0"/>
                    <a:pt x="7" y="0"/>
                    <a:pt x="6" y="0"/>
                  </a:cubicBezTo>
                  <a:cubicBezTo>
                    <a:pt x="5" y="0"/>
                    <a:pt x="5" y="0"/>
                    <a:pt x="4" y="0"/>
                  </a:cubicBezTo>
                  <a:close/>
                  <a:moveTo>
                    <a:pt x="0" y="13"/>
                  </a:moveTo>
                  <a:lnTo>
                    <a:pt x="0" y="13"/>
                  </a:lnTo>
                  <a:lnTo>
                    <a:pt x="0" y="14"/>
                  </a:lnTo>
                  <a:lnTo>
                    <a:pt x="0" y="15"/>
                  </a:lnTo>
                  <a:lnTo>
                    <a:pt x="2" y="15"/>
                  </a:lnTo>
                  <a:cubicBezTo>
                    <a:pt x="3" y="15"/>
                    <a:pt x="3" y="15"/>
                    <a:pt x="3" y="15"/>
                  </a:cubicBezTo>
                  <a:cubicBezTo>
                    <a:pt x="4" y="15"/>
                    <a:pt x="4" y="15"/>
                    <a:pt x="4" y="15"/>
                  </a:cubicBezTo>
                  <a:cubicBezTo>
                    <a:pt x="4" y="16"/>
                    <a:pt x="4" y="16"/>
                    <a:pt x="4" y="18"/>
                  </a:cubicBezTo>
                  <a:cubicBezTo>
                    <a:pt x="4" y="19"/>
                    <a:pt x="4" y="20"/>
                    <a:pt x="4" y="20"/>
                  </a:cubicBezTo>
                  <a:lnTo>
                    <a:pt x="4" y="26"/>
                  </a:lnTo>
                  <a:cubicBezTo>
                    <a:pt x="4" y="27"/>
                    <a:pt x="4" y="28"/>
                    <a:pt x="4" y="30"/>
                  </a:cubicBezTo>
                  <a:cubicBezTo>
                    <a:pt x="4" y="32"/>
                    <a:pt x="4" y="33"/>
                    <a:pt x="4" y="33"/>
                  </a:cubicBezTo>
                  <a:cubicBezTo>
                    <a:pt x="4" y="34"/>
                    <a:pt x="4" y="34"/>
                    <a:pt x="3" y="34"/>
                  </a:cubicBezTo>
                  <a:cubicBezTo>
                    <a:pt x="3" y="34"/>
                    <a:pt x="3" y="34"/>
                    <a:pt x="3" y="34"/>
                  </a:cubicBezTo>
                  <a:cubicBezTo>
                    <a:pt x="3" y="34"/>
                    <a:pt x="2" y="34"/>
                    <a:pt x="0" y="34"/>
                  </a:cubicBezTo>
                  <a:lnTo>
                    <a:pt x="0" y="35"/>
                  </a:lnTo>
                  <a:lnTo>
                    <a:pt x="0" y="36"/>
                  </a:lnTo>
                  <a:cubicBezTo>
                    <a:pt x="2" y="36"/>
                    <a:pt x="4" y="36"/>
                    <a:pt x="6" y="36"/>
                  </a:cubicBezTo>
                  <a:cubicBezTo>
                    <a:pt x="8" y="36"/>
                    <a:pt x="10" y="36"/>
                    <a:pt x="12" y="36"/>
                  </a:cubicBezTo>
                  <a:lnTo>
                    <a:pt x="13" y="36"/>
                  </a:lnTo>
                  <a:lnTo>
                    <a:pt x="13" y="35"/>
                  </a:lnTo>
                  <a:lnTo>
                    <a:pt x="12" y="34"/>
                  </a:lnTo>
                  <a:cubicBezTo>
                    <a:pt x="11" y="34"/>
                    <a:pt x="10" y="34"/>
                    <a:pt x="10" y="34"/>
                  </a:cubicBezTo>
                  <a:cubicBezTo>
                    <a:pt x="9" y="34"/>
                    <a:pt x="9" y="34"/>
                    <a:pt x="9" y="34"/>
                  </a:cubicBezTo>
                  <a:cubicBezTo>
                    <a:pt x="9" y="34"/>
                    <a:pt x="9" y="34"/>
                    <a:pt x="9" y="33"/>
                  </a:cubicBezTo>
                  <a:cubicBezTo>
                    <a:pt x="9" y="33"/>
                    <a:pt x="9" y="32"/>
                    <a:pt x="8" y="30"/>
                  </a:cubicBezTo>
                  <a:cubicBezTo>
                    <a:pt x="8" y="28"/>
                    <a:pt x="8" y="26"/>
                    <a:pt x="8" y="26"/>
                  </a:cubicBezTo>
                  <a:lnTo>
                    <a:pt x="8" y="20"/>
                  </a:lnTo>
                  <a:cubicBezTo>
                    <a:pt x="8" y="17"/>
                    <a:pt x="8" y="14"/>
                    <a:pt x="9" y="11"/>
                  </a:cubicBezTo>
                  <a:lnTo>
                    <a:pt x="8" y="11"/>
                  </a:lnTo>
                  <a:cubicBezTo>
                    <a:pt x="6" y="12"/>
                    <a:pt x="3" y="13"/>
                    <a:pt x="0" y="1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00" name="Freeform 176">
              <a:extLst>
                <a:ext uri="{FF2B5EF4-FFF2-40B4-BE49-F238E27FC236}">
                  <a16:creationId xmlns:a16="http://schemas.microsoft.com/office/drawing/2014/main" id="{B4BA698C-9046-4EE9-845D-292F68CD4E8A}"/>
                </a:ext>
              </a:extLst>
            </p:cNvPr>
            <p:cNvSpPr>
              <a:spLocks/>
            </p:cNvSpPr>
            <p:nvPr/>
          </p:nvSpPr>
          <p:spPr bwMode="auto">
            <a:xfrm>
              <a:off x="1473563" y="6231979"/>
              <a:ext cx="60325" cy="0"/>
            </a:xfrm>
            <a:custGeom>
              <a:avLst/>
              <a:gdLst>
                <a:gd name="T0" fmla="*/ 0 w 34"/>
                <a:gd name="T1" fmla="*/ 0 w 34"/>
                <a:gd name="T2" fmla="*/ 60325 w 34"/>
                <a:gd name="T3" fmla="*/ 0 60000 65536"/>
                <a:gd name="T4" fmla="*/ 0 60000 65536"/>
                <a:gd name="T5" fmla="*/ 0 60000 65536"/>
              </a:gdLst>
              <a:ahLst/>
              <a:cxnLst>
                <a:cxn ang="T3">
                  <a:pos x="T0" y="0"/>
                </a:cxn>
                <a:cxn ang="T4">
                  <a:pos x="T1" y="0"/>
                </a:cxn>
                <a:cxn ang="T5">
                  <a:pos x="T2" y="0"/>
                </a:cxn>
              </a:cxnLst>
              <a:rect l="0" t="0" r="r" b="b"/>
              <a:pathLst>
                <a:path w="34">
                  <a:moveTo>
                    <a:pt x="0" y="0"/>
                  </a:moveTo>
                  <a:lnTo>
                    <a:pt x="0" y="0"/>
                  </a:lnTo>
                  <a:lnTo>
                    <a:pt x="34"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01" name="Freeform 177">
              <a:extLst>
                <a:ext uri="{FF2B5EF4-FFF2-40B4-BE49-F238E27FC236}">
                  <a16:creationId xmlns:a16="http://schemas.microsoft.com/office/drawing/2014/main" id="{67C45559-064C-452B-BED6-04D2FC965833}"/>
                </a:ext>
              </a:extLst>
            </p:cNvPr>
            <p:cNvSpPr>
              <a:spLocks/>
            </p:cNvSpPr>
            <p:nvPr/>
          </p:nvSpPr>
          <p:spPr bwMode="auto">
            <a:xfrm>
              <a:off x="1513251" y="6206579"/>
              <a:ext cx="82550" cy="50800"/>
            </a:xfrm>
            <a:custGeom>
              <a:avLst/>
              <a:gdLst>
                <a:gd name="T0" fmla="*/ 14357 w 46"/>
                <a:gd name="T1" fmla="*/ 25400 h 28"/>
                <a:gd name="T2" fmla="*/ 14357 w 46"/>
                <a:gd name="T3" fmla="*/ 25400 h 28"/>
                <a:gd name="T4" fmla="*/ 0 w 46"/>
                <a:gd name="T5" fmla="*/ 0 h 28"/>
                <a:gd name="T6" fmla="*/ 1795 w 46"/>
                <a:gd name="T7" fmla="*/ 0 h 28"/>
                <a:gd name="T8" fmla="*/ 41275 w 46"/>
                <a:gd name="T9" fmla="*/ 16329 h 28"/>
                <a:gd name="T10" fmla="*/ 82550 w 46"/>
                <a:gd name="T11" fmla="*/ 25400 h 28"/>
                <a:gd name="T12" fmla="*/ 41275 w 46"/>
                <a:gd name="T13" fmla="*/ 34471 h 28"/>
                <a:gd name="T14" fmla="*/ 1795 w 46"/>
                <a:gd name="T15" fmla="*/ 50800 h 28"/>
                <a:gd name="T16" fmla="*/ 0 w 46"/>
                <a:gd name="T17" fmla="*/ 50800 h 28"/>
                <a:gd name="T18" fmla="*/ 14357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1" y="0"/>
                  </a:lnTo>
                  <a:lnTo>
                    <a:pt x="23" y="9"/>
                  </a:lnTo>
                  <a:cubicBezTo>
                    <a:pt x="31" y="11"/>
                    <a:pt x="38" y="12"/>
                    <a:pt x="46" y="14"/>
                  </a:cubicBezTo>
                  <a:cubicBezTo>
                    <a:pt x="38" y="16"/>
                    <a:pt x="31" y="17"/>
                    <a:pt x="23" y="19"/>
                  </a:cubicBezTo>
                  <a:lnTo>
                    <a:pt x="1" y="28"/>
                  </a:lnTo>
                  <a:lnTo>
                    <a:pt x="0" y="28"/>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02" name="Freeform 178">
              <a:extLst>
                <a:ext uri="{FF2B5EF4-FFF2-40B4-BE49-F238E27FC236}">
                  <a16:creationId xmlns:a16="http://schemas.microsoft.com/office/drawing/2014/main" id="{7466DCB6-6B2D-42D5-9B72-85E54C5E70AC}"/>
                </a:ext>
              </a:extLst>
            </p:cNvPr>
            <p:cNvSpPr>
              <a:spLocks/>
            </p:cNvSpPr>
            <p:nvPr/>
          </p:nvSpPr>
          <p:spPr bwMode="auto">
            <a:xfrm>
              <a:off x="2740388" y="6206579"/>
              <a:ext cx="82550" cy="50800"/>
            </a:xfrm>
            <a:custGeom>
              <a:avLst/>
              <a:gdLst>
                <a:gd name="T0" fmla="*/ 14357 w 46"/>
                <a:gd name="T1" fmla="*/ 25400 h 28"/>
                <a:gd name="T2" fmla="*/ 14357 w 46"/>
                <a:gd name="T3" fmla="*/ 25400 h 28"/>
                <a:gd name="T4" fmla="*/ 0 w 46"/>
                <a:gd name="T5" fmla="*/ 0 h 28"/>
                <a:gd name="T6" fmla="*/ 0 w 46"/>
                <a:gd name="T7" fmla="*/ 0 h 28"/>
                <a:gd name="T8" fmla="*/ 41275 w 46"/>
                <a:gd name="T9" fmla="*/ 16329 h 28"/>
                <a:gd name="T10" fmla="*/ 82550 w 46"/>
                <a:gd name="T11" fmla="*/ 25400 h 28"/>
                <a:gd name="T12" fmla="*/ 41275 w 46"/>
                <a:gd name="T13" fmla="*/ 34471 h 28"/>
                <a:gd name="T14" fmla="*/ 0 w 46"/>
                <a:gd name="T15" fmla="*/ 50800 h 28"/>
                <a:gd name="T16" fmla="*/ 0 w 46"/>
                <a:gd name="T17" fmla="*/ 50800 h 28"/>
                <a:gd name="T18" fmla="*/ 14357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23" y="9"/>
                  </a:lnTo>
                  <a:cubicBezTo>
                    <a:pt x="30" y="11"/>
                    <a:pt x="38" y="12"/>
                    <a:pt x="46" y="14"/>
                  </a:cubicBezTo>
                  <a:cubicBezTo>
                    <a:pt x="38" y="16"/>
                    <a:pt x="30" y="17"/>
                    <a:pt x="23" y="19"/>
                  </a:cubicBezTo>
                  <a:lnTo>
                    <a:pt x="0" y="28"/>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03" name="Freeform 179">
              <a:extLst>
                <a:ext uri="{FF2B5EF4-FFF2-40B4-BE49-F238E27FC236}">
                  <a16:creationId xmlns:a16="http://schemas.microsoft.com/office/drawing/2014/main" id="{5CD35887-3A90-486F-883F-D82745A55226}"/>
                </a:ext>
              </a:extLst>
            </p:cNvPr>
            <p:cNvSpPr>
              <a:spLocks/>
            </p:cNvSpPr>
            <p:nvPr/>
          </p:nvSpPr>
          <p:spPr bwMode="auto">
            <a:xfrm>
              <a:off x="2692763" y="62319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04" name="Freeform 180">
              <a:extLst>
                <a:ext uri="{FF2B5EF4-FFF2-40B4-BE49-F238E27FC236}">
                  <a16:creationId xmlns:a16="http://schemas.microsoft.com/office/drawing/2014/main" id="{C7DBC0A6-600B-44FC-BBE5-509F8D8F24E5}"/>
                </a:ext>
              </a:extLst>
            </p:cNvPr>
            <p:cNvSpPr>
              <a:spLocks/>
            </p:cNvSpPr>
            <p:nvPr/>
          </p:nvSpPr>
          <p:spPr bwMode="auto">
            <a:xfrm>
              <a:off x="4019913" y="6219279"/>
              <a:ext cx="82550" cy="50800"/>
            </a:xfrm>
            <a:custGeom>
              <a:avLst/>
              <a:gdLst>
                <a:gd name="T0" fmla="*/ 16151 w 46"/>
                <a:gd name="T1" fmla="*/ 25400 h 28"/>
                <a:gd name="T2" fmla="*/ 16151 w 46"/>
                <a:gd name="T3" fmla="*/ 25400 h 28"/>
                <a:gd name="T4" fmla="*/ 0 w 46"/>
                <a:gd name="T5" fmla="*/ 0 h 28"/>
                <a:gd name="T6" fmla="*/ 1795 w 46"/>
                <a:gd name="T7" fmla="*/ 0 h 28"/>
                <a:gd name="T8" fmla="*/ 41275 w 46"/>
                <a:gd name="T9" fmla="*/ 16329 h 28"/>
                <a:gd name="T10" fmla="*/ 82550 w 46"/>
                <a:gd name="T11" fmla="*/ 25400 h 28"/>
                <a:gd name="T12" fmla="*/ 41275 w 46"/>
                <a:gd name="T13" fmla="*/ 34471 h 28"/>
                <a:gd name="T14" fmla="*/ 1795 w 46"/>
                <a:gd name="T15" fmla="*/ 50800 h 28"/>
                <a:gd name="T16" fmla="*/ 0 w 46"/>
                <a:gd name="T17" fmla="*/ 48986 h 28"/>
                <a:gd name="T18" fmla="*/ 16151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9" y="14"/>
                  </a:moveTo>
                  <a:lnTo>
                    <a:pt x="9" y="14"/>
                  </a:lnTo>
                  <a:lnTo>
                    <a:pt x="0" y="0"/>
                  </a:lnTo>
                  <a:lnTo>
                    <a:pt x="1" y="0"/>
                  </a:lnTo>
                  <a:lnTo>
                    <a:pt x="23" y="9"/>
                  </a:lnTo>
                  <a:cubicBezTo>
                    <a:pt x="31" y="10"/>
                    <a:pt x="38" y="12"/>
                    <a:pt x="46" y="14"/>
                  </a:cubicBezTo>
                  <a:cubicBezTo>
                    <a:pt x="38" y="15"/>
                    <a:pt x="31" y="17"/>
                    <a:pt x="23" y="19"/>
                  </a:cubicBezTo>
                  <a:lnTo>
                    <a:pt x="1" y="28"/>
                  </a:lnTo>
                  <a:lnTo>
                    <a:pt x="0" y="27"/>
                  </a:lnTo>
                  <a:lnTo>
                    <a:pt x="9"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05" name="Freeform 181">
              <a:extLst>
                <a:ext uri="{FF2B5EF4-FFF2-40B4-BE49-F238E27FC236}">
                  <a16:creationId xmlns:a16="http://schemas.microsoft.com/office/drawing/2014/main" id="{65B03649-9632-4E85-A7CB-DC170C80AEB5}"/>
                </a:ext>
              </a:extLst>
            </p:cNvPr>
            <p:cNvSpPr>
              <a:spLocks/>
            </p:cNvSpPr>
            <p:nvPr/>
          </p:nvSpPr>
          <p:spPr bwMode="auto">
            <a:xfrm>
              <a:off x="3972288" y="62446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06" name="Freeform 182">
              <a:extLst>
                <a:ext uri="{FF2B5EF4-FFF2-40B4-BE49-F238E27FC236}">
                  <a16:creationId xmlns:a16="http://schemas.microsoft.com/office/drawing/2014/main" id="{329B2F33-1F18-4E5A-9592-217BEC78D1BF}"/>
                </a:ext>
              </a:extLst>
            </p:cNvPr>
            <p:cNvSpPr>
              <a:spLocks/>
            </p:cNvSpPr>
            <p:nvPr/>
          </p:nvSpPr>
          <p:spPr bwMode="auto">
            <a:xfrm>
              <a:off x="5123226" y="6219279"/>
              <a:ext cx="84138" cy="50800"/>
            </a:xfrm>
            <a:custGeom>
              <a:avLst/>
              <a:gdLst>
                <a:gd name="T0" fmla="*/ 14633 w 46"/>
                <a:gd name="T1" fmla="*/ 25400 h 28"/>
                <a:gd name="T2" fmla="*/ 14633 w 46"/>
                <a:gd name="T3" fmla="*/ 25400 h 28"/>
                <a:gd name="T4" fmla="*/ 0 w 46"/>
                <a:gd name="T5" fmla="*/ 0 h 28"/>
                <a:gd name="T6" fmla="*/ 1829 w 46"/>
                <a:gd name="T7" fmla="*/ 0 h 28"/>
                <a:gd name="T8" fmla="*/ 42069 w 46"/>
                <a:gd name="T9" fmla="*/ 16329 h 28"/>
                <a:gd name="T10" fmla="*/ 84138 w 46"/>
                <a:gd name="T11" fmla="*/ 25400 h 28"/>
                <a:gd name="T12" fmla="*/ 42069 w 46"/>
                <a:gd name="T13" fmla="*/ 34471 h 28"/>
                <a:gd name="T14" fmla="*/ 1829 w 46"/>
                <a:gd name="T15" fmla="*/ 50800 h 28"/>
                <a:gd name="T16" fmla="*/ 0 w 46"/>
                <a:gd name="T17" fmla="*/ 48986 h 28"/>
                <a:gd name="T18" fmla="*/ 14633 w 46"/>
                <a:gd name="T19" fmla="*/ 2540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8">
                  <a:moveTo>
                    <a:pt x="8" y="14"/>
                  </a:moveTo>
                  <a:lnTo>
                    <a:pt x="8" y="14"/>
                  </a:lnTo>
                  <a:lnTo>
                    <a:pt x="0" y="0"/>
                  </a:lnTo>
                  <a:lnTo>
                    <a:pt x="1" y="0"/>
                  </a:lnTo>
                  <a:lnTo>
                    <a:pt x="23" y="9"/>
                  </a:lnTo>
                  <a:cubicBezTo>
                    <a:pt x="30" y="10"/>
                    <a:pt x="38" y="12"/>
                    <a:pt x="46" y="14"/>
                  </a:cubicBezTo>
                  <a:cubicBezTo>
                    <a:pt x="38" y="15"/>
                    <a:pt x="30" y="17"/>
                    <a:pt x="23" y="19"/>
                  </a:cubicBezTo>
                  <a:lnTo>
                    <a:pt x="1" y="28"/>
                  </a:lnTo>
                  <a:lnTo>
                    <a:pt x="0" y="27"/>
                  </a:lnTo>
                  <a:lnTo>
                    <a:pt x="8" y="1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1507" name="Freeform 183">
              <a:extLst>
                <a:ext uri="{FF2B5EF4-FFF2-40B4-BE49-F238E27FC236}">
                  <a16:creationId xmlns:a16="http://schemas.microsoft.com/office/drawing/2014/main" id="{A0660CF6-5DE6-4155-BDAD-B8CD51F06AB1}"/>
                </a:ext>
              </a:extLst>
            </p:cNvPr>
            <p:cNvSpPr>
              <a:spLocks/>
            </p:cNvSpPr>
            <p:nvPr/>
          </p:nvSpPr>
          <p:spPr bwMode="auto">
            <a:xfrm>
              <a:off x="5077188" y="6244679"/>
              <a:ext cx="77788" cy="0"/>
            </a:xfrm>
            <a:custGeom>
              <a:avLst/>
              <a:gdLst>
                <a:gd name="T0" fmla="*/ 0 w 43"/>
                <a:gd name="T1" fmla="*/ 0 w 43"/>
                <a:gd name="T2" fmla="*/ 77788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08" name="Freeform 185">
              <a:extLst>
                <a:ext uri="{FF2B5EF4-FFF2-40B4-BE49-F238E27FC236}">
                  <a16:creationId xmlns:a16="http://schemas.microsoft.com/office/drawing/2014/main" id="{17F5B257-E909-4A25-89A9-B935E6F6AF65}"/>
                </a:ext>
              </a:extLst>
            </p:cNvPr>
            <p:cNvSpPr>
              <a:spLocks/>
            </p:cNvSpPr>
            <p:nvPr/>
          </p:nvSpPr>
          <p:spPr bwMode="auto">
            <a:xfrm>
              <a:off x="6312263" y="6244679"/>
              <a:ext cx="76200" cy="0"/>
            </a:xfrm>
            <a:custGeom>
              <a:avLst/>
              <a:gdLst>
                <a:gd name="T0" fmla="*/ 0 w 42"/>
                <a:gd name="T1" fmla="*/ 0 w 42"/>
                <a:gd name="T2" fmla="*/ 76200 w 42"/>
                <a:gd name="T3" fmla="*/ 0 60000 65536"/>
                <a:gd name="T4" fmla="*/ 0 60000 65536"/>
                <a:gd name="T5" fmla="*/ 0 60000 65536"/>
              </a:gdLst>
              <a:ahLst/>
              <a:cxnLst>
                <a:cxn ang="T3">
                  <a:pos x="T0" y="0"/>
                </a:cxn>
                <a:cxn ang="T4">
                  <a:pos x="T1" y="0"/>
                </a:cxn>
                <a:cxn ang="T5">
                  <a:pos x="T2" y="0"/>
                </a:cxn>
              </a:cxnLst>
              <a:rect l="0" t="0" r="r" b="b"/>
              <a:pathLst>
                <a:path w="42">
                  <a:moveTo>
                    <a:pt x="0" y="0"/>
                  </a:moveTo>
                  <a:lnTo>
                    <a:pt x="0" y="0"/>
                  </a:lnTo>
                  <a:lnTo>
                    <a:pt x="42"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509" name="文本框 424">
              <a:extLst>
                <a:ext uri="{FF2B5EF4-FFF2-40B4-BE49-F238E27FC236}">
                  <a16:creationId xmlns:a16="http://schemas.microsoft.com/office/drawing/2014/main" id="{9F0FCD96-5AC3-40C2-8758-BB563BDCEE09}"/>
                </a:ext>
              </a:extLst>
            </p:cNvPr>
            <p:cNvSpPr txBox="1">
              <a:spLocks noChangeArrowheads="1"/>
            </p:cNvSpPr>
            <p:nvPr/>
          </p:nvSpPr>
          <p:spPr bwMode="auto">
            <a:xfrm>
              <a:off x="3135027" y="5144678"/>
              <a:ext cx="498329" cy="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100">
                  <a:latin typeface="Calibri Light" panose="020F0302020204030204" pitchFamily="34" charset="0"/>
                  <a:cs typeface="Calibri Light" panose="020F0302020204030204" pitchFamily="34" charset="0"/>
                </a:rPr>
                <a:t>Gold</a:t>
              </a:r>
              <a:endParaRPr lang="zh-CN" altLang="en-US" sz="1100">
                <a:latin typeface="Calibri Light" panose="020F0302020204030204" pitchFamily="34" charset="0"/>
                <a:cs typeface="Calibri Light" panose="020F03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500" fill="hold"/>
                                        <p:tgtEl>
                                          <p:spTgt spid="85"/>
                                        </p:tgtEl>
                                        <p:attrNameLst>
                                          <p:attrName>ppt_x</p:attrName>
                                        </p:attrNameLst>
                                      </p:cBhvr>
                                      <p:tavLst>
                                        <p:tav tm="0">
                                          <p:val>
                                            <p:strVal val="#ppt_x"/>
                                          </p:val>
                                        </p:tav>
                                        <p:tav tm="100000">
                                          <p:val>
                                            <p:strVal val="#ppt_x"/>
                                          </p:val>
                                        </p:tav>
                                      </p:tavLst>
                                    </p:anim>
                                    <p:anim calcmode="lin" valueType="num">
                                      <p:cBhvr additive="base">
                                        <p:cTn id="12" dur="500" fill="hold"/>
                                        <p:tgtEl>
                                          <p:spTgt spid="8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ppt_x"/>
                                          </p:val>
                                        </p:tav>
                                        <p:tav tm="100000">
                                          <p:val>
                                            <p:strVal val="#ppt_x"/>
                                          </p:val>
                                        </p:tav>
                                      </p:tavLst>
                                    </p:anim>
                                    <p:anim calcmode="lin" valueType="num">
                                      <p:cBhvr additive="base">
                                        <p:cTn id="1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additive="base">
                                        <p:cTn id="37" dur="500" fill="hold"/>
                                        <p:tgtEl>
                                          <p:spTgt spid="86"/>
                                        </p:tgtEl>
                                        <p:attrNameLst>
                                          <p:attrName>ppt_x</p:attrName>
                                        </p:attrNameLst>
                                      </p:cBhvr>
                                      <p:tavLst>
                                        <p:tav tm="0">
                                          <p:val>
                                            <p:strVal val="#ppt_x"/>
                                          </p:val>
                                        </p:tav>
                                        <p:tav tm="100000">
                                          <p:val>
                                            <p:strVal val="#ppt_x"/>
                                          </p:val>
                                        </p:tav>
                                      </p:tavLst>
                                    </p:anim>
                                    <p:anim calcmode="lin" valueType="num">
                                      <p:cBhvr additive="base">
                                        <p:cTn id="3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0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nodeType="clickEffect">
                                  <p:stCondLst>
                                    <p:cond delay="0"/>
                                  </p:stCondLst>
                                  <p:childTnLst>
                                    <p:set>
                                      <p:cBhvr>
                                        <p:cTn id="52" dur="1" fill="hold">
                                          <p:stCondLst>
                                            <p:cond delay="0"/>
                                          </p:stCondLst>
                                        </p:cTn>
                                        <p:tgtEl>
                                          <p:spTgt spid="309"/>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2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16" fill="hold" nodeType="clickEffect">
                                  <p:stCondLst>
                                    <p:cond delay="0"/>
                                  </p:stCondLst>
                                  <p:childTnLst>
                                    <p:set>
                                      <p:cBhvr>
                                        <p:cTn id="58" dur="1" fill="hold">
                                          <p:stCondLst>
                                            <p:cond delay="0"/>
                                          </p:stCondLst>
                                        </p:cTn>
                                        <p:tgtEl>
                                          <p:spTgt spid="308"/>
                                        </p:tgtEl>
                                        <p:attrNameLst>
                                          <p:attrName>style.visibility</p:attrName>
                                        </p:attrNameLst>
                                      </p:cBhvr>
                                      <p:to>
                                        <p:strVal val="visible"/>
                                      </p:to>
                                    </p:set>
                                    <p:anim calcmode="lin" valueType="num">
                                      <p:cBhvr>
                                        <p:cTn id="59" dur="500" fill="hold"/>
                                        <p:tgtEl>
                                          <p:spTgt spid="308"/>
                                        </p:tgtEl>
                                        <p:attrNameLst>
                                          <p:attrName>ppt_w</p:attrName>
                                        </p:attrNameLst>
                                      </p:cBhvr>
                                      <p:tavLst>
                                        <p:tav tm="0">
                                          <p:val>
                                            <p:fltVal val="0"/>
                                          </p:val>
                                        </p:tav>
                                        <p:tav tm="100000">
                                          <p:val>
                                            <p:strVal val="#ppt_w"/>
                                          </p:val>
                                        </p:tav>
                                      </p:tavLst>
                                    </p:anim>
                                    <p:anim calcmode="lin" valueType="num">
                                      <p:cBhvr>
                                        <p:cTn id="60" dur="500" fill="hold"/>
                                        <p:tgtEl>
                                          <p:spTgt spid="308"/>
                                        </p:tgtEl>
                                        <p:attrNameLst>
                                          <p:attrName>ppt_h</p:attrName>
                                        </p:attrNameLst>
                                      </p:cBhvr>
                                      <p:tavLst>
                                        <p:tav tm="0">
                                          <p:val>
                                            <p:fltVal val="0"/>
                                          </p:val>
                                        </p:tav>
                                        <p:tav tm="100000">
                                          <p:val>
                                            <p:strVal val="#ppt_h"/>
                                          </p:val>
                                        </p:tav>
                                      </p:tavLst>
                                    </p:anim>
                                    <p:animEffect transition="in" filter="fade">
                                      <p:cBhvr>
                                        <p:cTn id="61" dur="500"/>
                                        <p:tgtEl>
                                          <p:spTgt spid="30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additive="base">
                                        <p:cTn id="66" dur="500" fill="hold"/>
                                        <p:tgtEl>
                                          <p:spTgt spid="76"/>
                                        </p:tgtEl>
                                        <p:attrNameLst>
                                          <p:attrName>ppt_x</p:attrName>
                                        </p:attrNameLst>
                                      </p:cBhvr>
                                      <p:tavLst>
                                        <p:tav tm="0">
                                          <p:val>
                                            <p:strVal val="#ppt_x"/>
                                          </p:val>
                                        </p:tav>
                                        <p:tav tm="100000">
                                          <p:val>
                                            <p:strVal val="#ppt_x"/>
                                          </p:val>
                                        </p:tav>
                                      </p:tavLst>
                                    </p:anim>
                                    <p:anim calcmode="lin" valueType="num">
                                      <p:cBhvr additive="base">
                                        <p:cTn id="6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9" grpId="0" animBg="1"/>
      <p:bldP spid="7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图片 2">
            <a:extLst>
              <a:ext uri="{FF2B5EF4-FFF2-40B4-BE49-F238E27FC236}">
                <a16:creationId xmlns:a16="http://schemas.microsoft.com/office/drawing/2014/main" id="{C134BF3B-C455-462A-AFD9-494FB460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115888"/>
            <a:ext cx="9042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EF03C63-6DCF-435E-92EA-2DFE5E4FE993}"/>
              </a:ext>
            </a:extLst>
          </p:cNvPr>
          <p:cNvSpPr txBox="1"/>
          <p:nvPr/>
        </p:nvSpPr>
        <p:spPr>
          <a:xfrm>
            <a:off x="0" y="115888"/>
            <a:ext cx="2016125" cy="401637"/>
          </a:xfrm>
          <a:prstGeom prst="rect">
            <a:avLst/>
          </a:prstGeom>
          <a:noFill/>
        </p:spPr>
        <p:txBody>
          <a:bodyPr>
            <a:spAutoFit/>
          </a:bodyPr>
          <a:lstStyle/>
          <a:p>
            <a:pPr>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插入</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Lamport</a:t>
            </a:r>
            <a:endParaRPr lang="zh-CN" altLang="en-US" dirty="0"/>
          </a:p>
        </p:txBody>
      </p:sp>
      <p:pic>
        <p:nvPicPr>
          <p:cNvPr id="102404" name="Picture 5">
            <a:extLst>
              <a:ext uri="{FF2B5EF4-FFF2-40B4-BE49-F238E27FC236}">
                <a16:creationId xmlns:a16="http://schemas.microsoft.com/office/drawing/2014/main" id="{3B4447E9-4448-42C7-B86A-9B9B7B41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3446463"/>
            <a:ext cx="881697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5B1A3-53D8-4C3D-B93E-869CBADBDCD9}"/>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7E43AA8A-E836-4476-9825-6D05A1947839}"/>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9FA95E97-25F0-435B-BC25-C4E5ADDC0612}"/>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2DFA819-BDB2-4A95-A8D5-6C27786CF488}"/>
              </a:ext>
            </a:extLst>
          </p:cNvPr>
          <p:cNvSpPr>
            <a:spLocks noGrp="1"/>
          </p:cNvSpPr>
          <p:nvPr>
            <p:ph type="sldNum" sz="quarter" idx="12"/>
          </p:nvPr>
        </p:nvSpPr>
        <p:spPr/>
        <p:txBody>
          <a:bodyPr/>
          <a:lstStyle/>
          <a:p>
            <a:pPr>
              <a:defRPr/>
            </a:pPr>
            <a:fld id="{53BF53E7-F322-40EF-B532-3A2BBA095B62}" type="slidenum">
              <a:rPr lang="zh-CN" altLang="en-US"/>
              <a:pPr>
                <a:defRPr/>
              </a:pPr>
              <a:t>106</a:t>
            </a:fld>
            <a:endParaRPr lang="en-US" altLang="zh-CN"/>
          </a:p>
        </p:txBody>
      </p:sp>
      <p:sp>
        <p:nvSpPr>
          <p:cNvPr id="7" name="Rectangle 2">
            <a:extLst>
              <a:ext uri="{FF2B5EF4-FFF2-40B4-BE49-F238E27FC236}">
                <a16:creationId xmlns:a16="http://schemas.microsoft.com/office/drawing/2014/main" id="{B4138912-3DBE-4FF9-B799-9684D6D57A60}"/>
              </a:ext>
            </a:extLst>
          </p:cNvPr>
          <p:cNvSpPr txBox="1">
            <a:spLocks noChangeArrowheads="1"/>
          </p:cNvSpPr>
          <p:nvPr/>
        </p:nvSpPr>
        <p:spPr>
          <a:xfrm>
            <a:off x="0" y="1247775"/>
            <a:ext cx="9144000" cy="5610225"/>
          </a:xfrm>
          <a:prstGeom prst="rect">
            <a:avLst/>
          </a:prstGeom>
          <a:solidFill>
            <a:schemeClr val="bg1"/>
          </a:solidFill>
        </p:spPr>
        <p:txBody>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ts val="1200"/>
              </a:spcBef>
              <a:buFontTx/>
              <a:buChar char="•"/>
              <a:defRPr/>
            </a:pPr>
            <a:r>
              <a:rPr lang="en-US" altLang="zh-CN"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en-US" altLang="zh-CN" sz="3200" baseline="30000" dirty="0">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树索引删除记录</a:t>
            </a:r>
            <a:r>
              <a:rPr lang="en-US" altLang="zh-CN" sz="3200" i="1" dirty="0">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的算法</a:t>
            </a:r>
          </a:p>
          <a:p>
            <a:pPr lvl="1" algn="just">
              <a:spcBef>
                <a:spcPts val="1200"/>
              </a:spcBef>
              <a:buSzPct val="50000"/>
              <a:buFontTx/>
              <a:buChar char="–"/>
              <a:defRPr/>
            </a:pP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删除一个记录</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就是从包含</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的叶节点</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把</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撤消</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spcBef>
                <a:spcPts val="1200"/>
              </a:spcBef>
              <a:buSzPct val="50000"/>
              <a:buFontTx/>
              <a:buChar char="–"/>
              <a:defRPr/>
            </a:pP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如果删除</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使</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的索引项个数少于</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Symbol" panose="05050102010706020507" pitchFamily="18" charset="2"/>
              </a:rPr>
              <a:t>一半</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，则称</a:t>
            </a:r>
            <a:r>
              <a:rPr lang="en-US" altLang="zh-CN" sz="2800" i="1"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需要进行</a:t>
            </a:r>
            <a:r>
              <a:rPr lang="zh-CN" altLang="en-US" sz="28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合并处理</a:t>
            </a:r>
            <a:r>
              <a:rPr lang="en-US" altLang="zh-CN"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8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2" algn="just">
              <a:spcBef>
                <a:spcPts val="1200"/>
              </a:spcBef>
              <a:buSzPct val="50000"/>
              <a:buFont typeface="Wingdings" panose="05000000000000000000" pitchFamily="2" charset="2"/>
              <a:buChar char="l"/>
              <a:defRPr/>
            </a:pP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首先寻找</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的索引项个数多于</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Symbol" panose="05050102010706020507" pitchFamily="18" charset="2"/>
              </a:rPr>
              <a:t>一半</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的兄弟节点</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然后把</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的部分索引项移到</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使得</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和</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的索引项数都不少于</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Symbol" panose="05050102010706020507" pitchFamily="18" charset="2"/>
              </a:rPr>
              <a:t>一半</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2" algn="just">
              <a:spcBef>
                <a:spcPts val="1200"/>
              </a:spcBef>
              <a:buSzPct val="50000"/>
              <a:buFont typeface="Wingdings" panose="05000000000000000000" pitchFamily="2" charset="2"/>
              <a:buChar char="l"/>
              <a:defRPr/>
            </a:pP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如果</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的兄弟节点，索引项数都少于</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Symbol" panose="05050102010706020507" pitchFamily="18" charset="2"/>
              </a:rPr>
              <a:t>一半</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Symbol" panose="05050102010706020507" pitchFamily="18" charset="2"/>
              </a:rPr>
              <a:t>, </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则把</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与它的一个兄弟</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节点合并为一个节点，从</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和</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L</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的父节点</a:t>
            </a:r>
            <a:r>
              <a:rPr lang="en-US" altLang="zh-CN" sz="2400" i="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中删除一个相应的索引项</a:t>
            </a:r>
            <a:r>
              <a:rPr lang="en-US" altLang="zh-CN"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2" algn="just">
              <a:spcBef>
                <a:spcPts val="1200"/>
              </a:spcBef>
              <a:buSzPct val="50000"/>
              <a:buFont typeface="Wingdings" panose="05000000000000000000" pitchFamily="2" charset="2"/>
              <a:buChar char="l"/>
              <a:defRPr/>
            </a:pP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在</a:t>
            </a:r>
            <a:r>
              <a:rPr lang="en-US" altLang="zh-CN" sz="2400" i="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上的删除可能引起</a:t>
            </a:r>
            <a:r>
              <a:rPr lang="en-US" altLang="zh-CN" sz="2400" i="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parent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的合并处理</a:t>
            </a:r>
            <a:r>
              <a:rPr lang="en-US" altLang="zh-CN"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2" algn="just">
              <a:spcBef>
                <a:spcPts val="1200"/>
              </a:spcBef>
              <a:buSzPct val="50000"/>
              <a:buFont typeface="Wingdings" panose="05000000000000000000" pitchFamily="2" charset="2"/>
              <a:buNone/>
              <a:defRPr/>
            </a:pP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这种合并处理可能继续传递下去</a:t>
            </a:r>
            <a:r>
              <a:rPr lang="zh-CN" altLang="en-US" sz="240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，直至使树减少一级。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E04E8-E44D-4C3E-9E71-1C0977736453}"/>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5" name="灯片编号占位符 4">
            <a:extLst>
              <a:ext uri="{FF2B5EF4-FFF2-40B4-BE49-F238E27FC236}">
                <a16:creationId xmlns:a16="http://schemas.microsoft.com/office/drawing/2014/main" id="{4CA77D0E-E89B-4C82-A7FE-74181D27F878}"/>
              </a:ext>
            </a:extLst>
          </p:cNvPr>
          <p:cNvSpPr>
            <a:spLocks noGrp="1"/>
          </p:cNvSpPr>
          <p:nvPr>
            <p:ph type="sldNum" sz="quarter" idx="12"/>
          </p:nvPr>
        </p:nvSpPr>
        <p:spPr/>
        <p:txBody>
          <a:bodyPr/>
          <a:lstStyle/>
          <a:p>
            <a:pPr>
              <a:defRPr/>
            </a:pPr>
            <a:fld id="{74E71654-91BB-4B8C-8AB4-6CD1FF02A8FB}" type="slidenum">
              <a:rPr lang="zh-CN" altLang="en-US"/>
              <a:pPr>
                <a:defRPr/>
              </a:pPr>
              <a:t>107</a:t>
            </a:fld>
            <a:endParaRPr lang="en-US" altLang="zh-CN"/>
          </a:p>
        </p:txBody>
      </p:sp>
      <p:pic>
        <p:nvPicPr>
          <p:cNvPr id="104452" name="图片 6">
            <a:extLst>
              <a:ext uri="{FF2B5EF4-FFF2-40B4-BE49-F238E27FC236}">
                <a16:creationId xmlns:a16="http://schemas.microsoft.com/office/drawing/2014/main" id="{654E1CF7-008B-4597-9310-B6DF44615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10662"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CBD5D9AA-FA1F-424C-870C-FB8DC0B173F9}"/>
              </a:ext>
            </a:extLst>
          </p:cNvPr>
          <p:cNvCxnSpPr>
            <a:cxnSpLocks/>
          </p:cNvCxnSpPr>
          <p:nvPr/>
        </p:nvCxnSpPr>
        <p:spPr>
          <a:xfrm>
            <a:off x="7812088" y="2133600"/>
            <a:ext cx="576262" cy="142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Freeform 50">
            <a:extLst>
              <a:ext uri="{FF2B5EF4-FFF2-40B4-BE49-F238E27FC236}">
                <a16:creationId xmlns:a16="http://schemas.microsoft.com/office/drawing/2014/main" id="{F65B222F-6445-4E5E-AB37-172C022F926A}"/>
              </a:ext>
            </a:extLst>
          </p:cNvPr>
          <p:cNvSpPr>
            <a:spLocks/>
          </p:cNvSpPr>
          <p:nvPr/>
        </p:nvSpPr>
        <p:spPr bwMode="auto">
          <a:xfrm>
            <a:off x="6816725" y="2820988"/>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48" name="Freeform 51">
            <a:extLst>
              <a:ext uri="{FF2B5EF4-FFF2-40B4-BE49-F238E27FC236}">
                <a16:creationId xmlns:a16="http://schemas.microsoft.com/office/drawing/2014/main" id="{D9AD0C0D-2EB0-4D55-8A7D-9649A3DEEF44}"/>
              </a:ext>
            </a:extLst>
          </p:cNvPr>
          <p:cNvSpPr>
            <a:spLocks/>
          </p:cNvSpPr>
          <p:nvPr/>
        </p:nvSpPr>
        <p:spPr bwMode="auto">
          <a:xfrm>
            <a:off x="6816725" y="2820988"/>
            <a:ext cx="1477963" cy="174625"/>
          </a:xfrm>
          <a:custGeom>
            <a:avLst/>
            <a:gdLst>
              <a:gd name="T0" fmla="*/ 0 w 817"/>
              <a:gd name="T1" fmla="*/ 174625 h 95"/>
              <a:gd name="T2" fmla="*/ 0 w 817"/>
              <a:gd name="T3" fmla="*/ 174625 h 95"/>
              <a:gd name="T4" fmla="*/ 1477963 w 817"/>
              <a:gd name="T5" fmla="*/ 174625 h 95"/>
              <a:gd name="T6" fmla="*/ 1477963 w 817"/>
              <a:gd name="T7" fmla="*/ 0 h 95"/>
              <a:gd name="T8" fmla="*/ 0 w 817"/>
              <a:gd name="T9" fmla="*/ 0 h 95"/>
              <a:gd name="T10" fmla="*/ 0 w 817"/>
              <a:gd name="T11" fmla="*/ 174625 h 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7" h="95">
                <a:moveTo>
                  <a:pt x="0" y="95"/>
                </a:moveTo>
                <a:lnTo>
                  <a:pt x="0" y="95"/>
                </a:lnTo>
                <a:lnTo>
                  <a:pt x="817" y="95"/>
                </a:lnTo>
                <a:lnTo>
                  <a:pt x="817" y="0"/>
                </a:lnTo>
                <a:lnTo>
                  <a:pt x="0" y="0"/>
                </a:lnTo>
                <a:lnTo>
                  <a:pt x="0" y="95"/>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55">
            <a:extLst>
              <a:ext uri="{FF2B5EF4-FFF2-40B4-BE49-F238E27FC236}">
                <a16:creationId xmlns:a16="http://schemas.microsoft.com/office/drawing/2014/main" id="{B6C9EF79-D8E4-4DE3-88C0-E9321DF0FCEE}"/>
              </a:ext>
            </a:extLst>
          </p:cNvPr>
          <p:cNvSpPr>
            <a:spLocks noEditPoints="1"/>
          </p:cNvSpPr>
          <p:nvPr/>
        </p:nvSpPr>
        <p:spPr bwMode="auto">
          <a:xfrm>
            <a:off x="6897688" y="2820988"/>
            <a:ext cx="1325562" cy="174625"/>
          </a:xfrm>
          <a:custGeom>
            <a:avLst/>
            <a:gdLst>
              <a:gd name="T0" fmla="*/ 1325563 w 732"/>
              <a:gd name="T1" fmla="*/ 1838 h 95"/>
              <a:gd name="T2" fmla="*/ 1325563 w 732"/>
              <a:gd name="T3" fmla="*/ 1838 h 95"/>
              <a:gd name="T4" fmla="*/ 1325563 w 732"/>
              <a:gd name="T5" fmla="*/ 174625 h 95"/>
              <a:gd name="T6" fmla="*/ 1034012 w 732"/>
              <a:gd name="T7" fmla="*/ 5514 h 95"/>
              <a:gd name="T8" fmla="*/ 1034012 w 732"/>
              <a:gd name="T9" fmla="*/ 5514 h 95"/>
              <a:gd name="T10" fmla="*/ 1034012 w 732"/>
              <a:gd name="T11" fmla="*/ 174625 h 95"/>
              <a:gd name="T12" fmla="*/ 965198 w 732"/>
              <a:gd name="T13" fmla="*/ 1838 h 95"/>
              <a:gd name="T14" fmla="*/ 965198 w 732"/>
              <a:gd name="T15" fmla="*/ 1838 h 95"/>
              <a:gd name="T16" fmla="*/ 965198 w 732"/>
              <a:gd name="T17" fmla="*/ 170949 h 95"/>
              <a:gd name="T18" fmla="*/ 521533 w 732"/>
              <a:gd name="T19" fmla="*/ 7353 h 95"/>
              <a:gd name="T20" fmla="*/ 521533 w 732"/>
              <a:gd name="T21" fmla="*/ 7353 h 95"/>
              <a:gd name="T22" fmla="*/ 521533 w 732"/>
              <a:gd name="T23" fmla="*/ 170949 h 95"/>
              <a:gd name="T24" fmla="*/ 449098 w 732"/>
              <a:gd name="T25" fmla="*/ 0 h 95"/>
              <a:gd name="T26" fmla="*/ 449098 w 732"/>
              <a:gd name="T27" fmla="*/ 0 h 95"/>
              <a:gd name="T28" fmla="*/ 449098 w 732"/>
              <a:gd name="T29" fmla="*/ 170949 h 95"/>
              <a:gd name="T30" fmla="*/ 0 w 732"/>
              <a:gd name="T31" fmla="*/ 0 h 95"/>
              <a:gd name="T32" fmla="*/ 0 w 732"/>
              <a:gd name="T33" fmla="*/ 0 h 95"/>
              <a:gd name="T34" fmla="*/ 0 w 732"/>
              <a:gd name="T35" fmla="*/ 174625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2" h="95">
                <a:moveTo>
                  <a:pt x="732" y="1"/>
                </a:moveTo>
                <a:lnTo>
                  <a:pt x="732" y="1"/>
                </a:lnTo>
                <a:lnTo>
                  <a:pt x="732" y="95"/>
                </a:lnTo>
                <a:moveTo>
                  <a:pt x="571" y="3"/>
                </a:moveTo>
                <a:lnTo>
                  <a:pt x="571" y="3"/>
                </a:lnTo>
                <a:lnTo>
                  <a:pt x="571" y="95"/>
                </a:lnTo>
                <a:moveTo>
                  <a:pt x="533" y="1"/>
                </a:moveTo>
                <a:lnTo>
                  <a:pt x="533" y="1"/>
                </a:lnTo>
                <a:lnTo>
                  <a:pt x="533" y="93"/>
                </a:lnTo>
                <a:moveTo>
                  <a:pt x="288" y="4"/>
                </a:moveTo>
                <a:lnTo>
                  <a:pt x="288" y="4"/>
                </a:lnTo>
                <a:lnTo>
                  <a:pt x="288" y="93"/>
                </a:lnTo>
                <a:moveTo>
                  <a:pt x="248" y="0"/>
                </a:moveTo>
                <a:lnTo>
                  <a:pt x="248" y="0"/>
                </a:lnTo>
                <a:lnTo>
                  <a:pt x="248" y="93"/>
                </a:lnTo>
                <a:moveTo>
                  <a:pt x="0" y="0"/>
                </a:moveTo>
                <a:lnTo>
                  <a:pt x="0" y="0"/>
                </a:lnTo>
                <a:lnTo>
                  <a:pt x="0" y="95"/>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文本框 8">
            <a:extLst>
              <a:ext uri="{FF2B5EF4-FFF2-40B4-BE49-F238E27FC236}">
                <a16:creationId xmlns:a16="http://schemas.microsoft.com/office/drawing/2014/main" id="{A2DE02E7-5754-474B-A002-B1FCDCB8216F}"/>
              </a:ext>
            </a:extLst>
          </p:cNvPr>
          <p:cNvSpPr txBox="1"/>
          <p:nvPr/>
        </p:nvSpPr>
        <p:spPr>
          <a:xfrm>
            <a:off x="6804025" y="2781300"/>
            <a:ext cx="666750" cy="254000"/>
          </a:xfrm>
          <a:prstGeom prst="rect">
            <a:avLst/>
          </a:prstGeom>
          <a:noFill/>
        </p:spPr>
        <p:txBody>
          <a:bodyPr>
            <a:spAutoFit/>
          </a:bodyPr>
          <a:lstStyle/>
          <a:p>
            <a:pPr>
              <a:defRPr/>
            </a:pPr>
            <a:r>
              <a:rPr lang="en-US" altLang="zh-CN" sz="1050" dirty="0"/>
              <a:t>Mozart</a:t>
            </a:r>
            <a:endParaRPr lang="zh-CN" altLang="en-US" sz="1050" dirty="0"/>
          </a:p>
        </p:txBody>
      </p:sp>
      <p:sp>
        <p:nvSpPr>
          <p:cNvPr id="53" name="文本框 52">
            <a:extLst>
              <a:ext uri="{FF2B5EF4-FFF2-40B4-BE49-F238E27FC236}">
                <a16:creationId xmlns:a16="http://schemas.microsoft.com/office/drawing/2014/main" id="{FACE284F-452F-41A8-A8AC-2253C7B40B75}"/>
              </a:ext>
            </a:extLst>
          </p:cNvPr>
          <p:cNvSpPr txBox="1"/>
          <p:nvPr/>
        </p:nvSpPr>
        <p:spPr>
          <a:xfrm>
            <a:off x="7385050" y="2781300"/>
            <a:ext cx="666750" cy="254000"/>
          </a:xfrm>
          <a:prstGeom prst="rect">
            <a:avLst/>
          </a:prstGeom>
          <a:noFill/>
        </p:spPr>
        <p:txBody>
          <a:bodyPr>
            <a:spAutoFit/>
          </a:bodyPr>
          <a:lstStyle/>
          <a:p>
            <a:pPr>
              <a:defRPr/>
            </a:pPr>
            <a:r>
              <a:rPr lang="en-US" altLang="zh-CN" sz="1050" dirty="0"/>
              <a:t>Singh</a:t>
            </a:r>
            <a:endParaRPr lang="zh-CN" altLang="en-US" sz="1050" dirty="0"/>
          </a:p>
        </p:txBody>
      </p:sp>
      <p:sp>
        <p:nvSpPr>
          <p:cNvPr id="54" name="文本框 53">
            <a:extLst>
              <a:ext uri="{FF2B5EF4-FFF2-40B4-BE49-F238E27FC236}">
                <a16:creationId xmlns:a16="http://schemas.microsoft.com/office/drawing/2014/main" id="{75B5AC86-5D38-4A4D-8F7B-383889428E3D}"/>
              </a:ext>
            </a:extLst>
          </p:cNvPr>
          <p:cNvSpPr txBox="1"/>
          <p:nvPr/>
        </p:nvSpPr>
        <p:spPr>
          <a:xfrm>
            <a:off x="7869238" y="2781300"/>
            <a:ext cx="666750" cy="254000"/>
          </a:xfrm>
          <a:prstGeom prst="rect">
            <a:avLst/>
          </a:prstGeom>
          <a:noFill/>
        </p:spPr>
        <p:txBody>
          <a:bodyPr>
            <a:spAutoFit/>
          </a:bodyPr>
          <a:lstStyle/>
          <a:p>
            <a:pPr>
              <a:defRPr/>
            </a:pPr>
            <a:r>
              <a:rPr lang="en-US" altLang="zh-CN" sz="1050" dirty="0"/>
              <a:t>Wu</a:t>
            </a:r>
            <a:endParaRPr lang="zh-CN" altLang="en-US" sz="1050" dirty="0"/>
          </a:p>
        </p:txBody>
      </p:sp>
      <p:sp>
        <p:nvSpPr>
          <p:cNvPr id="10" name="椭圆 9">
            <a:extLst>
              <a:ext uri="{FF2B5EF4-FFF2-40B4-BE49-F238E27FC236}">
                <a16:creationId xmlns:a16="http://schemas.microsoft.com/office/drawing/2014/main" id="{A42599A0-00B3-4276-BEB3-B4389777B410}"/>
              </a:ext>
            </a:extLst>
          </p:cNvPr>
          <p:cNvSpPr/>
          <p:nvPr/>
        </p:nvSpPr>
        <p:spPr>
          <a:xfrm>
            <a:off x="6156325" y="1916113"/>
            <a:ext cx="2954338" cy="471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5" name="直接箭头连接符 54">
            <a:extLst>
              <a:ext uri="{FF2B5EF4-FFF2-40B4-BE49-F238E27FC236}">
                <a16:creationId xmlns:a16="http://schemas.microsoft.com/office/drawing/2014/main" id="{3EF5501E-E69F-4BA0-A14D-F1FD8B9E2E44}"/>
              </a:ext>
            </a:extLst>
          </p:cNvPr>
          <p:cNvCxnSpPr>
            <a:cxnSpLocks/>
          </p:cNvCxnSpPr>
          <p:nvPr/>
        </p:nvCxnSpPr>
        <p:spPr>
          <a:xfrm>
            <a:off x="6816725" y="2347913"/>
            <a:ext cx="654050" cy="433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8195445-F502-43E8-B015-3D3D3187809F}"/>
              </a:ext>
            </a:extLst>
          </p:cNvPr>
          <p:cNvCxnSpPr/>
          <p:nvPr/>
        </p:nvCxnSpPr>
        <p:spPr>
          <a:xfrm flipH="1">
            <a:off x="5219700" y="1196975"/>
            <a:ext cx="215900" cy="714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57DBC5E-8421-4480-9B67-1E7C9278F764}"/>
              </a:ext>
            </a:extLst>
          </p:cNvPr>
          <p:cNvCxnSpPr/>
          <p:nvPr/>
        </p:nvCxnSpPr>
        <p:spPr>
          <a:xfrm>
            <a:off x="5219700" y="1196975"/>
            <a:ext cx="288925" cy="714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6B3ABE4-D227-45FD-B6CE-6C4C921FD862}"/>
              </a:ext>
            </a:extLst>
          </p:cNvPr>
          <p:cNvCxnSpPr/>
          <p:nvPr/>
        </p:nvCxnSpPr>
        <p:spPr>
          <a:xfrm>
            <a:off x="4716463" y="981075"/>
            <a:ext cx="576262" cy="1444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378" name="直接箭头连接符 101377">
            <a:extLst>
              <a:ext uri="{FF2B5EF4-FFF2-40B4-BE49-F238E27FC236}">
                <a16:creationId xmlns:a16="http://schemas.microsoft.com/office/drawing/2014/main" id="{5F47DAF8-FA60-48F6-992C-598A0BF2536C}"/>
              </a:ext>
            </a:extLst>
          </p:cNvPr>
          <p:cNvCxnSpPr/>
          <p:nvPr/>
        </p:nvCxnSpPr>
        <p:spPr>
          <a:xfrm flipV="1">
            <a:off x="3419475" y="1125538"/>
            <a:ext cx="1008063" cy="142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381" name="椭圆 101380">
            <a:extLst>
              <a:ext uri="{FF2B5EF4-FFF2-40B4-BE49-F238E27FC236}">
                <a16:creationId xmlns:a16="http://schemas.microsoft.com/office/drawing/2014/main" id="{4D0AC303-5A41-4CDC-8D6C-D2C93DB21465}"/>
              </a:ext>
            </a:extLst>
          </p:cNvPr>
          <p:cNvSpPr/>
          <p:nvPr/>
        </p:nvSpPr>
        <p:spPr>
          <a:xfrm>
            <a:off x="1403350" y="692150"/>
            <a:ext cx="5040313" cy="720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1385" name="直接箭头连接符 101384">
            <a:extLst>
              <a:ext uri="{FF2B5EF4-FFF2-40B4-BE49-F238E27FC236}">
                <a16:creationId xmlns:a16="http://schemas.microsoft.com/office/drawing/2014/main" id="{198EC517-B7CD-4BCB-B876-65FFFDD809B3}"/>
              </a:ext>
            </a:extLst>
          </p:cNvPr>
          <p:cNvCxnSpPr/>
          <p:nvPr/>
        </p:nvCxnSpPr>
        <p:spPr>
          <a:xfrm>
            <a:off x="3563938" y="1554163"/>
            <a:ext cx="41275" cy="181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1386" name="组合 101385">
            <a:extLst>
              <a:ext uri="{FF2B5EF4-FFF2-40B4-BE49-F238E27FC236}">
                <a16:creationId xmlns:a16="http://schemas.microsoft.com/office/drawing/2014/main" id="{3DE0ECB5-023B-4218-A13F-9AB316BED23A}"/>
              </a:ext>
            </a:extLst>
          </p:cNvPr>
          <p:cNvGrpSpPr>
            <a:grpSpLocks/>
          </p:cNvGrpSpPr>
          <p:nvPr/>
        </p:nvGrpSpPr>
        <p:grpSpPr bwMode="auto">
          <a:xfrm>
            <a:off x="1397000" y="3290888"/>
            <a:ext cx="5759450" cy="1366837"/>
            <a:chOff x="1402601" y="3278592"/>
            <a:chExt cx="5759450" cy="1366839"/>
          </a:xfrm>
        </p:grpSpPr>
        <p:sp>
          <p:nvSpPr>
            <p:cNvPr id="104479" name="Freeform 194">
              <a:extLst>
                <a:ext uri="{FF2B5EF4-FFF2-40B4-BE49-F238E27FC236}">
                  <a16:creationId xmlns:a16="http://schemas.microsoft.com/office/drawing/2014/main" id="{81BCA624-0561-4D3F-8F4A-9C39029C935F}"/>
                </a:ext>
              </a:extLst>
            </p:cNvPr>
            <p:cNvSpPr>
              <a:spLocks/>
            </p:cNvSpPr>
            <p:nvPr/>
          </p:nvSpPr>
          <p:spPr bwMode="auto">
            <a:xfrm>
              <a:off x="1402601" y="4453343"/>
              <a:ext cx="1422400" cy="192088"/>
            </a:xfrm>
            <a:custGeom>
              <a:avLst/>
              <a:gdLst>
                <a:gd name="T0" fmla="*/ 0 w 764"/>
                <a:gd name="T1" fmla="*/ 192088 h 102"/>
                <a:gd name="T2" fmla="*/ 0 w 764"/>
                <a:gd name="T3" fmla="*/ 192088 h 102"/>
                <a:gd name="T4" fmla="*/ 1422400 w 764"/>
                <a:gd name="T5" fmla="*/ 192088 h 102"/>
                <a:gd name="T6" fmla="*/ 1422400 w 764"/>
                <a:gd name="T7" fmla="*/ 0 h 102"/>
                <a:gd name="T8" fmla="*/ 0 w 764"/>
                <a:gd name="T9" fmla="*/ 0 h 102"/>
                <a:gd name="T10" fmla="*/ 0 w 764"/>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 h="102">
                  <a:moveTo>
                    <a:pt x="0" y="102"/>
                  </a:moveTo>
                  <a:lnTo>
                    <a:pt x="0" y="102"/>
                  </a:lnTo>
                  <a:lnTo>
                    <a:pt x="764" y="102"/>
                  </a:lnTo>
                  <a:lnTo>
                    <a:pt x="764" y="0"/>
                  </a:lnTo>
                  <a:lnTo>
                    <a:pt x="0" y="0"/>
                  </a:lnTo>
                  <a:lnTo>
                    <a:pt x="0" y="102"/>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80" name="Freeform 195">
              <a:extLst>
                <a:ext uri="{FF2B5EF4-FFF2-40B4-BE49-F238E27FC236}">
                  <a16:creationId xmlns:a16="http://schemas.microsoft.com/office/drawing/2014/main" id="{72B24651-DB1A-4959-92DE-3E4FA89B8661}"/>
                </a:ext>
              </a:extLst>
            </p:cNvPr>
            <p:cNvSpPr>
              <a:spLocks/>
            </p:cNvSpPr>
            <p:nvPr/>
          </p:nvSpPr>
          <p:spPr bwMode="auto">
            <a:xfrm>
              <a:off x="1402601" y="4453343"/>
              <a:ext cx="1422400" cy="192088"/>
            </a:xfrm>
            <a:custGeom>
              <a:avLst/>
              <a:gdLst>
                <a:gd name="T0" fmla="*/ 0 w 764"/>
                <a:gd name="T1" fmla="*/ 192088 h 102"/>
                <a:gd name="T2" fmla="*/ 0 w 764"/>
                <a:gd name="T3" fmla="*/ 192088 h 102"/>
                <a:gd name="T4" fmla="*/ 1422400 w 764"/>
                <a:gd name="T5" fmla="*/ 192088 h 102"/>
                <a:gd name="T6" fmla="*/ 1422400 w 764"/>
                <a:gd name="T7" fmla="*/ 0 h 102"/>
                <a:gd name="T8" fmla="*/ 0 w 764"/>
                <a:gd name="T9" fmla="*/ 0 h 102"/>
                <a:gd name="T10" fmla="*/ 0 w 764"/>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 h="102">
                  <a:moveTo>
                    <a:pt x="0" y="102"/>
                  </a:moveTo>
                  <a:lnTo>
                    <a:pt x="0" y="102"/>
                  </a:lnTo>
                  <a:lnTo>
                    <a:pt x="764" y="102"/>
                  </a:lnTo>
                  <a:lnTo>
                    <a:pt x="764" y="0"/>
                  </a:lnTo>
                  <a:lnTo>
                    <a:pt x="0" y="0"/>
                  </a:lnTo>
                  <a:lnTo>
                    <a:pt x="0" y="102"/>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1" name="Freeform 196">
              <a:extLst>
                <a:ext uri="{FF2B5EF4-FFF2-40B4-BE49-F238E27FC236}">
                  <a16:creationId xmlns:a16="http://schemas.microsoft.com/office/drawing/2014/main" id="{F53DDCCF-EDDF-4A9F-BCE3-F46BFC14DB3F}"/>
                </a:ext>
              </a:extLst>
            </p:cNvPr>
            <p:cNvSpPr>
              <a:spLocks noEditPoints="1"/>
            </p:cNvSpPr>
            <p:nvPr/>
          </p:nvSpPr>
          <p:spPr bwMode="auto">
            <a:xfrm>
              <a:off x="1485151" y="4453343"/>
              <a:ext cx="1268412" cy="192088"/>
            </a:xfrm>
            <a:custGeom>
              <a:avLst/>
              <a:gdLst>
                <a:gd name="T0" fmla="*/ 1268412 w 680"/>
                <a:gd name="T1" fmla="*/ 3766 h 102"/>
                <a:gd name="T2" fmla="*/ 1268412 w 680"/>
                <a:gd name="T3" fmla="*/ 3766 h 102"/>
                <a:gd name="T4" fmla="*/ 1268412 w 680"/>
                <a:gd name="T5" fmla="*/ 192088 h 102"/>
                <a:gd name="T6" fmla="*/ 962501 w 680"/>
                <a:gd name="T7" fmla="*/ 5650 h 102"/>
                <a:gd name="T8" fmla="*/ 962501 w 680"/>
                <a:gd name="T9" fmla="*/ 5650 h 102"/>
                <a:gd name="T10" fmla="*/ 962501 w 680"/>
                <a:gd name="T11" fmla="*/ 192088 h 102"/>
                <a:gd name="T12" fmla="*/ 886023 w 680"/>
                <a:gd name="T13" fmla="*/ 3766 h 102"/>
                <a:gd name="T14" fmla="*/ 886023 w 680"/>
                <a:gd name="T15" fmla="*/ 3766 h 102"/>
                <a:gd name="T16" fmla="*/ 886023 w 680"/>
                <a:gd name="T17" fmla="*/ 188322 h 102"/>
                <a:gd name="T18" fmla="*/ 539075 w 680"/>
                <a:gd name="T19" fmla="*/ 9416 h 102"/>
                <a:gd name="T20" fmla="*/ 539075 w 680"/>
                <a:gd name="T21" fmla="*/ 9416 h 102"/>
                <a:gd name="T22" fmla="*/ 539075 w 680"/>
                <a:gd name="T23" fmla="*/ 188322 h 102"/>
                <a:gd name="T24" fmla="*/ 462597 w 680"/>
                <a:gd name="T25" fmla="*/ 0 h 102"/>
                <a:gd name="T26" fmla="*/ 462597 w 680"/>
                <a:gd name="T27" fmla="*/ 0 h 102"/>
                <a:gd name="T28" fmla="*/ 462597 w 680"/>
                <a:gd name="T29" fmla="*/ 188322 h 102"/>
                <a:gd name="T30" fmla="*/ 0 w 680"/>
                <a:gd name="T31" fmla="*/ 0 h 102"/>
                <a:gd name="T32" fmla="*/ 0 w 680"/>
                <a:gd name="T33" fmla="*/ 0 h 102"/>
                <a:gd name="T34" fmla="*/ 0 w 680"/>
                <a:gd name="T35" fmla="*/ 192088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0" h="102">
                  <a:moveTo>
                    <a:pt x="680" y="2"/>
                  </a:moveTo>
                  <a:lnTo>
                    <a:pt x="680" y="2"/>
                  </a:lnTo>
                  <a:lnTo>
                    <a:pt x="680" y="102"/>
                  </a:lnTo>
                  <a:moveTo>
                    <a:pt x="516" y="3"/>
                  </a:moveTo>
                  <a:lnTo>
                    <a:pt x="516" y="3"/>
                  </a:lnTo>
                  <a:lnTo>
                    <a:pt x="516" y="102"/>
                  </a:lnTo>
                  <a:moveTo>
                    <a:pt x="475" y="2"/>
                  </a:moveTo>
                  <a:lnTo>
                    <a:pt x="475" y="2"/>
                  </a:lnTo>
                  <a:lnTo>
                    <a:pt x="475" y="100"/>
                  </a:lnTo>
                  <a:moveTo>
                    <a:pt x="289" y="5"/>
                  </a:moveTo>
                  <a:lnTo>
                    <a:pt x="289" y="5"/>
                  </a:lnTo>
                  <a:lnTo>
                    <a:pt x="289" y="100"/>
                  </a:lnTo>
                  <a:moveTo>
                    <a:pt x="248" y="0"/>
                  </a:moveTo>
                  <a:lnTo>
                    <a:pt x="248" y="0"/>
                  </a:lnTo>
                  <a:lnTo>
                    <a:pt x="248" y="100"/>
                  </a:lnTo>
                  <a:moveTo>
                    <a:pt x="0" y="0"/>
                  </a:moveTo>
                  <a:lnTo>
                    <a:pt x="0" y="0"/>
                  </a:lnTo>
                  <a:lnTo>
                    <a:pt x="0" y="102"/>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2" name="Freeform 197">
              <a:extLst>
                <a:ext uri="{FF2B5EF4-FFF2-40B4-BE49-F238E27FC236}">
                  <a16:creationId xmlns:a16="http://schemas.microsoft.com/office/drawing/2014/main" id="{0BEB8D73-26D0-40D8-86B5-190A04BF21A9}"/>
                </a:ext>
              </a:extLst>
            </p:cNvPr>
            <p:cNvSpPr>
              <a:spLocks/>
            </p:cNvSpPr>
            <p:nvPr/>
          </p:nvSpPr>
          <p:spPr bwMode="auto">
            <a:xfrm>
              <a:off x="2947239" y="4453343"/>
              <a:ext cx="1422400" cy="192088"/>
            </a:xfrm>
            <a:custGeom>
              <a:avLst/>
              <a:gdLst>
                <a:gd name="T0" fmla="*/ 0 w 764"/>
                <a:gd name="T1" fmla="*/ 192088 h 102"/>
                <a:gd name="T2" fmla="*/ 0 w 764"/>
                <a:gd name="T3" fmla="*/ 192088 h 102"/>
                <a:gd name="T4" fmla="*/ 1422400 w 764"/>
                <a:gd name="T5" fmla="*/ 192088 h 102"/>
                <a:gd name="T6" fmla="*/ 1422400 w 764"/>
                <a:gd name="T7" fmla="*/ 0 h 102"/>
                <a:gd name="T8" fmla="*/ 0 w 764"/>
                <a:gd name="T9" fmla="*/ 0 h 102"/>
                <a:gd name="T10" fmla="*/ 0 w 764"/>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 h="102">
                  <a:moveTo>
                    <a:pt x="0" y="102"/>
                  </a:moveTo>
                  <a:lnTo>
                    <a:pt x="0" y="102"/>
                  </a:lnTo>
                  <a:lnTo>
                    <a:pt x="764" y="102"/>
                  </a:lnTo>
                  <a:lnTo>
                    <a:pt x="764" y="0"/>
                  </a:lnTo>
                  <a:lnTo>
                    <a:pt x="0" y="0"/>
                  </a:lnTo>
                  <a:lnTo>
                    <a:pt x="0" y="102"/>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83" name="Freeform 198">
              <a:extLst>
                <a:ext uri="{FF2B5EF4-FFF2-40B4-BE49-F238E27FC236}">
                  <a16:creationId xmlns:a16="http://schemas.microsoft.com/office/drawing/2014/main" id="{A651EB82-C41C-4CAE-A22E-766E62D86922}"/>
                </a:ext>
              </a:extLst>
            </p:cNvPr>
            <p:cNvSpPr>
              <a:spLocks/>
            </p:cNvSpPr>
            <p:nvPr/>
          </p:nvSpPr>
          <p:spPr bwMode="auto">
            <a:xfrm>
              <a:off x="2947239" y="4453343"/>
              <a:ext cx="1422400" cy="192088"/>
            </a:xfrm>
            <a:custGeom>
              <a:avLst/>
              <a:gdLst>
                <a:gd name="T0" fmla="*/ 0 w 764"/>
                <a:gd name="T1" fmla="*/ 192088 h 102"/>
                <a:gd name="T2" fmla="*/ 0 w 764"/>
                <a:gd name="T3" fmla="*/ 192088 h 102"/>
                <a:gd name="T4" fmla="*/ 1422400 w 764"/>
                <a:gd name="T5" fmla="*/ 192088 h 102"/>
                <a:gd name="T6" fmla="*/ 1422400 w 764"/>
                <a:gd name="T7" fmla="*/ 0 h 102"/>
                <a:gd name="T8" fmla="*/ 0 w 764"/>
                <a:gd name="T9" fmla="*/ 0 h 102"/>
                <a:gd name="T10" fmla="*/ 0 w 764"/>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 h="102">
                  <a:moveTo>
                    <a:pt x="0" y="102"/>
                  </a:moveTo>
                  <a:lnTo>
                    <a:pt x="0" y="102"/>
                  </a:lnTo>
                  <a:lnTo>
                    <a:pt x="764" y="102"/>
                  </a:lnTo>
                  <a:lnTo>
                    <a:pt x="764" y="0"/>
                  </a:lnTo>
                  <a:lnTo>
                    <a:pt x="0" y="0"/>
                  </a:lnTo>
                  <a:lnTo>
                    <a:pt x="0" y="102"/>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4" name="Freeform 199">
              <a:extLst>
                <a:ext uri="{FF2B5EF4-FFF2-40B4-BE49-F238E27FC236}">
                  <a16:creationId xmlns:a16="http://schemas.microsoft.com/office/drawing/2014/main" id="{C103775C-9442-416C-AAD0-508447418735}"/>
                </a:ext>
              </a:extLst>
            </p:cNvPr>
            <p:cNvSpPr>
              <a:spLocks noEditPoints="1"/>
            </p:cNvSpPr>
            <p:nvPr/>
          </p:nvSpPr>
          <p:spPr bwMode="auto">
            <a:xfrm>
              <a:off x="3029789" y="4453343"/>
              <a:ext cx="1268412" cy="192088"/>
            </a:xfrm>
            <a:custGeom>
              <a:avLst/>
              <a:gdLst>
                <a:gd name="T0" fmla="*/ 1268412 w 680"/>
                <a:gd name="T1" fmla="*/ 3766 h 102"/>
                <a:gd name="T2" fmla="*/ 1268412 w 680"/>
                <a:gd name="T3" fmla="*/ 3766 h 102"/>
                <a:gd name="T4" fmla="*/ 1268412 w 680"/>
                <a:gd name="T5" fmla="*/ 192088 h 102"/>
                <a:gd name="T6" fmla="*/ 1024056 w 680"/>
                <a:gd name="T7" fmla="*/ 5650 h 102"/>
                <a:gd name="T8" fmla="*/ 1024056 w 680"/>
                <a:gd name="T9" fmla="*/ 5650 h 102"/>
                <a:gd name="T10" fmla="*/ 1024056 w 680"/>
                <a:gd name="T11" fmla="*/ 192088 h 102"/>
                <a:gd name="T12" fmla="*/ 947578 w 680"/>
                <a:gd name="T13" fmla="*/ 3766 h 102"/>
                <a:gd name="T14" fmla="*/ 947578 w 680"/>
                <a:gd name="T15" fmla="*/ 3766 h 102"/>
                <a:gd name="T16" fmla="*/ 947578 w 680"/>
                <a:gd name="T17" fmla="*/ 188322 h 102"/>
                <a:gd name="T18" fmla="*/ 557728 w 680"/>
                <a:gd name="T19" fmla="*/ 9416 h 102"/>
                <a:gd name="T20" fmla="*/ 557728 w 680"/>
                <a:gd name="T21" fmla="*/ 9416 h 102"/>
                <a:gd name="T22" fmla="*/ 557728 w 680"/>
                <a:gd name="T23" fmla="*/ 188322 h 102"/>
                <a:gd name="T24" fmla="*/ 483116 w 680"/>
                <a:gd name="T25" fmla="*/ 0 h 102"/>
                <a:gd name="T26" fmla="*/ 483116 w 680"/>
                <a:gd name="T27" fmla="*/ 0 h 102"/>
                <a:gd name="T28" fmla="*/ 483116 w 680"/>
                <a:gd name="T29" fmla="*/ 188322 h 102"/>
                <a:gd name="T30" fmla="*/ 0 w 680"/>
                <a:gd name="T31" fmla="*/ 0 h 102"/>
                <a:gd name="T32" fmla="*/ 0 w 680"/>
                <a:gd name="T33" fmla="*/ 0 h 102"/>
                <a:gd name="T34" fmla="*/ 0 w 680"/>
                <a:gd name="T35" fmla="*/ 192088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0" h="102">
                  <a:moveTo>
                    <a:pt x="680" y="2"/>
                  </a:moveTo>
                  <a:lnTo>
                    <a:pt x="680" y="2"/>
                  </a:lnTo>
                  <a:lnTo>
                    <a:pt x="680" y="102"/>
                  </a:lnTo>
                  <a:moveTo>
                    <a:pt x="549" y="3"/>
                  </a:moveTo>
                  <a:lnTo>
                    <a:pt x="549" y="3"/>
                  </a:lnTo>
                  <a:lnTo>
                    <a:pt x="549" y="102"/>
                  </a:lnTo>
                  <a:moveTo>
                    <a:pt x="508" y="2"/>
                  </a:moveTo>
                  <a:lnTo>
                    <a:pt x="508" y="2"/>
                  </a:lnTo>
                  <a:lnTo>
                    <a:pt x="508" y="100"/>
                  </a:lnTo>
                  <a:moveTo>
                    <a:pt x="299" y="5"/>
                  </a:moveTo>
                  <a:lnTo>
                    <a:pt x="299" y="5"/>
                  </a:lnTo>
                  <a:lnTo>
                    <a:pt x="299" y="100"/>
                  </a:lnTo>
                  <a:moveTo>
                    <a:pt x="259" y="0"/>
                  </a:moveTo>
                  <a:lnTo>
                    <a:pt x="259" y="0"/>
                  </a:lnTo>
                  <a:lnTo>
                    <a:pt x="259" y="100"/>
                  </a:lnTo>
                  <a:moveTo>
                    <a:pt x="0" y="0"/>
                  </a:moveTo>
                  <a:lnTo>
                    <a:pt x="0" y="0"/>
                  </a:lnTo>
                  <a:lnTo>
                    <a:pt x="0" y="102"/>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5" name="Freeform 200">
              <a:extLst>
                <a:ext uri="{FF2B5EF4-FFF2-40B4-BE49-F238E27FC236}">
                  <a16:creationId xmlns:a16="http://schemas.microsoft.com/office/drawing/2014/main" id="{16A4639B-031F-4884-A758-5C282E1147AA}"/>
                </a:ext>
              </a:extLst>
            </p:cNvPr>
            <p:cNvSpPr>
              <a:spLocks/>
            </p:cNvSpPr>
            <p:nvPr/>
          </p:nvSpPr>
          <p:spPr bwMode="auto">
            <a:xfrm>
              <a:off x="4491876" y="4453343"/>
              <a:ext cx="1206500" cy="192088"/>
            </a:xfrm>
            <a:custGeom>
              <a:avLst/>
              <a:gdLst>
                <a:gd name="T0" fmla="*/ 0 w 648"/>
                <a:gd name="T1" fmla="*/ 192088 h 102"/>
                <a:gd name="T2" fmla="*/ 0 w 648"/>
                <a:gd name="T3" fmla="*/ 192088 h 102"/>
                <a:gd name="T4" fmla="*/ 1206500 w 648"/>
                <a:gd name="T5" fmla="*/ 192088 h 102"/>
                <a:gd name="T6" fmla="*/ 1206500 w 648"/>
                <a:gd name="T7" fmla="*/ 0 h 102"/>
                <a:gd name="T8" fmla="*/ 0 w 648"/>
                <a:gd name="T9" fmla="*/ 0 h 102"/>
                <a:gd name="T10" fmla="*/ 0 w 648"/>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2">
                  <a:moveTo>
                    <a:pt x="0" y="102"/>
                  </a:moveTo>
                  <a:lnTo>
                    <a:pt x="0" y="102"/>
                  </a:lnTo>
                  <a:lnTo>
                    <a:pt x="648" y="102"/>
                  </a:lnTo>
                  <a:lnTo>
                    <a:pt x="648" y="0"/>
                  </a:lnTo>
                  <a:lnTo>
                    <a:pt x="0" y="0"/>
                  </a:lnTo>
                  <a:lnTo>
                    <a:pt x="0" y="102"/>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86" name="Freeform 201">
              <a:extLst>
                <a:ext uri="{FF2B5EF4-FFF2-40B4-BE49-F238E27FC236}">
                  <a16:creationId xmlns:a16="http://schemas.microsoft.com/office/drawing/2014/main" id="{A890D853-8C4E-41A5-AB06-A57C58A2043C}"/>
                </a:ext>
              </a:extLst>
            </p:cNvPr>
            <p:cNvSpPr>
              <a:spLocks/>
            </p:cNvSpPr>
            <p:nvPr/>
          </p:nvSpPr>
          <p:spPr bwMode="auto">
            <a:xfrm>
              <a:off x="4491876" y="4453343"/>
              <a:ext cx="1206500" cy="192088"/>
            </a:xfrm>
            <a:custGeom>
              <a:avLst/>
              <a:gdLst>
                <a:gd name="T0" fmla="*/ 0 w 648"/>
                <a:gd name="T1" fmla="*/ 192088 h 102"/>
                <a:gd name="T2" fmla="*/ 0 w 648"/>
                <a:gd name="T3" fmla="*/ 192088 h 102"/>
                <a:gd name="T4" fmla="*/ 1206500 w 648"/>
                <a:gd name="T5" fmla="*/ 192088 h 102"/>
                <a:gd name="T6" fmla="*/ 1206500 w 648"/>
                <a:gd name="T7" fmla="*/ 0 h 102"/>
                <a:gd name="T8" fmla="*/ 0 w 648"/>
                <a:gd name="T9" fmla="*/ 0 h 102"/>
                <a:gd name="T10" fmla="*/ 0 w 648"/>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2">
                  <a:moveTo>
                    <a:pt x="0" y="102"/>
                  </a:moveTo>
                  <a:lnTo>
                    <a:pt x="0" y="102"/>
                  </a:lnTo>
                  <a:lnTo>
                    <a:pt x="648" y="102"/>
                  </a:lnTo>
                  <a:lnTo>
                    <a:pt x="648" y="0"/>
                  </a:lnTo>
                  <a:lnTo>
                    <a:pt x="0" y="0"/>
                  </a:lnTo>
                  <a:lnTo>
                    <a:pt x="0" y="102"/>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7" name="Freeform 202">
              <a:extLst>
                <a:ext uri="{FF2B5EF4-FFF2-40B4-BE49-F238E27FC236}">
                  <a16:creationId xmlns:a16="http://schemas.microsoft.com/office/drawing/2014/main" id="{338CD58F-E1EC-4D72-8BB9-029C28594833}"/>
                </a:ext>
              </a:extLst>
            </p:cNvPr>
            <p:cNvSpPr>
              <a:spLocks noEditPoints="1"/>
            </p:cNvSpPr>
            <p:nvPr/>
          </p:nvSpPr>
          <p:spPr bwMode="auto">
            <a:xfrm>
              <a:off x="4576014" y="4453343"/>
              <a:ext cx="1052512" cy="192088"/>
            </a:xfrm>
            <a:custGeom>
              <a:avLst/>
              <a:gdLst>
                <a:gd name="T0" fmla="*/ 1052512 w 565"/>
                <a:gd name="T1" fmla="*/ 3766 h 102"/>
                <a:gd name="T2" fmla="*/ 1052512 w 565"/>
                <a:gd name="T3" fmla="*/ 3766 h 102"/>
                <a:gd name="T4" fmla="*/ 1052512 w 565"/>
                <a:gd name="T5" fmla="*/ 192088 h 102"/>
                <a:gd name="T6" fmla="*/ 776810 w 565"/>
                <a:gd name="T7" fmla="*/ 5650 h 102"/>
                <a:gd name="T8" fmla="*/ 776810 w 565"/>
                <a:gd name="T9" fmla="*/ 5650 h 102"/>
                <a:gd name="T10" fmla="*/ 776810 w 565"/>
                <a:gd name="T11" fmla="*/ 192088 h 102"/>
                <a:gd name="T12" fmla="*/ 700433 w 565"/>
                <a:gd name="T13" fmla="*/ 3766 h 102"/>
                <a:gd name="T14" fmla="*/ 700433 w 565"/>
                <a:gd name="T15" fmla="*/ 3766 h 102"/>
                <a:gd name="T16" fmla="*/ 700433 w 565"/>
                <a:gd name="T17" fmla="*/ 188322 h 102"/>
                <a:gd name="T18" fmla="*/ 391199 w 565"/>
                <a:gd name="T19" fmla="*/ 9416 h 102"/>
                <a:gd name="T20" fmla="*/ 391199 w 565"/>
                <a:gd name="T21" fmla="*/ 9416 h 102"/>
                <a:gd name="T22" fmla="*/ 391199 w 565"/>
                <a:gd name="T23" fmla="*/ 188322 h 102"/>
                <a:gd name="T24" fmla="*/ 314822 w 565"/>
                <a:gd name="T25" fmla="*/ 0 h 102"/>
                <a:gd name="T26" fmla="*/ 314822 w 565"/>
                <a:gd name="T27" fmla="*/ 0 h 102"/>
                <a:gd name="T28" fmla="*/ 314822 w 565"/>
                <a:gd name="T29" fmla="*/ 188322 h 102"/>
                <a:gd name="T30" fmla="*/ 0 w 565"/>
                <a:gd name="T31" fmla="*/ 0 h 102"/>
                <a:gd name="T32" fmla="*/ 0 w 565"/>
                <a:gd name="T33" fmla="*/ 0 h 102"/>
                <a:gd name="T34" fmla="*/ 0 w 565"/>
                <a:gd name="T35" fmla="*/ 192088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5" h="102">
                  <a:moveTo>
                    <a:pt x="565" y="2"/>
                  </a:moveTo>
                  <a:lnTo>
                    <a:pt x="565" y="2"/>
                  </a:lnTo>
                  <a:lnTo>
                    <a:pt x="565" y="102"/>
                  </a:lnTo>
                  <a:moveTo>
                    <a:pt x="417" y="3"/>
                  </a:moveTo>
                  <a:lnTo>
                    <a:pt x="417" y="3"/>
                  </a:lnTo>
                  <a:lnTo>
                    <a:pt x="417" y="102"/>
                  </a:lnTo>
                  <a:moveTo>
                    <a:pt x="376" y="2"/>
                  </a:moveTo>
                  <a:lnTo>
                    <a:pt x="376" y="2"/>
                  </a:lnTo>
                  <a:lnTo>
                    <a:pt x="376" y="100"/>
                  </a:lnTo>
                  <a:moveTo>
                    <a:pt x="210" y="5"/>
                  </a:moveTo>
                  <a:lnTo>
                    <a:pt x="210" y="5"/>
                  </a:lnTo>
                  <a:lnTo>
                    <a:pt x="210" y="100"/>
                  </a:lnTo>
                  <a:moveTo>
                    <a:pt x="169" y="0"/>
                  </a:moveTo>
                  <a:lnTo>
                    <a:pt x="169" y="0"/>
                  </a:lnTo>
                  <a:lnTo>
                    <a:pt x="169" y="100"/>
                  </a:lnTo>
                  <a:moveTo>
                    <a:pt x="0" y="0"/>
                  </a:moveTo>
                  <a:lnTo>
                    <a:pt x="0" y="0"/>
                  </a:lnTo>
                  <a:lnTo>
                    <a:pt x="0" y="102"/>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8" name="Freeform 203">
              <a:extLst>
                <a:ext uri="{FF2B5EF4-FFF2-40B4-BE49-F238E27FC236}">
                  <a16:creationId xmlns:a16="http://schemas.microsoft.com/office/drawing/2014/main" id="{C927D738-954F-4854-9E2D-2F73A3323AB8}"/>
                </a:ext>
              </a:extLst>
            </p:cNvPr>
            <p:cNvSpPr>
              <a:spLocks/>
            </p:cNvSpPr>
            <p:nvPr/>
          </p:nvSpPr>
          <p:spPr bwMode="auto">
            <a:xfrm>
              <a:off x="5820614" y="4453343"/>
              <a:ext cx="1341437" cy="192088"/>
            </a:xfrm>
            <a:custGeom>
              <a:avLst/>
              <a:gdLst>
                <a:gd name="T0" fmla="*/ 0 w 720"/>
                <a:gd name="T1" fmla="*/ 192088 h 102"/>
                <a:gd name="T2" fmla="*/ 0 w 720"/>
                <a:gd name="T3" fmla="*/ 192088 h 102"/>
                <a:gd name="T4" fmla="*/ 1341437 w 720"/>
                <a:gd name="T5" fmla="*/ 192088 h 102"/>
                <a:gd name="T6" fmla="*/ 1341437 w 720"/>
                <a:gd name="T7" fmla="*/ 0 h 102"/>
                <a:gd name="T8" fmla="*/ 0 w 720"/>
                <a:gd name="T9" fmla="*/ 0 h 102"/>
                <a:gd name="T10" fmla="*/ 0 w 720"/>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2">
                  <a:moveTo>
                    <a:pt x="0" y="102"/>
                  </a:moveTo>
                  <a:lnTo>
                    <a:pt x="0" y="102"/>
                  </a:lnTo>
                  <a:lnTo>
                    <a:pt x="720" y="102"/>
                  </a:lnTo>
                  <a:lnTo>
                    <a:pt x="720" y="0"/>
                  </a:lnTo>
                  <a:lnTo>
                    <a:pt x="0" y="0"/>
                  </a:lnTo>
                  <a:lnTo>
                    <a:pt x="0" y="102"/>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89" name="Freeform 204">
              <a:extLst>
                <a:ext uri="{FF2B5EF4-FFF2-40B4-BE49-F238E27FC236}">
                  <a16:creationId xmlns:a16="http://schemas.microsoft.com/office/drawing/2014/main" id="{D341B831-A805-46D8-93DC-56A6C247790A}"/>
                </a:ext>
              </a:extLst>
            </p:cNvPr>
            <p:cNvSpPr>
              <a:spLocks/>
            </p:cNvSpPr>
            <p:nvPr/>
          </p:nvSpPr>
          <p:spPr bwMode="auto">
            <a:xfrm>
              <a:off x="5820614" y="4453343"/>
              <a:ext cx="1341437" cy="192088"/>
            </a:xfrm>
            <a:custGeom>
              <a:avLst/>
              <a:gdLst>
                <a:gd name="T0" fmla="*/ 0 w 720"/>
                <a:gd name="T1" fmla="*/ 192088 h 102"/>
                <a:gd name="T2" fmla="*/ 0 w 720"/>
                <a:gd name="T3" fmla="*/ 192088 h 102"/>
                <a:gd name="T4" fmla="*/ 1341437 w 720"/>
                <a:gd name="T5" fmla="*/ 192088 h 102"/>
                <a:gd name="T6" fmla="*/ 1341437 w 720"/>
                <a:gd name="T7" fmla="*/ 0 h 102"/>
                <a:gd name="T8" fmla="*/ 0 w 720"/>
                <a:gd name="T9" fmla="*/ 0 h 102"/>
                <a:gd name="T10" fmla="*/ 0 w 720"/>
                <a:gd name="T11" fmla="*/ 19208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2">
                  <a:moveTo>
                    <a:pt x="0" y="102"/>
                  </a:moveTo>
                  <a:lnTo>
                    <a:pt x="0" y="102"/>
                  </a:lnTo>
                  <a:lnTo>
                    <a:pt x="720" y="102"/>
                  </a:lnTo>
                  <a:lnTo>
                    <a:pt x="720" y="0"/>
                  </a:lnTo>
                  <a:lnTo>
                    <a:pt x="0" y="0"/>
                  </a:lnTo>
                  <a:lnTo>
                    <a:pt x="0" y="102"/>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0" name="Freeform 205">
              <a:extLst>
                <a:ext uri="{FF2B5EF4-FFF2-40B4-BE49-F238E27FC236}">
                  <a16:creationId xmlns:a16="http://schemas.microsoft.com/office/drawing/2014/main" id="{B9D631DA-B829-4A38-8EF3-4D0D0F6A00D5}"/>
                </a:ext>
              </a:extLst>
            </p:cNvPr>
            <p:cNvSpPr>
              <a:spLocks noEditPoints="1"/>
            </p:cNvSpPr>
            <p:nvPr/>
          </p:nvSpPr>
          <p:spPr bwMode="auto">
            <a:xfrm>
              <a:off x="5901576" y="4453343"/>
              <a:ext cx="1190625" cy="192088"/>
            </a:xfrm>
            <a:custGeom>
              <a:avLst/>
              <a:gdLst>
                <a:gd name="T0" fmla="*/ 1190625 w 639"/>
                <a:gd name="T1" fmla="*/ 3766 h 102"/>
                <a:gd name="T2" fmla="*/ 1190625 w 639"/>
                <a:gd name="T3" fmla="*/ 3766 h 102"/>
                <a:gd name="T4" fmla="*/ 1190625 w 639"/>
                <a:gd name="T5" fmla="*/ 192088 h 102"/>
                <a:gd name="T6" fmla="*/ 933495 w 639"/>
                <a:gd name="T7" fmla="*/ 5650 h 102"/>
                <a:gd name="T8" fmla="*/ 933495 w 639"/>
                <a:gd name="T9" fmla="*/ 5650 h 102"/>
                <a:gd name="T10" fmla="*/ 933495 w 639"/>
                <a:gd name="T11" fmla="*/ 192088 h 102"/>
                <a:gd name="T12" fmla="*/ 857101 w 639"/>
                <a:gd name="T13" fmla="*/ 3766 h 102"/>
                <a:gd name="T14" fmla="*/ 857101 w 639"/>
                <a:gd name="T15" fmla="*/ 3766 h 102"/>
                <a:gd name="T16" fmla="*/ 857101 w 639"/>
                <a:gd name="T17" fmla="*/ 188322 h 102"/>
                <a:gd name="T18" fmla="*/ 499354 w 639"/>
                <a:gd name="T19" fmla="*/ 9416 h 102"/>
                <a:gd name="T20" fmla="*/ 499354 w 639"/>
                <a:gd name="T21" fmla="*/ 9416 h 102"/>
                <a:gd name="T22" fmla="*/ 499354 w 639"/>
                <a:gd name="T23" fmla="*/ 188322 h 102"/>
                <a:gd name="T24" fmla="*/ 424824 w 639"/>
                <a:gd name="T25" fmla="*/ 0 h 102"/>
                <a:gd name="T26" fmla="*/ 424824 w 639"/>
                <a:gd name="T27" fmla="*/ 0 h 102"/>
                <a:gd name="T28" fmla="*/ 424824 w 639"/>
                <a:gd name="T29" fmla="*/ 188322 h 102"/>
                <a:gd name="T30" fmla="*/ 0 w 639"/>
                <a:gd name="T31" fmla="*/ 0 h 102"/>
                <a:gd name="T32" fmla="*/ 0 w 639"/>
                <a:gd name="T33" fmla="*/ 0 h 102"/>
                <a:gd name="T34" fmla="*/ 0 w 639"/>
                <a:gd name="T35" fmla="*/ 192088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9" h="102">
                  <a:moveTo>
                    <a:pt x="639" y="2"/>
                  </a:moveTo>
                  <a:lnTo>
                    <a:pt x="639" y="2"/>
                  </a:lnTo>
                  <a:lnTo>
                    <a:pt x="639" y="102"/>
                  </a:lnTo>
                  <a:moveTo>
                    <a:pt x="501" y="3"/>
                  </a:moveTo>
                  <a:lnTo>
                    <a:pt x="501" y="3"/>
                  </a:lnTo>
                  <a:lnTo>
                    <a:pt x="501" y="102"/>
                  </a:lnTo>
                  <a:moveTo>
                    <a:pt x="460" y="2"/>
                  </a:moveTo>
                  <a:lnTo>
                    <a:pt x="460" y="2"/>
                  </a:lnTo>
                  <a:lnTo>
                    <a:pt x="460" y="100"/>
                  </a:lnTo>
                  <a:moveTo>
                    <a:pt x="268" y="5"/>
                  </a:moveTo>
                  <a:lnTo>
                    <a:pt x="268" y="5"/>
                  </a:lnTo>
                  <a:lnTo>
                    <a:pt x="268" y="100"/>
                  </a:lnTo>
                  <a:moveTo>
                    <a:pt x="228" y="0"/>
                  </a:moveTo>
                  <a:lnTo>
                    <a:pt x="228" y="0"/>
                  </a:lnTo>
                  <a:lnTo>
                    <a:pt x="228" y="100"/>
                  </a:lnTo>
                  <a:moveTo>
                    <a:pt x="0" y="0"/>
                  </a:moveTo>
                  <a:lnTo>
                    <a:pt x="0" y="0"/>
                  </a:lnTo>
                  <a:lnTo>
                    <a:pt x="0" y="102"/>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1" name="Freeform 209">
              <a:extLst>
                <a:ext uri="{FF2B5EF4-FFF2-40B4-BE49-F238E27FC236}">
                  <a16:creationId xmlns:a16="http://schemas.microsoft.com/office/drawing/2014/main" id="{101ACB9A-4A89-4A1A-B0E1-48540A51A1C9}"/>
                </a:ext>
              </a:extLst>
            </p:cNvPr>
            <p:cNvSpPr>
              <a:spLocks/>
            </p:cNvSpPr>
            <p:nvPr/>
          </p:nvSpPr>
          <p:spPr bwMode="auto">
            <a:xfrm>
              <a:off x="1534364" y="3394480"/>
              <a:ext cx="1524000" cy="190500"/>
            </a:xfrm>
            <a:custGeom>
              <a:avLst/>
              <a:gdLst>
                <a:gd name="T0" fmla="*/ 0 w 818"/>
                <a:gd name="T1" fmla="*/ 190500 h 101"/>
                <a:gd name="T2" fmla="*/ 0 w 818"/>
                <a:gd name="T3" fmla="*/ 190500 h 101"/>
                <a:gd name="T4" fmla="*/ 1524000 w 818"/>
                <a:gd name="T5" fmla="*/ 190500 h 101"/>
                <a:gd name="T6" fmla="*/ 1524000 w 818"/>
                <a:gd name="T7" fmla="*/ 0 h 101"/>
                <a:gd name="T8" fmla="*/ 0 w 818"/>
                <a:gd name="T9" fmla="*/ 0 h 101"/>
                <a:gd name="T10" fmla="*/ 0 w 818"/>
                <a:gd name="T11" fmla="*/ 190500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8" h="101">
                  <a:moveTo>
                    <a:pt x="0" y="101"/>
                  </a:moveTo>
                  <a:lnTo>
                    <a:pt x="0" y="101"/>
                  </a:lnTo>
                  <a:lnTo>
                    <a:pt x="818" y="101"/>
                  </a:lnTo>
                  <a:lnTo>
                    <a:pt x="818" y="0"/>
                  </a:lnTo>
                  <a:lnTo>
                    <a:pt x="0" y="0"/>
                  </a:lnTo>
                  <a:lnTo>
                    <a:pt x="0" y="101"/>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92" name="Freeform 210">
              <a:extLst>
                <a:ext uri="{FF2B5EF4-FFF2-40B4-BE49-F238E27FC236}">
                  <a16:creationId xmlns:a16="http://schemas.microsoft.com/office/drawing/2014/main" id="{C709B9C0-D7D5-4B97-956C-C7653AE939B1}"/>
                </a:ext>
              </a:extLst>
            </p:cNvPr>
            <p:cNvSpPr>
              <a:spLocks/>
            </p:cNvSpPr>
            <p:nvPr/>
          </p:nvSpPr>
          <p:spPr bwMode="auto">
            <a:xfrm>
              <a:off x="1534364" y="3394480"/>
              <a:ext cx="1524000" cy="190500"/>
            </a:xfrm>
            <a:custGeom>
              <a:avLst/>
              <a:gdLst>
                <a:gd name="T0" fmla="*/ 0 w 818"/>
                <a:gd name="T1" fmla="*/ 190500 h 101"/>
                <a:gd name="T2" fmla="*/ 0 w 818"/>
                <a:gd name="T3" fmla="*/ 190500 h 101"/>
                <a:gd name="T4" fmla="*/ 1524000 w 818"/>
                <a:gd name="T5" fmla="*/ 190500 h 101"/>
                <a:gd name="T6" fmla="*/ 1524000 w 818"/>
                <a:gd name="T7" fmla="*/ 0 h 101"/>
                <a:gd name="T8" fmla="*/ 0 w 818"/>
                <a:gd name="T9" fmla="*/ 0 h 101"/>
                <a:gd name="T10" fmla="*/ 0 w 818"/>
                <a:gd name="T11" fmla="*/ 190500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8" h="101">
                  <a:moveTo>
                    <a:pt x="0" y="101"/>
                  </a:moveTo>
                  <a:lnTo>
                    <a:pt x="0" y="101"/>
                  </a:lnTo>
                  <a:lnTo>
                    <a:pt x="818" y="101"/>
                  </a:lnTo>
                  <a:lnTo>
                    <a:pt x="818" y="0"/>
                  </a:lnTo>
                  <a:lnTo>
                    <a:pt x="0" y="0"/>
                  </a:lnTo>
                  <a:lnTo>
                    <a:pt x="0" y="101"/>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3" name="Freeform 211">
              <a:extLst>
                <a:ext uri="{FF2B5EF4-FFF2-40B4-BE49-F238E27FC236}">
                  <a16:creationId xmlns:a16="http://schemas.microsoft.com/office/drawing/2014/main" id="{37231E22-86E4-4B3E-AE86-1D1B172214E3}"/>
                </a:ext>
              </a:extLst>
            </p:cNvPr>
            <p:cNvSpPr>
              <a:spLocks noEditPoints="1"/>
            </p:cNvSpPr>
            <p:nvPr/>
          </p:nvSpPr>
          <p:spPr bwMode="auto">
            <a:xfrm>
              <a:off x="1618501" y="3394480"/>
              <a:ext cx="1366837" cy="190500"/>
            </a:xfrm>
            <a:custGeom>
              <a:avLst/>
              <a:gdLst>
                <a:gd name="T0" fmla="*/ 1366837 w 734"/>
                <a:gd name="T1" fmla="*/ 1886 h 101"/>
                <a:gd name="T2" fmla="*/ 1366837 w 734"/>
                <a:gd name="T3" fmla="*/ 1886 h 101"/>
                <a:gd name="T4" fmla="*/ 1366837 w 734"/>
                <a:gd name="T5" fmla="*/ 190500 h 101"/>
                <a:gd name="T6" fmla="*/ 1070751 w 734"/>
                <a:gd name="T7" fmla="*/ 5658 h 101"/>
                <a:gd name="T8" fmla="*/ 1070751 w 734"/>
                <a:gd name="T9" fmla="*/ 5658 h 101"/>
                <a:gd name="T10" fmla="*/ 1070751 w 734"/>
                <a:gd name="T11" fmla="*/ 190500 h 101"/>
                <a:gd name="T12" fmla="*/ 994402 w 734"/>
                <a:gd name="T13" fmla="*/ 1886 h 101"/>
                <a:gd name="T14" fmla="*/ 994402 w 734"/>
                <a:gd name="T15" fmla="*/ 1886 h 101"/>
                <a:gd name="T16" fmla="*/ 994402 w 734"/>
                <a:gd name="T17" fmla="*/ 188614 h 101"/>
                <a:gd name="T18" fmla="*/ 536307 w 734"/>
                <a:gd name="T19" fmla="*/ 7545 h 101"/>
                <a:gd name="T20" fmla="*/ 536307 w 734"/>
                <a:gd name="T21" fmla="*/ 7545 h 101"/>
                <a:gd name="T22" fmla="*/ 536307 w 734"/>
                <a:gd name="T23" fmla="*/ 188614 h 101"/>
                <a:gd name="T24" fmla="*/ 461820 w 734"/>
                <a:gd name="T25" fmla="*/ 0 h 101"/>
                <a:gd name="T26" fmla="*/ 461820 w 734"/>
                <a:gd name="T27" fmla="*/ 0 h 101"/>
                <a:gd name="T28" fmla="*/ 461820 w 734"/>
                <a:gd name="T29" fmla="*/ 188614 h 101"/>
                <a:gd name="T30" fmla="*/ 0 w 734"/>
                <a:gd name="T31" fmla="*/ 0 h 101"/>
                <a:gd name="T32" fmla="*/ 0 w 734"/>
                <a:gd name="T33" fmla="*/ 0 h 101"/>
                <a:gd name="T34" fmla="*/ 0 w 734"/>
                <a:gd name="T35" fmla="*/ 190500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4" h="101">
                  <a:moveTo>
                    <a:pt x="734" y="1"/>
                  </a:moveTo>
                  <a:lnTo>
                    <a:pt x="734" y="1"/>
                  </a:lnTo>
                  <a:lnTo>
                    <a:pt x="734" y="101"/>
                  </a:lnTo>
                  <a:moveTo>
                    <a:pt x="575" y="3"/>
                  </a:moveTo>
                  <a:lnTo>
                    <a:pt x="575" y="3"/>
                  </a:lnTo>
                  <a:lnTo>
                    <a:pt x="575" y="101"/>
                  </a:lnTo>
                  <a:moveTo>
                    <a:pt x="534" y="1"/>
                  </a:moveTo>
                  <a:lnTo>
                    <a:pt x="534" y="1"/>
                  </a:lnTo>
                  <a:lnTo>
                    <a:pt x="534" y="100"/>
                  </a:lnTo>
                  <a:moveTo>
                    <a:pt x="288" y="4"/>
                  </a:moveTo>
                  <a:lnTo>
                    <a:pt x="288" y="4"/>
                  </a:lnTo>
                  <a:lnTo>
                    <a:pt x="288" y="100"/>
                  </a:lnTo>
                  <a:moveTo>
                    <a:pt x="248" y="0"/>
                  </a:moveTo>
                  <a:lnTo>
                    <a:pt x="248" y="0"/>
                  </a:lnTo>
                  <a:lnTo>
                    <a:pt x="248" y="100"/>
                  </a:lnTo>
                  <a:moveTo>
                    <a:pt x="0" y="0"/>
                  </a:moveTo>
                  <a:lnTo>
                    <a:pt x="0" y="0"/>
                  </a:lnTo>
                  <a:lnTo>
                    <a:pt x="0" y="101"/>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4" name="Freeform 212">
              <a:extLst>
                <a:ext uri="{FF2B5EF4-FFF2-40B4-BE49-F238E27FC236}">
                  <a16:creationId xmlns:a16="http://schemas.microsoft.com/office/drawing/2014/main" id="{47554504-9980-4798-9B08-335A9B8919FB}"/>
                </a:ext>
              </a:extLst>
            </p:cNvPr>
            <p:cNvSpPr>
              <a:spLocks/>
            </p:cNvSpPr>
            <p:nvPr/>
          </p:nvSpPr>
          <p:spPr bwMode="auto">
            <a:xfrm>
              <a:off x="4260101" y="3394480"/>
              <a:ext cx="1341437" cy="190500"/>
            </a:xfrm>
            <a:custGeom>
              <a:avLst/>
              <a:gdLst>
                <a:gd name="T0" fmla="*/ 0 w 720"/>
                <a:gd name="T1" fmla="*/ 190500 h 101"/>
                <a:gd name="T2" fmla="*/ 0 w 720"/>
                <a:gd name="T3" fmla="*/ 190500 h 101"/>
                <a:gd name="T4" fmla="*/ 1341437 w 720"/>
                <a:gd name="T5" fmla="*/ 190500 h 101"/>
                <a:gd name="T6" fmla="*/ 1341437 w 720"/>
                <a:gd name="T7" fmla="*/ 0 h 101"/>
                <a:gd name="T8" fmla="*/ 0 w 720"/>
                <a:gd name="T9" fmla="*/ 0 h 101"/>
                <a:gd name="T10" fmla="*/ 0 w 720"/>
                <a:gd name="T11" fmla="*/ 190500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1">
                  <a:moveTo>
                    <a:pt x="0" y="101"/>
                  </a:moveTo>
                  <a:lnTo>
                    <a:pt x="0" y="101"/>
                  </a:lnTo>
                  <a:lnTo>
                    <a:pt x="720" y="101"/>
                  </a:lnTo>
                  <a:lnTo>
                    <a:pt x="720" y="0"/>
                  </a:lnTo>
                  <a:lnTo>
                    <a:pt x="0" y="0"/>
                  </a:lnTo>
                  <a:lnTo>
                    <a:pt x="0" y="101"/>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95" name="Freeform 213">
              <a:extLst>
                <a:ext uri="{FF2B5EF4-FFF2-40B4-BE49-F238E27FC236}">
                  <a16:creationId xmlns:a16="http://schemas.microsoft.com/office/drawing/2014/main" id="{69F6400E-B184-48A3-84EF-DEB138672460}"/>
                </a:ext>
              </a:extLst>
            </p:cNvPr>
            <p:cNvSpPr>
              <a:spLocks/>
            </p:cNvSpPr>
            <p:nvPr/>
          </p:nvSpPr>
          <p:spPr bwMode="auto">
            <a:xfrm>
              <a:off x="4260101" y="3394480"/>
              <a:ext cx="1341437" cy="190500"/>
            </a:xfrm>
            <a:custGeom>
              <a:avLst/>
              <a:gdLst>
                <a:gd name="T0" fmla="*/ 0 w 720"/>
                <a:gd name="T1" fmla="*/ 190500 h 101"/>
                <a:gd name="T2" fmla="*/ 0 w 720"/>
                <a:gd name="T3" fmla="*/ 190500 h 101"/>
                <a:gd name="T4" fmla="*/ 1341437 w 720"/>
                <a:gd name="T5" fmla="*/ 190500 h 101"/>
                <a:gd name="T6" fmla="*/ 1341437 w 720"/>
                <a:gd name="T7" fmla="*/ 0 h 101"/>
                <a:gd name="T8" fmla="*/ 0 w 720"/>
                <a:gd name="T9" fmla="*/ 0 h 101"/>
                <a:gd name="T10" fmla="*/ 0 w 720"/>
                <a:gd name="T11" fmla="*/ 190500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1">
                  <a:moveTo>
                    <a:pt x="0" y="101"/>
                  </a:moveTo>
                  <a:lnTo>
                    <a:pt x="0" y="101"/>
                  </a:lnTo>
                  <a:lnTo>
                    <a:pt x="720" y="101"/>
                  </a:lnTo>
                  <a:lnTo>
                    <a:pt x="720" y="0"/>
                  </a:lnTo>
                  <a:lnTo>
                    <a:pt x="0" y="0"/>
                  </a:lnTo>
                  <a:lnTo>
                    <a:pt x="0" y="101"/>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6" name="Freeform 214">
              <a:extLst>
                <a:ext uri="{FF2B5EF4-FFF2-40B4-BE49-F238E27FC236}">
                  <a16:creationId xmlns:a16="http://schemas.microsoft.com/office/drawing/2014/main" id="{E7BD704B-4C9C-4160-A309-9F7365B0C008}"/>
                </a:ext>
              </a:extLst>
            </p:cNvPr>
            <p:cNvSpPr>
              <a:spLocks noEditPoints="1"/>
            </p:cNvSpPr>
            <p:nvPr/>
          </p:nvSpPr>
          <p:spPr bwMode="auto">
            <a:xfrm>
              <a:off x="4342651" y="3394480"/>
              <a:ext cx="1189037" cy="190500"/>
            </a:xfrm>
            <a:custGeom>
              <a:avLst/>
              <a:gdLst>
                <a:gd name="T0" fmla="*/ 1189037 w 638"/>
                <a:gd name="T1" fmla="*/ 1886 h 101"/>
                <a:gd name="T2" fmla="*/ 1189037 w 638"/>
                <a:gd name="T3" fmla="*/ 1886 h 101"/>
                <a:gd name="T4" fmla="*/ 1189037 w 638"/>
                <a:gd name="T5" fmla="*/ 190500 h 101"/>
                <a:gd name="T6" fmla="*/ 963530 w 638"/>
                <a:gd name="T7" fmla="*/ 5658 h 101"/>
                <a:gd name="T8" fmla="*/ 963530 w 638"/>
                <a:gd name="T9" fmla="*/ 5658 h 101"/>
                <a:gd name="T10" fmla="*/ 963530 w 638"/>
                <a:gd name="T11" fmla="*/ 190500 h 101"/>
                <a:gd name="T12" fmla="*/ 887119 w 638"/>
                <a:gd name="T13" fmla="*/ 1886 h 101"/>
                <a:gd name="T14" fmla="*/ 887119 w 638"/>
                <a:gd name="T15" fmla="*/ 1886 h 101"/>
                <a:gd name="T16" fmla="*/ 887119 w 638"/>
                <a:gd name="T17" fmla="*/ 188614 h 101"/>
                <a:gd name="T18" fmla="*/ 659748 w 638"/>
                <a:gd name="T19" fmla="*/ 7545 h 101"/>
                <a:gd name="T20" fmla="*/ 659748 w 638"/>
                <a:gd name="T21" fmla="*/ 7545 h 101"/>
                <a:gd name="T22" fmla="*/ 659748 w 638"/>
                <a:gd name="T23" fmla="*/ 188614 h 101"/>
                <a:gd name="T24" fmla="*/ 583336 w 638"/>
                <a:gd name="T25" fmla="*/ 0 h 101"/>
                <a:gd name="T26" fmla="*/ 583336 w 638"/>
                <a:gd name="T27" fmla="*/ 0 h 101"/>
                <a:gd name="T28" fmla="*/ 583336 w 638"/>
                <a:gd name="T29" fmla="*/ 188614 h 101"/>
                <a:gd name="T30" fmla="*/ 0 w 638"/>
                <a:gd name="T31" fmla="*/ 0 h 101"/>
                <a:gd name="T32" fmla="*/ 0 w 638"/>
                <a:gd name="T33" fmla="*/ 0 h 101"/>
                <a:gd name="T34" fmla="*/ 0 w 638"/>
                <a:gd name="T35" fmla="*/ 190500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8" h="101">
                  <a:moveTo>
                    <a:pt x="638" y="1"/>
                  </a:moveTo>
                  <a:lnTo>
                    <a:pt x="638" y="1"/>
                  </a:lnTo>
                  <a:lnTo>
                    <a:pt x="638" y="101"/>
                  </a:lnTo>
                  <a:moveTo>
                    <a:pt x="517" y="3"/>
                  </a:moveTo>
                  <a:lnTo>
                    <a:pt x="517" y="3"/>
                  </a:lnTo>
                  <a:lnTo>
                    <a:pt x="517" y="101"/>
                  </a:lnTo>
                  <a:moveTo>
                    <a:pt x="476" y="1"/>
                  </a:moveTo>
                  <a:lnTo>
                    <a:pt x="476" y="1"/>
                  </a:lnTo>
                  <a:lnTo>
                    <a:pt x="476" y="100"/>
                  </a:lnTo>
                  <a:moveTo>
                    <a:pt x="354" y="4"/>
                  </a:moveTo>
                  <a:lnTo>
                    <a:pt x="354" y="4"/>
                  </a:lnTo>
                  <a:lnTo>
                    <a:pt x="354" y="100"/>
                  </a:lnTo>
                  <a:moveTo>
                    <a:pt x="313" y="0"/>
                  </a:moveTo>
                  <a:lnTo>
                    <a:pt x="313" y="0"/>
                  </a:lnTo>
                  <a:lnTo>
                    <a:pt x="313" y="100"/>
                  </a:lnTo>
                  <a:moveTo>
                    <a:pt x="0" y="0"/>
                  </a:moveTo>
                  <a:lnTo>
                    <a:pt x="0" y="0"/>
                  </a:lnTo>
                  <a:lnTo>
                    <a:pt x="0" y="101"/>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7" name="Freeform 230">
              <a:extLst>
                <a:ext uri="{FF2B5EF4-FFF2-40B4-BE49-F238E27FC236}">
                  <a16:creationId xmlns:a16="http://schemas.microsoft.com/office/drawing/2014/main" id="{C2B703A3-3D78-434E-BFDC-3EA7F63D4360}"/>
                </a:ext>
              </a:extLst>
            </p:cNvPr>
            <p:cNvSpPr>
              <a:spLocks/>
            </p:cNvSpPr>
            <p:nvPr/>
          </p:nvSpPr>
          <p:spPr bwMode="auto">
            <a:xfrm>
              <a:off x="3056776" y="4507318"/>
              <a:ext cx="63500" cy="82550"/>
            </a:xfrm>
            <a:custGeom>
              <a:avLst/>
              <a:gdLst>
                <a:gd name="T0" fmla="*/ 0 w 34"/>
                <a:gd name="T1" fmla="*/ 3752 h 44"/>
                <a:gd name="T2" fmla="*/ 5603 w 34"/>
                <a:gd name="T3" fmla="*/ 3752 h 44"/>
                <a:gd name="T4" fmla="*/ 9338 w 34"/>
                <a:gd name="T5" fmla="*/ 5628 h 44"/>
                <a:gd name="T6" fmla="*/ 9338 w 34"/>
                <a:gd name="T7" fmla="*/ 11257 h 44"/>
                <a:gd name="T8" fmla="*/ 11206 w 34"/>
                <a:gd name="T9" fmla="*/ 30018 h 44"/>
                <a:gd name="T10" fmla="*/ 9338 w 34"/>
                <a:gd name="T11" fmla="*/ 65665 h 44"/>
                <a:gd name="T12" fmla="*/ 5603 w 34"/>
                <a:gd name="T13" fmla="*/ 78798 h 44"/>
                <a:gd name="T14" fmla="*/ 5603 w 34"/>
                <a:gd name="T15" fmla="*/ 80674 h 44"/>
                <a:gd name="T16" fmla="*/ 16809 w 34"/>
                <a:gd name="T17" fmla="*/ 80674 h 44"/>
                <a:gd name="T18" fmla="*/ 61632 w 34"/>
                <a:gd name="T19" fmla="*/ 82550 h 44"/>
                <a:gd name="T20" fmla="*/ 61632 w 34"/>
                <a:gd name="T21" fmla="*/ 71293 h 44"/>
                <a:gd name="T22" fmla="*/ 61632 w 34"/>
                <a:gd name="T23" fmla="*/ 61913 h 44"/>
                <a:gd name="T24" fmla="*/ 59765 w 34"/>
                <a:gd name="T25" fmla="*/ 61913 h 44"/>
                <a:gd name="T26" fmla="*/ 56029 w 34"/>
                <a:gd name="T27" fmla="*/ 75045 h 44"/>
                <a:gd name="T28" fmla="*/ 31750 w 34"/>
                <a:gd name="T29" fmla="*/ 76922 h 44"/>
                <a:gd name="T30" fmla="*/ 20544 w 34"/>
                <a:gd name="T31" fmla="*/ 58160 h 44"/>
                <a:gd name="T32" fmla="*/ 31750 w 34"/>
                <a:gd name="T33" fmla="*/ 41275 h 44"/>
                <a:gd name="T34" fmla="*/ 44824 w 34"/>
                <a:gd name="T35" fmla="*/ 43151 h 44"/>
                <a:gd name="T36" fmla="*/ 46691 w 34"/>
                <a:gd name="T37" fmla="*/ 48780 h 44"/>
                <a:gd name="T38" fmla="*/ 48559 w 34"/>
                <a:gd name="T39" fmla="*/ 52532 h 44"/>
                <a:gd name="T40" fmla="*/ 50426 w 34"/>
                <a:gd name="T41" fmla="*/ 52532 h 44"/>
                <a:gd name="T42" fmla="*/ 50426 w 34"/>
                <a:gd name="T43" fmla="*/ 26266 h 44"/>
                <a:gd name="T44" fmla="*/ 48559 w 34"/>
                <a:gd name="T45" fmla="*/ 26266 h 44"/>
                <a:gd name="T46" fmla="*/ 46691 w 34"/>
                <a:gd name="T47" fmla="*/ 30018 h 44"/>
                <a:gd name="T48" fmla="*/ 46691 w 34"/>
                <a:gd name="T49" fmla="*/ 35647 h 44"/>
                <a:gd name="T50" fmla="*/ 33618 w 34"/>
                <a:gd name="T51" fmla="*/ 37523 h 44"/>
                <a:gd name="T52" fmla="*/ 22412 w 34"/>
                <a:gd name="T53" fmla="*/ 24390 h 44"/>
                <a:gd name="T54" fmla="*/ 22412 w 34"/>
                <a:gd name="T55" fmla="*/ 5628 h 44"/>
                <a:gd name="T56" fmla="*/ 42956 w 34"/>
                <a:gd name="T57" fmla="*/ 5628 h 44"/>
                <a:gd name="T58" fmla="*/ 54162 w 34"/>
                <a:gd name="T59" fmla="*/ 16885 h 44"/>
                <a:gd name="T60" fmla="*/ 54162 w 34"/>
                <a:gd name="T61" fmla="*/ 18761 h 44"/>
                <a:gd name="T62" fmla="*/ 57897 w 34"/>
                <a:gd name="T63" fmla="*/ 16885 h 44"/>
                <a:gd name="T64" fmla="*/ 59765 w 34"/>
                <a:gd name="T65" fmla="*/ 0 h 44"/>
                <a:gd name="T66" fmla="*/ 0 w 34"/>
                <a:gd name="T67" fmla="*/ 0 h 44"/>
                <a:gd name="T68" fmla="*/ 0 w 34"/>
                <a:gd name="T69" fmla="*/ 3752 h 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 h="44">
                  <a:moveTo>
                    <a:pt x="0" y="2"/>
                  </a:moveTo>
                  <a:lnTo>
                    <a:pt x="0" y="2"/>
                  </a:lnTo>
                  <a:lnTo>
                    <a:pt x="3" y="2"/>
                  </a:lnTo>
                  <a:cubicBezTo>
                    <a:pt x="3" y="2"/>
                    <a:pt x="4" y="2"/>
                    <a:pt x="4" y="2"/>
                  </a:cubicBezTo>
                  <a:cubicBezTo>
                    <a:pt x="5" y="2"/>
                    <a:pt x="5" y="3"/>
                    <a:pt x="5" y="3"/>
                  </a:cubicBezTo>
                  <a:cubicBezTo>
                    <a:pt x="5" y="3"/>
                    <a:pt x="5" y="3"/>
                    <a:pt x="5" y="4"/>
                  </a:cubicBezTo>
                  <a:cubicBezTo>
                    <a:pt x="5" y="4"/>
                    <a:pt x="5" y="5"/>
                    <a:pt x="5" y="6"/>
                  </a:cubicBezTo>
                  <a:cubicBezTo>
                    <a:pt x="5" y="7"/>
                    <a:pt x="5" y="8"/>
                    <a:pt x="5" y="9"/>
                  </a:cubicBezTo>
                  <a:lnTo>
                    <a:pt x="6" y="16"/>
                  </a:lnTo>
                  <a:lnTo>
                    <a:pt x="6" y="28"/>
                  </a:lnTo>
                  <a:cubicBezTo>
                    <a:pt x="6" y="29"/>
                    <a:pt x="5" y="32"/>
                    <a:pt x="5" y="35"/>
                  </a:cubicBezTo>
                  <a:cubicBezTo>
                    <a:pt x="5" y="39"/>
                    <a:pt x="5" y="41"/>
                    <a:pt x="5" y="41"/>
                  </a:cubicBezTo>
                  <a:cubicBezTo>
                    <a:pt x="5" y="41"/>
                    <a:pt x="4" y="41"/>
                    <a:pt x="3" y="42"/>
                  </a:cubicBezTo>
                  <a:lnTo>
                    <a:pt x="3" y="43"/>
                  </a:lnTo>
                  <a:lnTo>
                    <a:pt x="3" y="44"/>
                  </a:lnTo>
                  <a:cubicBezTo>
                    <a:pt x="5" y="43"/>
                    <a:pt x="7" y="43"/>
                    <a:pt x="9" y="43"/>
                  </a:cubicBezTo>
                  <a:lnTo>
                    <a:pt x="17" y="43"/>
                  </a:lnTo>
                  <a:cubicBezTo>
                    <a:pt x="24" y="43"/>
                    <a:pt x="29" y="43"/>
                    <a:pt x="33" y="44"/>
                  </a:cubicBezTo>
                  <a:lnTo>
                    <a:pt x="33" y="43"/>
                  </a:lnTo>
                  <a:cubicBezTo>
                    <a:pt x="33" y="42"/>
                    <a:pt x="33" y="40"/>
                    <a:pt x="33" y="38"/>
                  </a:cubicBezTo>
                  <a:cubicBezTo>
                    <a:pt x="33" y="35"/>
                    <a:pt x="34" y="34"/>
                    <a:pt x="34" y="33"/>
                  </a:cubicBezTo>
                  <a:lnTo>
                    <a:pt x="33" y="33"/>
                  </a:lnTo>
                  <a:lnTo>
                    <a:pt x="32" y="33"/>
                  </a:lnTo>
                  <a:cubicBezTo>
                    <a:pt x="32" y="33"/>
                    <a:pt x="31" y="35"/>
                    <a:pt x="31" y="36"/>
                  </a:cubicBezTo>
                  <a:cubicBezTo>
                    <a:pt x="30" y="38"/>
                    <a:pt x="30" y="39"/>
                    <a:pt x="30" y="40"/>
                  </a:cubicBezTo>
                  <a:cubicBezTo>
                    <a:pt x="29" y="40"/>
                    <a:pt x="28" y="40"/>
                    <a:pt x="26" y="40"/>
                  </a:cubicBezTo>
                  <a:cubicBezTo>
                    <a:pt x="25" y="41"/>
                    <a:pt x="22" y="41"/>
                    <a:pt x="17" y="41"/>
                  </a:cubicBezTo>
                  <a:lnTo>
                    <a:pt x="11" y="41"/>
                  </a:lnTo>
                  <a:cubicBezTo>
                    <a:pt x="11" y="39"/>
                    <a:pt x="11" y="35"/>
                    <a:pt x="11" y="31"/>
                  </a:cubicBezTo>
                  <a:cubicBezTo>
                    <a:pt x="11" y="27"/>
                    <a:pt x="11" y="24"/>
                    <a:pt x="11" y="22"/>
                  </a:cubicBezTo>
                  <a:cubicBezTo>
                    <a:pt x="14" y="22"/>
                    <a:pt x="16" y="22"/>
                    <a:pt x="17" y="22"/>
                  </a:cubicBezTo>
                  <a:cubicBezTo>
                    <a:pt x="19" y="22"/>
                    <a:pt x="21" y="22"/>
                    <a:pt x="22" y="22"/>
                  </a:cubicBezTo>
                  <a:cubicBezTo>
                    <a:pt x="23" y="23"/>
                    <a:pt x="24" y="23"/>
                    <a:pt x="24" y="23"/>
                  </a:cubicBezTo>
                  <a:cubicBezTo>
                    <a:pt x="25" y="23"/>
                    <a:pt x="25" y="23"/>
                    <a:pt x="25" y="24"/>
                  </a:cubicBezTo>
                  <a:cubicBezTo>
                    <a:pt x="25" y="24"/>
                    <a:pt x="25" y="25"/>
                    <a:pt x="25" y="26"/>
                  </a:cubicBezTo>
                  <a:lnTo>
                    <a:pt x="25" y="28"/>
                  </a:lnTo>
                  <a:lnTo>
                    <a:pt x="26" y="28"/>
                  </a:lnTo>
                  <a:lnTo>
                    <a:pt x="27" y="28"/>
                  </a:lnTo>
                  <a:lnTo>
                    <a:pt x="27" y="21"/>
                  </a:lnTo>
                  <a:cubicBezTo>
                    <a:pt x="27" y="19"/>
                    <a:pt x="27" y="17"/>
                    <a:pt x="27" y="14"/>
                  </a:cubicBezTo>
                  <a:lnTo>
                    <a:pt x="26" y="14"/>
                  </a:lnTo>
                  <a:lnTo>
                    <a:pt x="25" y="14"/>
                  </a:lnTo>
                  <a:lnTo>
                    <a:pt x="25" y="16"/>
                  </a:lnTo>
                  <a:cubicBezTo>
                    <a:pt x="25" y="17"/>
                    <a:pt x="25" y="18"/>
                    <a:pt x="25" y="18"/>
                  </a:cubicBezTo>
                  <a:cubicBezTo>
                    <a:pt x="25" y="19"/>
                    <a:pt x="25" y="19"/>
                    <a:pt x="25" y="19"/>
                  </a:cubicBezTo>
                  <a:cubicBezTo>
                    <a:pt x="24" y="19"/>
                    <a:pt x="24" y="19"/>
                    <a:pt x="22" y="20"/>
                  </a:cubicBezTo>
                  <a:cubicBezTo>
                    <a:pt x="21" y="20"/>
                    <a:pt x="19" y="20"/>
                    <a:pt x="18" y="20"/>
                  </a:cubicBezTo>
                  <a:cubicBezTo>
                    <a:pt x="16" y="20"/>
                    <a:pt x="14" y="20"/>
                    <a:pt x="11" y="20"/>
                  </a:cubicBezTo>
                  <a:lnTo>
                    <a:pt x="12" y="13"/>
                  </a:lnTo>
                  <a:lnTo>
                    <a:pt x="12" y="8"/>
                  </a:lnTo>
                  <a:lnTo>
                    <a:pt x="12" y="3"/>
                  </a:lnTo>
                  <a:cubicBezTo>
                    <a:pt x="14" y="3"/>
                    <a:pt x="16" y="2"/>
                    <a:pt x="18" y="2"/>
                  </a:cubicBezTo>
                  <a:cubicBezTo>
                    <a:pt x="19" y="2"/>
                    <a:pt x="21" y="3"/>
                    <a:pt x="23" y="3"/>
                  </a:cubicBezTo>
                  <a:cubicBezTo>
                    <a:pt x="25" y="3"/>
                    <a:pt x="27" y="3"/>
                    <a:pt x="28" y="4"/>
                  </a:cubicBezTo>
                  <a:cubicBezTo>
                    <a:pt x="29" y="5"/>
                    <a:pt x="29" y="7"/>
                    <a:pt x="29" y="9"/>
                  </a:cubicBezTo>
                  <a:cubicBezTo>
                    <a:pt x="29" y="9"/>
                    <a:pt x="29" y="9"/>
                    <a:pt x="29" y="9"/>
                  </a:cubicBezTo>
                  <a:lnTo>
                    <a:pt x="29" y="10"/>
                  </a:lnTo>
                  <a:lnTo>
                    <a:pt x="31" y="10"/>
                  </a:lnTo>
                  <a:lnTo>
                    <a:pt x="31" y="9"/>
                  </a:lnTo>
                  <a:cubicBezTo>
                    <a:pt x="31" y="5"/>
                    <a:pt x="31" y="2"/>
                    <a:pt x="32" y="0"/>
                  </a:cubicBezTo>
                  <a:cubicBezTo>
                    <a:pt x="27" y="0"/>
                    <a:pt x="21" y="0"/>
                    <a:pt x="14" y="0"/>
                  </a:cubicBezTo>
                  <a:cubicBezTo>
                    <a:pt x="12" y="0"/>
                    <a:pt x="7"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498" name="Freeform 231">
              <a:extLst>
                <a:ext uri="{FF2B5EF4-FFF2-40B4-BE49-F238E27FC236}">
                  <a16:creationId xmlns:a16="http://schemas.microsoft.com/office/drawing/2014/main" id="{7436A8B5-A466-4E3D-A90D-9924799D9A86}"/>
                </a:ext>
              </a:extLst>
            </p:cNvPr>
            <p:cNvSpPr>
              <a:spLocks noEditPoints="1"/>
            </p:cNvSpPr>
            <p:nvPr/>
          </p:nvSpPr>
          <p:spPr bwMode="auto">
            <a:xfrm>
              <a:off x="3128214" y="4507318"/>
              <a:ext cx="28575" cy="82550"/>
            </a:xfrm>
            <a:custGeom>
              <a:avLst/>
              <a:gdLst>
                <a:gd name="T0" fmla="*/ 8930 w 16"/>
                <a:gd name="T1" fmla="*/ 1876 h 44"/>
                <a:gd name="T2" fmla="*/ 8930 w 16"/>
                <a:gd name="T3" fmla="*/ 1876 h 44"/>
                <a:gd name="T4" fmla="*/ 7144 w 16"/>
                <a:gd name="T5" fmla="*/ 7505 h 44"/>
                <a:gd name="T6" fmla="*/ 8930 w 16"/>
                <a:gd name="T7" fmla="*/ 11257 h 44"/>
                <a:gd name="T8" fmla="*/ 14288 w 16"/>
                <a:gd name="T9" fmla="*/ 13133 h 44"/>
                <a:gd name="T10" fmla="*/ 17859 w 16"/>
                <a:gd name="T11" fmla="*/ 11257 h 44"/>
                <a:gd name="T12" fmla="*/ 19645 w 16"/>
                <a:gd name="T13" fmla="*/ 7505 h 44"/>
                <a:gd name="T14" fmla="*/ 17859 w 16"/>
                <a:gd name="T15" fmla="*/ 1876 h 44"/>
                <a:gd name="T16" fmla="*/ 14288 w 16"/>
                <a:gd name="T17" fmla="*/ 0 h 44"/>
                <a:gd name="T18" fmla="*/ 8930 w 16"/>
                <a:gd name="T19" fmla="*/ 1876 h 44"/>
                <a:gd name="T20" fmla="*/ 1786 w 16"/>
                <a:gd name="T21" fmla="*/ 30018 h 44"/>
                <a:gd name="T22" fmla="*/ 1786 w 16"/>
                <a:gd name="T23" fmla="*/ 30018 h 44"/>
                <a:gd name="T24" fmla="*/ 0 w 16"/>
                <a:gd name="T25" fmla="*/ 31894 h 44"/>
                <a:gd name="T26" fmla="*/ 0 w 16"/>
                <a:gd name="T27" fmla="*/ 33770 h 44"/>
                <a:gd name="T28" fmla="*/ 1786 w 16"/>
                <a:gd name="T29" fmla="*/ 33770 h 44"/>
                <a:gd name="T30" fmla="*/ 5358 w 16"/>
                <a:gd name="T31" fmla="*/ 33770 h 44"/>
                <a:gd name="T32" fmla="*/ 8930 w 16"/>
                <a:gd name="T33" fmla="*/ 33770 h 44"/>
                <a:gd name="T34" fmla="*/ 8930 w 16"/>
                <a:gd name="T35" fmla="*/ 35647 h 44"/>
                <a:gd name="T36" fmla="*/ 10716 w 16"/>
                <a:gd name="T37" fmla="*/ 41275 h 44"/>
                <a:gd name="T38" fmla="*/ 10716 w 16"/>
                <a:gd name="T39" fmla="*/ 46903 h 44"/>
                <a:gd name="T40" fmla="*/ 10716 w 16"/>
                <a:gd name="T41" fmla="*/ 58160 h 44"/>
                <a:gd name="T42" fmla="*/ 8930 w 16"/>
                <a:gd name="T43" fmla="*/ 67541 h 44"/>
                <a:gd name="T44" fmla="*/ 8930 w 16"/>
                <a:gd name="T45" fmla="*/ 75045 h 44"/>
                <a:gd name="T46" fmla="*/ 8930 w 16"/>
                <a:gd name="T47" fmla="*/ 76922 h 44"/>
                <a:gd name="T48" fmla="*/ 7144 w 16"/>
                <a:gd name="T49" fmla="*/ 76922 h 44"/>
                <a:gd name="T50" fmla="*/ 1786 w 16"/>
                <a:gd name="T51" fmla="*/ 78798 h 44"/>
                <a:gd name="T52" fmla="*/ 1786 w 16"/>
                <a:gd name="T53" fmla="*/ 78798 h 44"/>
                <a:gd name="T54" fmla="*/ 1786 w 16"/>
                <a:gd name="T55" fmla="*/ 80674 h 44"/>
                <a:gd name="T56" fmla="*/ 1786 w 16"/>
                <a:gd name="T57" fmla="*/ 82550 h 44"/>
                <a:gd name="T58" fmla="*/ 14288 w 16"/>
                <a:gd name="T59" fmla="*/ 80674 h 44"/>
                <a:gd name="T60" fmla="*/ 28575 w 16"/>
                <a:gd name="T61" fmla="*/ 82550 h 44"/>
                <a:gd name="T62" fmla="*/ 28575 w 16"/>
                <a:gd name="T63" fmla="*/ 80674 h 44"/>
                <a:gd name="T64" fmla="*/ 28575 w 16"/>
                <a:gd name="T65" fmla="*/ 78798 h 44"/>
                <a:gd name="T66" fmla="*/ 28575 w 16"/>
                <a:gd name="T67" fmla="*/ 78798 h 44"/>
                <a:gd name="T68" fmla="*/ 21431 w 16"/>
                <a:gd name="T69" fmla="*/ 76922 h 44"/>
                <a:gd name="T70" fmla="*/ 21431 w 16"/>
                <a:gd name="T71" fmla="*/ 76922 h 44"/>
                <a:gd name="T72" fmla="*/ 19645 w 16"/>
                <a:gd name="T73" fmla="*/ 75045 h 44"/>
                <a:gd name="T74" fmla="*/ 19645 w 16"/>
                <a:gd name="T75" fmla="*/ 67541 h 44"/>
                <a:gd name="T76" fmla="*/ 19645 w 16"/>
                <a:gd name="T77" fmla="*/ 60036 h 44"/>
                <a:gd name="T78" fmla="*/ 19645 w 16"/>
                <a:gd name="T79" fmla="*/ 46903 h 44"/>
                <a:gd name="T80" fmla="*/ 19645 w 16"/>
                <a:gd name="T81" fmla="*/ 26266 h 44"/>
                <a:gd name="T82" fmla="*/ 19645 w 16"/>
                <a:gd name="T83" fmla="*/ 26266 h 44"/>
                <a:gd name="T84" fmla="*/ 1786 w 16"/>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4">
                  <a:moveTo>
                    <a:pt x="5" y="1"/>
                  </a:moveTo>
                  <a:lnTo>
                    <a:pt x="5" y="1"/>
                  </a:lnTo>
                  <a:cubicBezTo>
                    <a:pt x="5" y="2"/>
                    <a:pt x="4" y="3"/>
                    <a:pt x="4" y="4"/>
                  </a:cubicBezTo>
                  <a:cubicBezTo>
                    <a:pt x="4" y="5"/>
                    <a:pt x="5" y="5"/>
                    <a:pt x="5" y="6"/>
                  </a:cubicBezTo>
                  <a:cubicBezTo>
                    <a:pt x="6" y="7"/>
                    <a:pt x="7" y="7"/>
                    <a:pt x="8" y="7"/>
                  </a:cubicBezTo>
                  <a:cubicBezTo>
                    <a:pt x="9" y="7"/>
                    <a:pt x="10" y="7"/>
                    <a:pt x="10" y="6"/>
                  </a:cubicBezTo>
                  <a:cubicBezTo>
                    <a:pt x="11" y="5"/>
                    <a:pt x="11" y="5"/>
                    <a:pt x="11" y="4"/>
                  </a:cubicBezTo>
                  <a:cubicBezTo>
                    <a:pt x="11" y="3"/>
                    <a:pt x="11" y="2"/>
                    <a:pt x="10" y="1"/>
                  </a:cubicBezTo>
                  <a:cubicBezTo>
                    <a:pt x="10" y="1"/>
                    <a:pt x="9" y="0"/>
                    <a:pt x="8" y="0"/>
                  </a:cubicBezTo>
                  <a:cubicBezTo>
                    <a:pt x="7" y="0"/>
                    <a:pt x="6" y="1"/>
                    <a:pt x="5" y="1"/>
                  </a:cubicBezTo>
                  <a:close/>
                  <a:moveTo>
                    <a:pt x="1" y="16"/>
                  </a:moveTo>
                  <a:lnTo>
                    <a:pt x="1" y="16"/>
                  </a:lnTo>
                  <a:lnTo>
                    <a:pt x="0" y="17"/>
                  </a:lnTo>
                  <a:lnTo>
                    <a:pt x="0" y="18"/>
                  </a:lnTo>
                  <a:lnTo>
                    <a:pt x="1" y="18"/>
                  </a:lnTo>
                  <a:lnTo>
                    <a:pt x="3" y="18"/>
                  </a:lnTo>
                  <a:cubicBezTo>
                    <a:pt x="4" y="18"/>
                    <a:pt x="5" y="18"/>
                    <a:pt x="5" y="18"/>
                  </a:cubicBezTo>
                  <a:cubicBezTo>
                    <a:pt x="5" y="19"/>
                    <a:pt x="5" y="19"/>
                    <a:pt x="5" y="19"/>
                  </a:cubicBezTo>
                  <a:cubicBezTo>
                    <a:pt x="5" y="19"/>
                    <a:pt x="5" y="20"/>
                    <a:pt x="6" y="22"/>
                  </a:cubicBezTo>
                  <a:cubicBezTo>
                    <a:pt x="6" y="23"/>
                    <a:pt x="6" y="24"/>
                    <a:pt x="6" y="25"/>
                  </a:cubicBezTo>
                  <a:lnTo>
                    <a:pt x="6" y="31"/>
                  </a:lnTo>
                  <a:cubicBezTo>
                    <a:pt x="6" y="32"/>
                    <a:pt x="6" y="34"/>
                    <a:pt x="5" y="36"/>
                  </a:cubicBezTo>
                  <a:cubicBezTo>
                    <a:pt x="5" y="38"/>
                    <a:pt x="5" y="40"/>
                    <a:pt x="5" y="40"/>
                  </a:cubicBezTo>
                  <a:cubicBezTo>
                    <a:pt x="5" y="41"/>
                    <a:pt x="5" y="41"/>
                    <a:pt x="5" y="41"/>
                  </a:cubicBezTo>
                  <a:cubicBezTo>
                    <a:pt x="5" y="41"/>
                    <a:pt x="4" y="41"/>
                    <a:pt x="4" y="41"/>
                  </a:cubicBezTo>
                  <a:cubicBezTo>
                    <a:pt x="4" y="42"/>
                    <a:pt x="3" y="42"/>
                    <a:pt x="1" y="42"/>
                  </a:cubicBezTo>
                  <a:lnTo>
                    <a:pt x="1" y="43"/>
                  </a:lnTo>
                  <a:lnTo>
                    <a:pt x="1" y="44"/>
                  </a:lnTo>
                  <a:cubicBezTo>
                    <a:pt x="3" y="43"/>
                    <a:pt x="6" y="43"/>
                    <a:pt x="8" y="43"/>
                  </a:cubicBezTo>
                  <a:cubicBezTo>
                    <a:pt x="11" y="43"/>
                    <a:pt x="13" y="43"/>
                    <a:pt x="16" y="44"/>
                  </a:cubicBezTo>
                  <a:lnTo>
                    <a:pt x="16" y="43"/>
                  </a:lnTo>
                  <a:lnTo>
                    <a:pt x="16" y="42"/>
                  </a:lnTo>
                  <a:cubicBezTo>
                    <a:pt x="14" y="42"/>
                    <a:pt x="13" y="42"/>
                    <a:pt x="12" y="41"/>
                  </a:cubicBezTo>
                  <a:cubicBezTo>
                    <a:pt x="12" y="41"/>
                    <a:pt x="12" y="41"/>
                    <a:pt x="12" y="41"/>
                  </a:cubicBezTo>
                  <a:cubicBezTo>
                    <a:pt x="11" y="41"/>
                    <a:pt x="11" y="41"/>
                    <a:pt x="11" y="40"/>
                  </a:cubicBezTo>
                  <a:cubicBezTo>
                    <a:pt x="11" y="40"/>
                    <a:pt x="11" y="38"/>
                    <a:pt x="11" y="36"/>
                  </a:cubicBezTo>
                  <a:cubicBezTo>
                    <a:pt x="11" y="33"/>
                    <a:pt x="11" y="32"/>
                    <a:pt x="11" y="32"/>
                  </a:cubicBezTo>
                  <a:lnTo>
                    <a:pt x="11" y="25"/>
                  </a:lnTo>
                  <a:cubicBezTo>
                    <a:pt x="11" y="20"/>
                    <a:pt x="11" y="17"/>
                    <a:pt x="11" y="14"/>
                  </a:cubicBezTo>
                  <a:cubicBezTo>
                    <a:pt x="8" y="15"/>
                    <a:pt x="5" y="16"/>
                    <a:pt x="1"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499" name="Freeform 232">
              <a:extLst>
                <a:ext uri="{FF2B5EF4-FFF2-40B4-BE49-F238E27FC236}">
                  <a16:creationId xmlns:a16="http://schemas.microsoft.com/office/drawing/2014/main" id="{FA8D4C91-A68D-423C-A0F7-BC992A355364}"/>
                </a:ext>
              </a:extLst>
            </p:cNvPr>
            <p:cNvSpPr>
              <a:spLocks/>
            </p:cNvSpPr>
            <p:nvPr/>
          </p:nvSpPr>
          <p:spPr bwMode="auto">
            <a:xfrm>
              <a:off x="3161551" y="4534305"/>
              <a:ext cx="66675" cy="55563"/>
            </a:xfrm>
            <a:custGeom>
              <a:avLst/>
              <a:gdLst>
                <a:gd name="T0" fmla="*/ 0 w 36"/>
                <a:gd name="T1" fmla="*/ 3704 h 30"/>
                <a:gd name="T2" fmla="*/ 0 w 36"/>
                <a:gd name="T3" fmla="*/ 3704 h 30"/>
                <a:gd name="T4" fmla="*/ 0 w 36"/>
                <a:gd name="T5" fmla="*/ 5556 h 30"/>
                <a:gd name="T6" fmla="*/ 0 w 36"/>
                <a:gd name="T7" fmla="*/ 7408 h 30"/>
                <a:gd name="T8" fmla="*/ 0 w 36"/>
                <a:gd name="T9" fmla="*/ 7408 h 30"/>
                <a:gd name="T10" fmla="*/ 5556 w 36"/>
                <a:gd name="T11" fmla="*/ 7408 h 30"/>
                <a:gd name="T12" fmla="*/ 9260 w 36"/>
                <a:gd name="T13" fmla="*/ 7408 h 30"/>
                <a:gd name="T14" fmla="*/ 9260 w 36"/>
                <a:gd name="T15" fmla="*/ 9261 h 30"/>
                <a:gd name="T16" fmla="*/ 9260 w 36"/>
                <a:gd name="T17" fmla="*/ 14817 h 30"/>
                <a:gd name="T18" fmla="*/ 9260 w 36"/>
                <a:gd name="T19" fmla="*/ 20373 h 30"/>
                <a:gd name="T20" fmla="*/ 9260 w 36"/>
                <a:gd name="T21" fmla="*/ 31486 h 30"/>
                <a:gd name="T22" fmla="*/ 9260 w 36"/>
                <a:gd name="T23" fmla="*/ 40746 h 30"/>
                <a:gd name="T24" fmla="*/ 9260 w 36"/>
                <a:gd name="T25" fmla="*/ 48155 h 30"/>
                <a:gd name="T26" fmla="*/ 9260 w 36"/>
                <a:gd name="T27" fmla="*/ 50007 h 30"/>
                <a:gd name="T28" fmla="*/ 7408 w 36"/>
                <a:gd name="T29" fmla="*/ 50007 h 30"/>
                <a:gd name="T30" fmla="*/ 1852 w 36"/>
                <a:gd name="T31" fmla="*/ 51859 h 30"/>
                <a:gd name="T32" fmla="*/ 0 w 36"/>
                <a:gd name="T33" fmla="*/ 51859 h 30"/>
                <a:gd name="T34" fmla="*/ 0 w 36"/>
                <a:gd name="T35" fmla="*/ 53711 h 30"/>
                <a:gd name="T36" fmla="*/ 1852 w 36"/>
                <a:gd name="T37" fmla="*/ 55563 h 30"/>
                <a:gd name="T38" fmla="*/ 14817 w 36"/>
                <a:gd name="T39" fmla="*/ 53711 h 30"/>
                <a:gd name="T40" fmla="*/ 27781 w 36"/>
                <a:gd name="T41" fmla="*/ 55563 h 30"/>
                <a:gd name="T42" fmla="*/ 29633 w 36"/>
                <a:gd name="T43" fmla="*/ 53711 h 30"/>
                <a:gd name="T44" fmla="*/ 29633 w 36"/>
                <a:gd name="T45" fmla="*/ 51859 h 30"/>
                <a:gd name="T46" fmla="*/ 27781 w 36"/>
                <a:gd name="T47" fmla="*/ 51859 h 30"/>
                <a:gd name="T48" fmla="*/ 22225 w 36"/>
                <a:gd name="T49" fmla="*/ 50007 h 30"/>
                <a:gd name="T50" fmla="*/ 20373 w 36"/>
                <a:gd name="T51" fmla="*/ 50007 h 30"/>
                <a:gd name="T52" fmla="*/ 20373 w 36"/>
                <a:gd name="T53" fmla="*/ 48155 h 30"/>
                <a:gd name="T54" fmla="*/ 20373 w 36"/>
                <a:gd name="T55" fmla="*/ 40746 h 30"/>
                <a:gd name="T56" fmla="*/ 18521 w 36"/>
                <a:gd name="T57" fmla="*/ 33338 h 30"/>
                <a:gd name="T58" fmla="*/ 18521 w 36"/>
                <a:gd name="T59" fmla="*/ 22225 h 30"/>
                <a:gd name="T60" fmla="*/ 20373 w 36"/>
                <a:gd name="T61" fmla="*/ 16669 h 30"/>
                <a:gd name="T62" fmla="*/ 20373 w 36"/>
                <a:gd name="T63" fmla="*/ 12965 h 30"/>
                <a:gd name="T64" fmla="*/ 25929 w 36"/>
                <a:gd name="T65" fmla="*/ 9261 h 30"/>
                <a:gd name="T66" fmla="*/ 29633 w 36"/>
                <a:gd name="T67" fmla="*/ 7408 h 30"/>
                <a:gd name="T68" fmla="*/ 35190 w 36"/>
                <a:gd name="T69" fmla="*/ 7408 h 30"/>
                <a:gd name="T70" fmla="*/ 40746 w 36"/>
                <a:gd name="T71" fmla="*/ 9261 h 30"/>
                <a:gd name="T72" fmla="*/ 46302 w 36"/>
                <a:gd name="T73" fmla="*/ 12965 h 30"/>
                <a:gd name="T74" fmla="*/ 48154 w 36"/>
                <a:gd name="T75" fmla="*/ 18521 h 30"/>
                <a:gd name="T76" fmla="*/ 48154 w 36"/>
                <a:gd name="T77" fmla="*/ 27782 h 30"/>
                <a:gd name="T78" fmla="*/ 48154 w 36"/>
                <a:gd name="T79" fmla="*/ 35190 h 30"/>
                <a:gd name="T80" fmla="*/ 46302 w 36"/>
                <a:gd name="T81" fmla="*/ 53711 h 30"/>
                <a:gd name="T82" fmla="*/ 48154 w 36"/>
                <a:gd name="T83" fmla="*/ 55563 h 30"/>
                <a:gd name="T84" fmla="*/ 55563 w 36"/>
                <a:gd name="T85" fmla="*/ 53711 h 30"/>
                <a:gd name="T86" fmla="*/ 66675 w 36"/>
                <a:gd name="T87" fmla="*/ 55563 h 30"/>
                <a:gd name="T88" fmla="*/ 66675 w 36"/>
                <a:gd name="T89" fmla="*/ 53711 h 30"/>
                <a:gd name="T90" fmla="*/ 66675 w 36"/>
                <a:gd name="T91" fmla="*/ 51859 h 30"/>
                <a:gd name="T92" fmla="*/ 66675 w 36"/>
                <a:gd name="T93" fmla="*/ 51859 h 30"/>
                <a:gd name="T94" fmla="*/ 59267 w 36"/>
                <a:gd name="T95" fmla="*/ 50007 h 30"/>
                <a:gd name="T96" fmla="*/ 57415 w 36"/>
                <a:gd name="T97" fmla="*/ 44450 h 30"/>
                <a:gd name="T98" fmla="*/ 57415 w 36"/>
                <a:gd name="T99" fmla="*/ 29634 h 30"/>
                <a:gd name="T100" fmla="*/ 57415 w 36"/>
                <a:gd name="T101" fmla="*/ 20373 h 30"/>
                <a:gd name="T102" fmla="*/ 55563 w 36"/>
                <a:gd name="T103" fmla="*/ 11113 h 30"/>
                <a:gd name="T104" fmla="*/ 53710 w 36"/>
                <a:gd name="T105" fmla="*/ 5556 h 30"/>
                <a:gd name="T106" fmla="*/ 48154 w 36"/>
                <a:gd name="T107" fmla="*/ 1852 h 30"/>
                <a:gd name="T108" fmla="*/ 38894 w 36"/>
                <a:gd name="T109" fmla="*/ 0 h 30"/>
                <a:gd name="T110" fmla="*/ 33338 w 36"/>
                <a:gd name="T111" fmla="*/ 0 h 30"/>
                <a:gd name="T112" fmla="*/ 29633 w 36"/>
                <a:gd name="T113" fmla="*/ 1852 h 30"/>
                <a:gd name="T114" fmla="*/ 27781 w 36"/>
                <a:gd name="T115" fmla="*/ 3704 h 30"/>
                <a:gd name="T116" fmla="*/ 20373 w 36"/>
                <a:gd name="T117" fmla="*/ 11113 h 30"/>
                <a:gd name="T118" fmla="*/ 20373 w 36"/>
                <a:gd name="T119" fmla="*/ 0 h 30"/>
                <a:gd name="T120" fmla="*/ 18521 w 36"/>
                <a:gd name="T121" fmla="*/ 0 h 30"/>
                <a:gd name="T122" fmla="*/ 0 w 36"/>
                <a:gd name="T123" fmla="*/ 3704 h 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6" h="30">
                  <a:moveTo>
                    <a:pt x="0" y="2"/>
                  </a:moveTo>
                  <a:lnTo>
                    <a:pt x="0" y="2"/>
                  </a:lnTo>
                  <a:lnTo>
                    <a:pt x="0" y="3"/>
                  </a:lnTo>
                  <a:lnTo>
                    <a:pt x="0" y="4"/>
                  </a:lnTo>
                  <a:lnTo>
                    <a:pt x="3" y="4"/>
                  </a:lnTo>
                  <a:cubicBezTo>
                    <a:pt x="4" y="4"/>
                    <a:pt x="4" y="4"/>
                    <a:pt x="5" y="4"/>
                  </a:cubicBezTo>
                  <a:cubicBezTo>
                    <a:pt x="5" y="5"/>
                    <a:pt x="5" y="5"/>
                    <a:pt x="5" y="5"/>
                  </a:cubicBezTo>
                  <a:cubicBezTo>
                    <a:pt x="5" y="5"/>
                    <a:pt x="5" y="6"/>
                    <a:pt x="5" y="8"/>
                  </a:cubicBezTo>
                  <a:cubicBezTo>
                    <a:pt x="5" y="9"/>
                    <a:pt x="5" y="10"/>
                    <a:pt x="5" y="11"/>
                  </a:cubicBezTo>
                  <a:lnTo>
                    <a:pt x="5" y="17"/>
                  </a:lnTo>
                  <a:cubicBezTo>
                    <a:pt x="5" y="18"/>
                    <a:pt x="5" y="20"/>
                    <a:pt x="5" y="22"/>
                  </a:cubicBezTo>
                  <a:cubicBezTo>
                    <a:pt x="5" y="24"/>
                    <a:pt x="5" y="26"/>
                    <a:pt x="5" y="26"/>
                  </a:cubicBezTo>
                  <a:cubicBezTo>
                    <a:pt x="5" y="27"/>
                    <a:pt x="5" y="27"/>
                    <a:pt x="5" y="27"/>
                  </a:cubicBezTo>
                  <a:cubicBezTo>
                    <a:pt x="4" y="27"/>
                    <a:pt x="4" y="27"/>
                    <a:pt x="4" y="27"/>
                  </a:cubicBezTo>
                  <a:cubicBezTo>
                    <a:pt x="4" y="28"/>
                    <a:pt x="2" y="28"/>
                    <a:pt x="1" y="28"/>
                  </a:cubicBezTo>
                  <a:lnTo>
                    <a:pt x="0" y="28"/>
                  </a:lnTo>
                  <a:lnTo>
                    <a:pt x="0" y="29"/>
                  </a:lnTo>
                  <a:lnTo>
                    <a:pt x="1" y="30"/>
                  </a:lnTo>
                  <a:cubicBezTo>
                    <a:pt x="3" y="29"/>
                    <a:pt x="6" y="29"/>
                    <a:pt x="8" y="29"/>
                  </a:cubicBezTo>
                  <a:cubicBezTo>
                    <a:pt x="10" y="29"/>
                    <a:pt x="13" y="29"/>
                    <a:pt x="15" y="30"/>
                  </a:cubicBezTo>
                  <a:lnTo>
                    <a:pt x="16" y="29"/>
                  </a:lnTo>
                  <a:lnTo>
                    <a:pt x="16" y="28"/>
                  </a:lnTo>
                  <a:lnTo>
                    <a:pt x="15" y="28"/>
                  </a:lnTo>
                  <a:cubicBezTo>
                    <a:pt x="13" y="28"/>
                    <a:pt x="12" y="28"/>
                    <a:pt x="12" y="27"/>
                  </a:cubicBezTo>
                  <a:cubicBezTo>
                    <a:pt x="12" y="27"/>
                    <a:pt x="12" y="27"/>
                    <a:pt x="11" y="27"/>
                  </a:cubicBezTo>
                  <a:cubicBezTo>
                    <a:pt x="11" y="27"/>
                    <a:pt x="11" y="27"/>
                    <a:pt x="11" y="26"/>
                  </a:cubicBezTo>
                  <a:cubicBezTo>
                    <a:pt x="11" y="26"/>
                    <a:pt x="11" y="24"/>
                    <a:pt x="11" y="22"/>
                  </a:cubicBezTo>
                  <a:cubicBezTo>
                    <a:pt x="11" y="19"/>
                    <a:pt x="10" y="18"/>
                    <a:pt x="10" y="18"/>
                  </a:cubicBezTo>
                  <a:lnTo>
                    <a:pt x="10" y="12"/>
                  </a:lnTo>
                  <a:cubicBezTo>
                    <a:pt x="10" y="11"/>
                    <a:pt x="11" y="10"/>
                    <a:pt x="11" y="9"/>
                  </a:cubicBezTo>
                  <a:cubicBezTo>
                    <a:pt x="11" y="8"/>
                    <a:pt x="11" y="8"/>
                    <a:pt x="11" y="7"/>
                  </a:cubicBezTo>
                  <a:cubicBezTo>
                    <a:pt x="12" y="7"/>
                    <a:pt x="13" y="6"/>
                    <a:pt x="14" y="5"/>
                  </a:cubicBezTo>
                  <a:cubicBezTo>
                    <a:pt x="14" y="5"/>
                    <a:pt x="15" y="4"/>
                    <a:pt x="16" y="4"/>
                  </a:cubicBezTo>
                  <a:cubicBezTo>
                    <a:pt x="17" y="4"/>
                    <a:pt x="18" y="4"/>
                    <a:pt x="19" y="4"/>
                  </a:cubicBezTo>
                  <a:cubicBezTo>
                    <a:pt x="20" y="4"/>
                    <a:pt x="21" y="4"/>
                    <a:pt x="22" y="5"/>
                  </a:cubicBezTo>
                  <a:cubicBezTo>
                    <a:pt x="23" y="5"/>
                    <a:pt x="24" y="6"/>
                    <a:pt x="25" y="7"/>
                  </a:cubicBezTo>
                  <a:cubicBezTo>
                    <a:pt x="25" y="7"/>
                    <a:pt x="25" y="8"/>
                    <a:pt x="26" y="10"/>
                  </a:cubicBezTo>
                  <a:cubicBezTo>
                    <a:pt x="26" y="11"/>
                    <a:pt x="26" y="12"/>
                    <a:pt x="26" y="15"/>
                  </a:cubicBezTo>
                  <a:lnTo>
                    <a:pt x="26" y="19"/>
                  </a:lnTo>
                  <a:cubicBezTo>
                    <a:pt x="26" y="23"/>
                    <a:pt x="26" y="27"/>
                    <a:pt x="25" y="29"/>
                  </a:cubicBezTo>
                  <a:lnTo>
                    <a:pt x="26" y="30"/>
                  </a:lnTo>
                  <a:cubicBezTo>
                    <a:pt x="28" y="29"/>
                    <a:pt x="30" y="29"/>
                    <a:pt x="30" y="29"/>
                  </a:cubicBezTo>
                  <a:cubicBezTo>
                    <a:pt x="31" y="29"/>
                    <a:pt x="33" y="29"/>
                    <a:pt x="36" y="30"/>
                  </a:cubicBezTo>
                  <a:lnTo>
                    <a:pt x="36" y="29"/>
                  </a:lnTo>
                  <a:lnTo>
                    <a:pt x="36" y="28"/>
                  </a:lnTo>
                  <a:cubicBezTo>
                    <a:pt x="33" y="28"/>
                    <a:pt x="32" y="28"/>
                    <a:pt x="32" y="27"/>
                  </a:cubicBezTo>
                  <a:cubicBezTo>
                    <a:pt x="31" y="27"/>
                    <a:pt x="31" y="26"/>
                    <a:pt x="31" y="24"/>
                  </a:cubicBezTo>
                  <a:cubicBezTo>
                    <a:pt x="31" y="19"/>
                    <a:pt x="31" y="16"/>
                    <a:pt x="31" y="16"/>
                  </a:cubicBezTo>
                  <a:lnTo>
                    <a:pt x="31" y="11"/>
                  </a:lnTo>
                  <a:cubicBezTo>
                    <a:pt x="31" y="9"/>
                    <a:pt x="31" y="7"/>
                    <a:pt x="30" y="6"/>
                  </a:cubicBezTo>
                  <a:cubicBezTo>
                    <a:pt x="30" y="5"/>
                    <a:pt x="30" y="4"/>
                    <a:pt x="29" y="3"/>
                  </a:cubicBezTo>
                  <a:cubicBezTo>
                    <a:pt x="28" y="2"/>
                    <a:pt x="27" y="2"/>
                    <a:pt x="26" y="1"/>
                  </a:cubicBezTo>
                  <a:cubicBezTo>
                    <a:pt x="24" y="0"/>
                    <a:pt x="23" y="0"/>
                    <a:pt x="21" y="0"/>
                  </a:cubicBezTo>
                  <a:cubicBezTo>
                    <a:pt x="20" y="0"/>
                    <a:pt x="19" y="0"/>
                    <a:pt x="18" y="0"/>
                  </a:cubicBezTo>
                  <a:cubicBezTo>
                    <a:pt x="17" y="0"/>
                    <a:pt x="17" y="1"/>
                    <a:pt x="16" y="1"/>
                  </a:cubicBezTo>
                  <a:cubicBezTo>
                    <a:pt x="16" y="1"/>
                    <a:pt x="16" y="1"/>
                    <a:pt x="15" y="2"/>
                  </a:cubicBezTo>
                  <a:cubicBezTo>
                    <a:pt x="14" y="3"/>
                    <a:pt x="12" y="4"/>
                    <a:pt x="11" y="6"/>
                  </a:cubicBezTo>
                  <a:cubicBezTo>
                    <a:pt x="11" y="4"/>
                    <a:pt x="11" y="2"/>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0" name="Freeform 233">
              <a:extLst>
                <a:ext uri="{FF2B5EF4-FFF2-40B4-BE49-F238E27FC236}">
                  <a16:creationId xmlns:a16="http://schemas.microsoft.com/office/drawing/2014/main" id="{3868C119-E4C4-4A6D-8058-CA67F411DE8C}"/>
                </a:ext>
              </a:extLst>
            </p:cNvPr>
            <p:cNvSpPr>
              <a:spLocks/>
            </p:cNvSpPr>
            <p:nvPr/>
          </p:nvSpPr>
          <p:spPr bwMode="auto">
            <a:xfrm>
              <a:off x="3232989" y="4534305"/>
              <a:ext cx="42862" cy="55563"/>
            </a:xfrm>
            <a:custGeom>
              <a:avLst/>
              <a:gdLst>
                <a:gd name="T0" fmla="*/ 1864 w 23"/>
                <a:gd name="T1" fmla="*/ 38894 h 30"/>
                <a:gd name="T2" fmla="*/ 1864 w 23"/>
                <a:gd name="T3" fmla="*/ 38894 h 30"/>
                <a:gd name="T4" fmla="*/ 1864 w 23"/>
                <a:gd name="T5" fmla="*/ 46303 h 30"/>
                <a:gd name="T6" fmla="*/ 1864 w 23"/>
                <a:gd name="T7" fmla="*/ 50007 h 30"/>
                <a:gd name="T8" fmla="*/ 0 w 23"/>
                <a:gd name="T9" fmla="*/ 53711 h 30"/>
                <a:gd name="T10" fmla="*/ 0 w 23"/>
                <a:gd name="T11" fmla="*/ 53711 h 30"/>
                <a:gd name="T12" fmla="*/ 9318 w 23"/>
                <a:gd name="T13" fmla="*/ 55563 h 30"/>
                <a:gd name="T14" fmla="*/ 18636 w 23"/>
                <a:gd name="T15" fmla="*/ 55563 h 30"/>
                <a:gd name="T16" fmla="*/ 35408 w 23"/>
                <a:gd name="T17" fmla="*/ 50007 h 30"/>
                <a:gd name="T18" fmla="*/ 42862 w 23"/>
                <a:gd name="T19" fmla="*/ 37042 h 30"/>
                <a:gd name="T20" fmla="*/ 40998 w 23"/>
                <a:gd name="T21" fmla="*/ 29634 h 30"/>
                <a:gd name="T22" fmla="*/ 35408 w 23"/>
                <a:gd name="T23" fmla="*/ 25929 h 30"/>
                <a:gd name="T24" fmla="*/ 24226 w 23"/>
                <a:gd name="T25" fmla="*/ 22225 h 30"/>
                <a:gd name="T26" fmla="*/ 16772 w 23"/>
                <a:gd name="T27" fmla="*/ 20373 h 30"/>
                <a:gd name="T28" fmla="*/ 13045 w 23"/>
                <a:gd name="T29" fmla="*/ 18521 h 30"/>
                <a:gd name="T30" fmla="*/ 11181 w 23"/>
                <a:gd name="T31" fmla="*/ 16669 h 30"/>
                <a:gd name="T32" fmla="*/ 9318 w 23"/>
                <a:gd name="T33" fmla="*/ 12965 h 30"/>
                <a:gd name="T34" fmla="*/ 11181 w 23"/>
                <a:gd name="T35" fmla="*/ 7408 h 30"/>
                <a:gd name="T36" fmla="*/ 14909 w 23"/>
                <a:gd name="T37" fmla="*/ 3704 h 30"/>
                <a:gd name="T38" fmla="*/ 20499 w 23"/>
                <a:gd name="T39" fmla="*/ 3704 h 30"/>
                <a:gd name="T40" fmla="*/ 27953 w 23"/>
                <a:gd name="T41" fmla="*/ 5556 h 30"/>
                <a:gd name="T42" fmla="*/ 31681 w 23"/>
                <a:gd name="T43" fmla="*/ 7408 h 30"/>
                <a:gd name="T44" fmla="*/ 33544 w 23"/>
                <a:gd name="T45" fmla="*/ 11113 h 30"/>
                <a:gd name="T46" fmla="*/ 35408 w 23"/>
                <a:gd name="T47" fmla="*/ 14817 h 30"/>
                <a:gd name="T48" fmla="*/ 35408 w 23"/>
                <a:gd name="T49" fmla="*/ 14817 h 30"/>
                <a:gd name="T50" fmla="*/ 37271 w 23"/>
                <a:gd name="T51" fmla="*/ 14817 h 30"/>
                <a:gd name="T52" fmla="*/ 37271 w 23"/>
                <a:gd name="T53" fmla="*/ 14817 h 30"/>
                <a:gd name="T54" fmla="*/ 39135 w 23"/>
                <a:gd name="T55" fmla="*/ 3704 h 30"/>
                <a:gd name="T56" fmla="*/ 37271 w 23"/>
                <a:gd name="T57" fmla="*/ 1852 h 30"/>
                <a:gd name="T58" fmla="*/ 31681 w 23"/>
                <a:gd name="T59" fmla="*/ 0 h 30"/>
                <a:gd name="T60" fmla="*/ 22363 w 23"/>
                <a:gd name="T61" fmla="*/ 0 h 30"/>
                <a:gd name="T62" fmla="*/ 7454 w 23"/>
                <a:gd name="T63" fmla="*/ 3704 h 30"/>
                <a:gd name="T64" fmla="*/ 1864 w 23"/>
                <a:gd name="T65" fmla="*/ 16669 h 30"/>
                <a:gd name="T66" fmla="*/ 1864 w 23"/>
                <a:gd name="T67" fmla="*/ 22225 h 30"/>
                <a:gd name="T68" fmla="*/ 5591 w 23"/>
                <a:gd name="T69" fmla="*/ 25929 h 30"/>
                <a:gd name="T70" fmla="*/ 11181 w 23"/>
                <a:gd name="T71" fmla="*/ 29634 h 30"/>
                <a:gd name="T72" fmla="*/ 18636 w 23"/>
                <a:gd name="T73" fmla="*/ 31486 h 30"/>
                <a:gd name="T74" fmla="*/ 27953 w 23"/>
                <a:gd name="T75" fmla="*/ 33338 h 30"/>
                <a:gd name="T76" fmla="*/ 31681 w 23"/>
                <a:gd name="T77" fmla="*/ 37042 h 30"/>
                <a:gd name="T78" fmla="*/ 33544 w 23"/>
                <a:gd name="T79" fmla="*/ 40746 h 30"/>
                <a:gd name="T80" fmla="*/ 29817 w 23"/>
                <a:gd name="T81" fmla="*/ 48155 h 30"/>
                <a:gd name="T82" fmla="*/ 20499 w 23"/>
                <a:gd name="T83" fmla="*/ 51859 h 30"/>
                <a:gd name="T84" fmla="*/ 11181 w 23"/>
                <a:gd name="T85" fmla="*/ 50007 h 30"/>
                <a:gd name="T86" fmla="*/ 5591 w 23"/>
                <a:gd name="T87" fmla="*/ 46303 h 30"/>
                <a:gd name="T88" fmla="*/ 5591 w 23"/>
                <a:gd name="T89" fmla="*/ 38894 h 30"/>
                <a:gd name="T90" fmla="*/ 3727 w 23"/>
                <a:gd name="T91" fmla="*/ 37042 h 30"/>
                <a:gd name="T92" fmla="*/ 1864 w 23"/>
                <a:gd name="T93" fmla="*/ 37042 h 30"/>
                <a:gd name="T94" fmla="*/ 1864 w 23"/>
                <a:gd name="T95" fmla="*/ 38894 h 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 h="30">
                  <a:moveTo>
                    <a:pt x="1" y="21"/>
                  </a:moveTo>
                  <a:lnTo>
                    <a:pt x="1" y="21"/>
                  </a:lnTo>
                  <a:cubicBezTo>
                    <a:pt x="1" y="23"/>
                    <a:pt x="1" y="24"/>
                    <a:pt x="1" y="25"/>
                  </a:cubicBezTo>
                  <a:cubicBezTo>
                    <a:pt x="1" y="25"/>
                    <a:pt x="1" y="26"/>
                    <a:pt x="1" y="27"/>
                  </a:cubicBezTo>
                  <a:lnTo>
                    <a:pt x="0" y="29"/>
                  </a:lnTo>
                  <a:cubicBezTo>
                    <a:pt x="2" y="29"/>
                    <a:pt x="3" y="30"/>
                    <a:pt x="5" y="30"/>
                  </a:cubicBezTo>
                  <a:cubicBezTo>
                    <a:pt x="7" y="30"/>
                    <a:pt x="9" y="30"/>
                    <a:pt x="10" y="30"/>
                  </a:cubicBezTo>
                  <a:cubicBezTo>
                    <a:pt x="14" y="30"/>
                    <a:pt x="17" y="29"/>
                    <a:pt x="19" y="27"/>
                  </a:cubicBezTo>
                  <a:cubicBezTo>
                    <a:pt x="21" y="25"/>
                    <a:pt x="23" y="23"/>
                    <a:pt x="23" y="20"/>
                  </a:cubicBezTo>
                  <a:cubicBezTo>
                    <a:pt x="23" y="19"/>
                    <a:pt x="22" y="17"/>
                    <a:pt x="22" y="16"/>
                  </a:cubicBezTo>
                  <a:cubicBezTo>
                    <a:pt x="21" y="15"/>
                    <a:pt x="20" y="14"/>
                    <a:pt x="19" y="14"/>
                  </a:cubicBezTo>
                  <a:cubicBezTo>
                    <a:pt x="18" y="13"/>
                    <a:pt x="16" y="13"/>
                    <a:pt x="13" y="12"/>
                  </a:cubicBezTo>
                  <a:lnTo>
                    <a:pt x="9" y="11"/>
                  </a:lnTo>
                  <a:cubicBezTo>
                    <a:pt x="9" y="11"/>
                    <a:pt x="8" y="11"/>
                    <a:pt x="7" y="10"/>
                  </a:cubicBezTo>
                  <a:cubicBezTo>
                    <a:pt x="7" y="10"/>
                    <a:pt x="6" y="10"/>
                    <a:pt x="6" y="9"/>
                  </a:cubicBezTo>
                  <a:cubicBezTo>
                    <a:pt x="5" y="8"/>
                    <a:pt x="5" y="8"/>
                    <a:pt x="5" y="7"/>
                  </a:cubicBezTo>
                  <a:cubicBezTo>
                    <a:pt x="5" y="6"/>
                    <a:pt x="5" y="5"/>
                    <a:pt x="6" y="4"/>
                  </a:cubicBezTo>
                  <a:cubicBezTo>
                    <a:pt x="7" y="3"/>
                    <a:pt x="7" y="3"/>
                    <a:pt x="8" y="2"/>
                  </a:cubicBezTo>
                  <a:cubicBezTo>
                    <a:pt x="9" y="2"/>
                    <a:pt x="10" y="2"/>
                    <a:pt x="11" y="2"/>
                  </a:cubicBezTo>
                  <a:cubicBezTo>
                    <a:pt x="12" y="2"/>
                    <a:pt x="14" y="2"/>
                    <a:pt x="15" y="3"/>
                  </a:cubicBezTo>
                  <a:cubicBezTo>
                    <a:pt x="16" y="3"/>
                    <a:pt x="17" y="3"/>
                    <a:pt x="17" y="4"/>
                  </a:cubicBezTo>
                  <a:cubicBezTo>
                    <a:pt x="18" y="5"/>
                    <a:pt x="18" y="5"/>
                    <a:pt x="18" y="6"/>
                  </a:cubicBezTo>
                  <a:cubicBezTo>
                    <a:pt x="18" y="6"/>
                    <a:pt x="19" y="7"/>
                    <a:pt x="19" y="8"/>
                  </a:cubicBezTo>
                  <a:lnTo>
                    <a:pt x="20" y="8"/>
                  </a:lnTo>
                  <a:cubicBezTo>
                    <a:pt x="20" y="5"/>
                    <a:pt x="21" y="3"/>
                    <a:pt x="21" y="2"/>
                  </a:cubicBezTo>
                  <a:lnTo>
                    <a:pt x="20" y="1"/>
                  </a:lnTo>
                  <a:cubicBezTo>
                    <a:pt x="20" y="1"/>
                    <a:pt x="18" y="1"/>
                    <a:pt x="17" y="0"/>
                  </a:cubicBezTo>
                  <a:cubicBezTo>
                    <a:pt x="15" y="0"/>
                    <a:pt x="14" y="0"/>
                    <a:pt x="12" y="0"/>
                  </a:cubicBezTo>
                  <a:cubicBezTo>
                    <a:pt x="9" y="0"/>
                    <a:pt x="6" y="0"/>
                    <a:pt x="4" y="2"/>
                  </a:cubicBezTo>
                  <a:cubicBezTo>
                    <a:pt x="2" y="4"/>
                    <a:pt x="1" y="6"/>
                    <a:pt x="1" y="9"/>
                  </a:cubicBezTo>
                  <a:cubicBezTo>
                    <a:pt x="1" y="10"/>
                    <a:pt x="1" y="11"/>
                    <a:pt x="1" y="12"/>
                  </a:cubicBezTo>
                  <a:cubicBezTo>
                    <a:pt x="2" y="13"/>
                    <a:pt x="2" y="14"/>
                    <a:pt x="3" y="14"/>
                  </a:cubicBezTo>
                  <a:cubicBezTo>
                    <a:pt x="4" y="15"/>
                    <a:pt x="5" y="15"/>
                    <a:pt x="6" y="16"/>
                  </a:cubicBezTo>
                  <a:cubicBezTo>
                    <a:pt x="6" y="16"/>
                    <a:pt x="8" y="16"/>
                    <a:pt x="10" y="17"/>
                  </a:cubicBezTo>
                  <a:cubicBezTo>
                    <a:pt x="13" y="17"/>
                    <a:pt x="14" y="18"/>
                    <a:pt x="15" y="18"/>
                  </a:cubicBezTo>
                  <a:cubicBezTo>
                    <a:pt x="16" y="19"/>
                    <a:pt x="17" y="19"/>
                    <a:pt x="17" y="20"/>
                  </a:cubicBezTo>
                  <a:cubicBezTo>
                    <a:pt x="18" y="21"/>
                    <a:pt x="18" y="21"/>
                    <a:pt x="18" y="22"/>
                  </a:cubicBezTo>
                  <a:cubicBezTo>
                    <a:pt x="18" y="24"/>
                    <a:pt x="17" y="25"/>
                    <a:pt x="16" y="26"/>
                  </a:cubicBezTo>
                  <a:cubicBezTo>
                    <a:pt x="15" y="28"/>
                    <a:pt x="13" y="28"/>
                    <a:pt x="11" y="28"/>
                  </a:cubicBezTo>
                  <a:cubicBezTo>
                    <a:pt x="9" y="28"/>
                    <a:pt x="8" y="28"/>
                    <a:pt x="6" y="27"/>
                  </a:cubicBezTo>
                  <a:cubicBezTo>
                    <a:pt x="5" y="27"/>
                    <a:pt x="4" y="26"/>
                    <a:pt x="3" y="25"/>
                  </a:cubicBezTo>
                  <a:cubicBezTo>
                    <a:pt x="3" y="24"/>
                    <a:pt x="3" y="22"/>
                    <a:pt x="3" y="21"/>
                  </a:cubicBezTo>
                  <a:lnTo>
                    <a:pt x="2" y="20"/>
                  </a:lnTo>
                  <a:lnTo>
                    <a:pt x="1" y="20"/>
                  </a:lnTo>
                  <a:lnTo>
                    <a:pt x="1" y="2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1" name="Freeform 234">
              <a:extLst>
                <a:ext uri="{FF2B5EF4-FFF2-40B4-BE49-F238E27FC236}">
                  <a16:creationId xmlns:a16="http://schemas.microsoft.com/office/drawing/2014/main" id="{9BFEBA0B-3A27-48E9-BED2-55A16CC7BB03}"/>
                </a:ext>
              </a:extLst>
            </p:cNvPr>
            <p:cNvSpPr>
              <a:spLocks/>
            </p:cNvSpPr>
            <p:nvPr/>
          </p:nvSpPr>
          <p:spPr bwMode="auto">
            <a:xfrm>
              <a:off x="3283789" y="4515255"/>
              <a:ext cx="33337" cy="74613"/>
            </a:xfrm>
            <a:custGeom>
              <a:avLst/>
              <a:gdLst>
                <a:gd name="T0" fmla="*/ 0 w 18"/>
                <a:gd name="T1" fmla="*/ 27980 h 40"/>
                <a:gd name="T2" fmla="*/ 0 w 18"/>
                <a:gd name="T3" fmla="*/ 27980 h 40"/>
                <a:gd name="T4" fmla="*/ 5556 w 18"/>
                <a:gd name="T5" fmla="*/ 27980 h 40"/>
                <a:gd name="T6" fmla="*/ 7408 w 18"/>
                <a:gd name="T7" fmla="*/ 27980 h 40"/>
                <a:gd name="T8" fmla="*/ 7408 w 18"/>
                <a:gd name="T9" fmla="*/ 52229 h 40"/>
                <a:gd name="T10" fmla="*/ 7408 w 18"/>
                <a:gd name="T11" fmla="*/ 54094 h 40"/>
                <a:gd name="T12" fmla="*/ 7408 w 18"/>
                <a:gd name="T13" fmla="*/ 61556 h 40"/>
                <a:gd name="T14" fmla="*/ 20373 w 18"/>
                <a:gd name="T15" fmla="*/ 74613 h 40"/>
                <a:gd name="T16" fmla="*/ 25929 w 18"/>
                <a:gd name="T17" fmla="*/ 72748 h 40"/>
                <a:gd name="T18" fmla="*/ 33337 w 18"/>
                <a:gd name="T19" fmla="*/ 67152 h 40"/>
                <a:gd name="T20" fmla="*/ 31485 w 18"/>
                <a:gd name="T21" fmla="*/ 65286 h 40"/>
                <a:gd name="T22" fmla="*/ 24077 w 18"/>
                <a:gd name="T23" fmla="*/ 67152 h 40"/>
                <a:gd name="T24" fmla="*/ 20373 w 18"/>
                <a:gd name="T25" fmla="*/ 65286 h 40"/>
                <a:gd name="T26" fmla="*/ 16669 w 18"/>
                <a:gd name="T27" fmla="*/ 61556 h 40"/>
                <a:gd name="T28" fmla="*/ 16669 w 18"/>
                <a:gd name="T29" fmla="*/ 52229 h 40"/>
                <a:gd name="T30" fmla="*/ 16669 w 18"/>
                <a:gd name="T31" fmla="*/ 27980 h 40"/>
                <a:gd name="T32" fmla="*/ 25929 w 18"/>
                <a:gd name="T33" fmla="*/ 27980 h 40"/>
                <a:gd name="T34" fmla="*/ 31485 w 18"/>
                <a:gd name="T35" fmla="*/ 27980 h 40"/>
                <a:gd name="T36" fmla="*/ 33337 w 18"/>
                <a:gd name="T37" fmla="*/ 27980 h 40"/>
                <a:gd name="T38" fmla="*/ 33337 w 18"/>
                <a:gd name="T39" fmla="*/ 22384 h 40"/>
                <a:gd name="T40" fmla="*/ 33337 w 18"/>
                <a:gd name="T41" fmla="*/ 22384 h 40"/>
                <a:gd name="T42" fmla="*/ 24077 w 18"/>
                <a:gd name="T43" fmla="*/ 22384 h 40"/>
                <a:gd name="T44" fmla="*/ 16669 w 18"/>
                <a:gd name="T45" fmla="*/ 22384 h 40"/>
                <a:gd name="T46" fmla="*/ 18521 w 18"/>
                <a:gd name="T47" fmla="*/ 1865 h 40"/>
                <a:gd name="T48" fmla="*/ 16669 w 18"/>
                <a:gd name="T49" fmla="*/ 0 h 40"/>
                <a:gd name="T50" fmla="*/ 7408 w 18"/>
                <a:gd name="T51" fmla="*/ 5596 h 40"/>
                <a:gd name="T52" fmla="*/ 7408 w 18"/>
                <a:gd name="T53" fmla="*/ 22384 h 40"/>
                <a:gd name="T54" fmla="*/ 0 w 18"/>
                <a:gd name="T55" fmla="*/ 26115 h 40"/>
                <a:gd name="T56" fmla="*/ 0 w 18"/>
                <a:gd name="T57" fmla="*/ 26115 h 40"/>
                <a:gd name="T58" fmla="*/ 0 w 18"/>
                <a:gd name="T59" fmla="*/ 27980 h 40"/>
                <a:gd name="T60" fmla="*/ 0 w 18"/>
                <a:gd name="T61" fmla="*/ 2798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 h="40">
                  <a:moveTo>
                    <a:pt x="0" y="15"/>
                  </a:moveTo>
                  <a:lnTo>
                    <a:pt x="0" y="15"/>
                  </a:lnTo>
                  <a:cubicBezTo>
                    <a:pt x="1" y="15"/>
                    <a:pt x="2" y="15"/>
                    <a:pt x="3" y="15"/>
                  </a:cubicBezTo>
                  <a:lnTo>
                    <a:pt x="4" y="15"/>
                  </a:lnTo>
                  <a:lnTo>
                    <a:pt x="4" y="28"/>
                  </a:lnTo>
                  <a:cubicBezTo>
                    <a:pt x="4" y="28"/>
                    <a:pt x="4" y="29"/>
                    <a:pt x="4" y="29"/>
                  </a:cubicBezTo>
                  <a:cubicBezTo>
                    <a:pt x="4" y="30"/>
                    <a:pt x="4" y="32"/>
                    <a:pt x="4" y="33"/>
                  </a:cubicBezTo>
                  <a:cubicBezTo>
                    <a:pt x="4" y="38"/>
                    <a:pt x="6" y="40"/>
                    <a:pt x="11" y="40"/>
                  </a:cubicBezTo>
                  <a:cubicBezTo>
                    <a:pt x="12" y="40"/>
                    <a:pt x="13" y="40"/>
                    <a:pt x="14" y="39"/>
                  </a:cubicBezTo>
                  <a:cubicBezTo>
                    <a:pt x="16" y="38"/>
                    <a:pt x="17" y="37"/>
                    <a:pt x="18" y="36"/>
                  </a:cubicBezTo>
                  <a:lnTo>
                    <a:pt x="17" y="35"/>
                  </a:lnTo>
                  <a:cubicBezTo>
                    <a:pt x="16" y="36"/>
                    <a:pt x="15" y="36"/>
                    <a:pt x="13" y="36"/>
                  </a:cubicBezTo>
                  <a:cubicBezTo>
                    <a:pt x="12" y="36"/>
                    <a:pt x="11" y="36"/>
                    <a:pt x="11" y="35"/>
                  </a:cubicBezTo>
                  <a:cubicBezTo>
                    <a:pt x="10" y="35"/>
                    <a:pt x="10" y="34"/>
                    <a:pt x="9" y="33"/>
                  </a:cubicBezTo>
                  <a:cubicBezTo>
                    <a:pt x="9" y="32"/>
                    <a:pt x="9" y="31"/>
                    <a:pt x="9" y="28"/>
                  </a:cubicBezTo>
                  <a:lnTo>
                    <a:pt x="9" y="15"/>
                  </a:lnTo>
                  <a:cubicBezTo>
                    <a:pt x="11" y="15"/>
                    <a:pt x="13" y="15"/>
                    <a:pt x="14" y="15"/>
                  </a:cubicBezTo>
                  <a:cubicBezTo>
                    <a:pt x="15" y="15"/>
                    <a:pt x="16" y="15"/>
                    <a:pt x="17" y="15"/>
                  </a:cubicBezTo>
                  <a:lnTo>
                    <a:pt x="18" y="15"/>
                  </a:lnTo>
                  <a:lnTo>
                    <a:pt x="18" y="12"/>
                  </a:lnTo>
                  <a:cubicBezTo>
                    <a:pt x="17" y="12"/>
                    <a:pt x="15" y="12"/>
                    <a:pt x="13" y="12"/>
                  </a:cubicBezTo>
                  <a:cubicBezTo>
                    <a:pt x="12" y="12"/>
                    <a:pt x="10" y="12"/>
                    <a:pt x="9" y="12"/>
                  </a:cubicBezTo>
                  <a:cubicBezTo>
                    <a:pt x="10" y="6"/>
                    <a:pt x="10" y="2"/>
                    <a:pt x="10" y="1"/>
                  </a:cubicBezTo>
                  <a:lnTo>
                    <a:pt x="9" y="0"/>
                  </a:lnTo>
                  <a:cubicBezTo>
                    <a:pt x="8" y="1"/>
                    <a:pt x="6" y="2"/>
                    <a:pt x="4" y="3"/>
                  </a:cubicBezTo>
                  <a:cubicBezTo>
                    <a:pt x="4" y="4"/>
                    <a:pt x="4" y="7"/>
                    <a:pt x="4" y="12"/>
                  </a:cubicBezTo>
                  <a:cubicBezTo>
                    <a:pt x="3" y="13"/>
                    <a:pt x="2" y="13"/>
                    <a:pt x="0" y="14"/>
                  </a:cubicBezTo>
                  <a:lnTo>
                    <a:pt x="0"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2" name="Freeform 235">
              <a:extLst>
                <a:ext uri="{FF2B5EF4-FFF2-40B4-BE49-F238E27FC236}">
                  <a16:creationId xmlns:a16="http://schemas.microsoft.com/office/drawing/2014/main" id="{986350B6-FC89-42A2-BAE6-5958ECD5B757}"/>
                </a:ext>
              </a:extLst>
            </p:cNvPr>
            <p:cNvSpPr>
              <a:spLocks noEditPoints="1"/>
            </p:cNvSpPr>
            <p:nvPr/>
          </p:nvSpPr>
          <p:spPr bwMode="auto">
            <a:xfrm>
              <a:off x="3323476" y="4534305"/>
              <a:ext cx="47625" cy="55563"/>
            </a:xfrm>
            <a:custGeom>
              <a:avLst/>
              <a:gdLst>
                <a:gd name="T0" fmla="*/ 45793 w 26"/>
                <a:gd name="T1" fmla="*/ 44450 h 30"/>
                <a:gd name="T2" fmla="*/ 45793 w 26"/>
                <a:gd name="T3" fmla="*/ 44450 h 30"/>
                <a:gd name="T4" fmla="*/ 38466 w 26"/>
                <a:gd name="T5" fmla="*/ 48155 h 30"/>
                <a:gd name="T6" fmla="*/ 29308 w 26"/>
                <a:gd name="T7" fmla="*/ 50007 h 30"/>
                <a:gd name="T8" fmla="*/ 16486 w 26"/>
                <a:gd name="T9" fmla="*/ 44450 h 30"/>
                <a:gd name="T10" fmla="*/ 10990 w 26"/>
                <a:gd name="T11" fmla="*/ 27782 h 30"/>
                <a:gd name="T12" fmla="*/ 27476 w 26"/>
                <a:gd name="T13" fmla="*/ 27782 h 30"/>
                <a:gd name="T14" fmla="*/ 36635 w 26"/>
                <a:gd name="T15" fmla="*/ 25929 h 30"/>
                <a:gd name="T16" fmla="*/ 47625 w 26"/>
                <a:gd name="T17" fmla="*/ 25929 h 30"/>
                <a:gd name="T18" fmla="*/ 47625 w 26"/>
                <a:gd name="T19" fmla="*/ 25929 h 30"/>
                <a:gd name="T20" fmla="*/ 47625 w 26"/>
                <a:gd name="T21" fmla="*/ 22225 h 30"/>
                <a:gd name="T22" fmla="*/ 45793 w 26"/>
                <a:gd name="T23" fmla="*/ 11113 h 30"/>
                <a:gd name="T24" fmla="*/ 38466 w 26"/>
                <a:gd name="T25" fmla="*/ 3704 h 30"/>
                <a:gd name="T26" fmla="*/ 27476 w 26"/>
                <a:gd name="T27" fmla="*/ 0 h 30"/>
                <a:gd name="T28" fmla="*/ 18317 w 26"/>
                <a:gd name="T29" fmla="*/ 1852 h 30"/>
                <a:gd name="T30" fmla="*/ 9159 w 26"/>
                <a:gd name="T31" fmla="*/ 5556 h 30"/>
                <a:gd name="T32" fmla="*/ 3663 w 26"/>
                <a:gd name="T33" fmla="*/ 11113 h 30"/>
                <a:gd name="T34" fmla="*/ 0 w 26"/>
                <a:gd name="T35" fmla="*/ 18521 h 30"/>
                <a:gd name="T36" fmla="*/ 0 w 26"/>
                <a:gd name="T37" fmla="*/ 29634 h 30"/>
                <a:gd name="T38" fmla="*/ 3663 w 26"/>
                <a:gd name="T39" fmla="*/ 44450 h 30"/>
                <a:gd name="T40" fmla="*/ 12822 w 26"/>
                <a:gd name="T41" fmla="*/ 53711 h 30"/>
                <a:gd name="T42" fmla="*/ 25644 w 26"/>
                <a:gd name="T43" fmla="*/ 55563 h 30"/>
                <a:gd name="T44" fmla="*/ 34803 w 26"/>
                <a:gd name="T45" fmla="*/ 55563 h 30"/>
                <a:gd name="T46" fmla="*/ 43962 w 26"/>
                <a:gd name="T47" fmla="*/ 50007 h 30"/>
                <a:gd name="T48" fmla="*/ 45793 w 26"/>
                <a:gd name="T49" fmla="*/ 46303 h 30"/>
                <a:gd name="T50" fmla="*/ 45793 w 26"/>
                <a:gd name="T51" fmla="*/ 44450 h 30"/>
                <a:gd name="T52" fmla="*/ 14654 w 26"/>
                <a:gd name="T53" fmla="*/ 7408 h 30"/>
                <a:gd name="T54" fmla="*/ 14654 w 26"/>
                <a:gd name="T55" fmla="*/ 7408 h 30"/>
                <a:gd name="T56" fmla="*/ 23813 w 26"/>
                <a:gd name="T57" fmla="*/ 3704 h 30"/>
                <a:gd name="T58" fmla="*/ 34803 w 26"/>
                <a:gd name="T59" fmla="*/ 7408 h 30"/>
                <a:gd name="T60" fmla="*/ 36635 w 26"/>
                <a:gd name="T61" fmla="*/ 20373 h 30"/>
                <a:gd name="T62" fmla="*/ 36635 w 26"/>
                <a:gd name="T63" fmla="*/ 22225 h 30"/>
                <a:gd name="T64" fmla="*/ 27476 w 26"/>
                <a:gd name="T65" fmla="*/ 24077 h 30"/>
                <a:gd name="T66" fmla="*/ 18317 w 26"/>
                <a:gd name="T67" fmla="*/ 22225 h 30"/>
                <a:gd name="T68" fmla="*/ 10990 w 26"/>
                <a:gd name="T69" fmla="*/ 22225 h 30"/>
                <a:gd name="T70" fmla="*/ 14654 w 26"/>
                <a:gd name="T71" fmla="*/ 7408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 h="30">
                  <a:moveTo>
                    <a:pt x="25" y="24"/>
                  </a:moveTo>
                  <a:lnTo>
                    <a:pt x="25" y="24"/>
                  </a:lnTo>
                  <a:cubicBezTo>
                    <a:pt x="23" y="25"/>
                    <a:pt x="22" y="26"/>
                    <a:pt x="21" y="26"/>
                  </a:cubicBezTo>
                  <a:cubicBezTo>
                    <a:pt x="19" y="27"/>
                    <a:pt x="18" y="27"/>
                    <a:pt x="16" y="27"/>
                  </a:cubicBezTo>
                  <a:cubicBezTo>
                    <a:pt x="13" y="27"/>
                    <a:pt x="11" y="26"/>
                    <a:pt x="9" y="24"/>
                  </a:cubicBezTo>
                  <a:cubicBezTo>
                    <a:pt x="7" y="22"/>
                    <a:pt x="6" y="19"/>
                    <a:pt x="6" y="15"/>
                  </a:cubicBezTo>
                  <a:lnTo>
                    <a:pt x="15" y="15"/>
                  </a:lnTo>
                  <a:cubicBezTo>
                    <a:pt x="16" y="15"/>
                    <a:pt x="18" y="15"/>
                    <a:pt x="20" y="14"/>
                  </a:cubicBezTo>
                  <a:cubicBezTo>
                    <a:pt x="22" y="14"/>
                    <a:pt x="24" y="14"/>
                    <a:pt x="26" y="14"/>
                  </a:cubicBezTo>
                  <a:cubicBezTo>
                    <a:pt x="26" y="13"/>
                    <a:pt x="26" y="12"/>
                    <a:pt x="26" y="12"/>
                  </a:cubicBezTo>
                  <a:cubicBezTo>
                    <a:pt x="26" y="10"/>
                    <a:pt x="26" y="8"/>
                    <a:pt x="25" y="6"/>
                  </a:cubicBezTo>
                  <a:cubicBezTo>
                    <a:pt x="24" y="4"/>
                    <a:pt x="23" y="3"/>
                    <a:pt x="21" y="2"/>
                  </a:cubicBezTo>
                  <a:cubicBezTo>
                    <a:pt x="19" y="0"/>
                    <a:pt x="17" y="0"/>
                    <a:pt x="15" y="0"/>
                  </a:cubicBezTo>
                  <a:cubicBezTo>
                    <a:pt x="13" y="0"/>
                    <a:pt x="11" y="0"/>
                    <a:pt x="10" y="1"/>
                  </a:cubicBezTo>
                  <a:cubicBezTo>
                    <a:pt x="8" y="1"/>
                    <a:pt x="6" y="2"/>
                    <a:pt x="5" y="3"/>
                  </a:cubicBezTo>
                  <a:cubicBezTo>
                    <a:pt x="4" y="4"/>
                    <a:pt x="3" y="5"/>
                    <a:pt x="2" y="6"/>
                  </a:cubicBezTo>
                  <a:cubicBezTo>
                    <a:pt x="2" y="7"/>
                    <a:pt x="1" y="8"/>
                    <a:pt x="0" y="10"/>
                  </a:cubicBezTo>
                  <a:cubicBezTo>
                    <a:pt x="0" y="12"/>
                    <a:pt x="0" y="13"/>
                    <a:pt x="0" y="16"/>
                  </a:cubicBezTo>
                  <a:cubicBezTo>
                    <a:pt x="0" y="19"/>
                    <a:pt x="0" y="22"/>
                    <a:pt x="2" y="24"/>
                  </a:cubicBezTo>
                  <a:cubicBezTo>
                    <a:pt x="3" y="26"/>
                    <a:pt x="5" y="28"/>
                    <a:pt x="7" y="29"/>
                  </a:cubicBezTo>
                  <a:cubicBezTo>
                    <a:pt x="9" y="30"/>
                    <a:pt x="12" y="30"/>
                    <a:pt x="14" y="30"/>
                  </a:cubicBezTo>
                  <a:cubicBezTo>
                    <a:pt x="15" y="30"/>
                    <a:pt x="17" y="30"/>
                    <a:pt x="19" y="30"/>
                  </a:cubicBezTo>
                  <a:cubicBezTo>
                    <a:pt x="20" y="29"/>
                    <a:pt x="22" y="28"/>
                    <a:pt x="24" y="27"/>
                  </a:cubicBezTo>
                  <a:lnTo>
                    <a:pt x="25" y="25"/>
                  </a:lnTo>
                  <a:lnTo>
                    <a:pt x="25" y="24"/>
                  </a:lnTo>
                  <a:close/>
                  <a:moveTo>
                    <a:pt x="8" y="4"/>
                  </a:moveTo>
                  <a:lnTo>
                    <a:pt x="8" y="4"/>
                  </a:lnTo>
                  <a:cubicBezTo>
                    <a:pt x="9" y="3"/>
                    <a:pt x="11" y="2"/>
                    <a:pt x="13" y="2"/>
                  </a:cubicBezTo>
                  <a:cubicBezTo>
                    <a:pt x="15" y="2"/>
                    <a:pt x="17" y="3"/>
                    <a:pt x="19" y="4"/>
                  </a:cubicBezTo>
                  <a:cubicBezTo>
                    <a:pt x="20" y="6"/>
                    <a:pt x="20" y="8"/>
                    <a:pt x="20" y="11"/>
                  </a:cubicBezTo>
                  <a:cubicBezTo>
                    <a:pt x="20" y="12"/>
                    <a:pt x="20" y="12"/>
                    <a:pt x="20" y="12"/>
                  </a:cubicBezTo>
                  <a:cubicBezTo>
                    <a:pt x="20" y="12"/>
                    <a:pt x="18" y="13"/>
                    <a:pt x="15" y="13"/>
                  </a:cubicBezTo>
                  <a:cubicBezTo>
                    <a:pt x="14" y="13"/>
                    <a:pt x="12" y="12"/>
                    <a:pt x="10" y="12"/>
                  </a:cubicBezTo>
                  <a:cubicBezTo>
                    <a:pt x="7" y="12"/>
                    <a:pt x="6" y="12"/>
                    <a:pt x="6" y="12"/>
                  </a:cubicBezTo>
                  <a:cubicBezTo>
                    <a:pt x="6" y="9"/>
                    <a:pt x="6" y="6"/>
                    <a:pt x="8"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3" name="Freeform 236">
              <a:extLst>
                <a:ext uri="{FF2B5EF4-FFF2-40B4-BE49-F238E27FC236}">
                  <a16:creationId xmlns:a16="http://schemas.microsoft.com/office/drawing/2014/main" id="{631A24FB-BE19-4BBF-A367-8A4CE4DFE87D}"/>
                </a:ext>
              </a:extLst>
            </p:cNvPr>
            <p:cNvSpPr>
              <a:spLocks noEditPoints="1"/>
            </p:cNvSpPr>
            <p:nvPr/>
          </p:nvSpPr>
          <p:spPr bwMode="auto">
            <a:xfrm>
              <a:off x="3379039" y="4507318"/>
              <a:ext cx="30162" cy="82550"/>
            </a:xfrm>
            <a:custGeom>
              <a:avLst/>
              <a:gdLst>
                <a:gd name="T0" fmla="*/ 9426 w 16"/>
                <a:gd name="T1" fmla="*/ 1876 h 44"/>
                <a:gd name="T2" fmla="*/ 9426 w 16"/>
                <a:gd name="T3" fmla="*/ 1876 h 44"/>
                <a:gd name="T4" fmla="*/ 7541 w 16"/>
                <a:gd name="T5" fmla="*/ 7505 h 44"/>
                <a:gd name="T6" fmla="*/ 9426 w 16"/>
                <a:gd name="T7" fmla="*/ 11257 h 44"/>
                <a:gd name="T8" fmla="*/ 15081 w 16"/>
                <a:gd name="T9" fmla="*/ 13133 h 44"/>
                <a:gd name="T10" fmla="*/ 18851 w 16"/>
                <a:gd name="T11" fmla="*/ 11257 h 44"/>
                <a:gd name="T12" fmla="*/ 20736 w 16"/>
                <a:gd name="T13" fmla="*/ 7505 h 44"/>
                <a:gd name="T14" fmla="*/ 18851 w 16"/>
                <a:gd name="T15" fmla="*/ 1876 h 44"/>
                <a:gd name="T16" fmla="*/ 15081 w 16"/>
                <a:gd name="T17" fmla="*/ 0 h 44"/>
                <a:gd name="T18" fmla="*/ 9426 w 16"/>
                <a:gd name="T19" fmla="*/ 1876 h 44"/>
                <a:gd name="T20" fmla="*/ 0 w 16"/>
                <a:gd name="T21" fmla="*/ 30018 h 44"/>
                <a:gd name="T22" fmla="*/ 0 w 16"/>
                <a:gd name="T23" fmla="*/ 30018 h 44"/>
                <a:gd name="T24" fmla="*/ 0 w 16"/>
                <a:gd name="T25" fmla="*/ 31894 h 44"/>
                <a:gd name="T26" fmla="*/ 0 w 16"/>
                <a:gd name="T27" fmla="*/ 33770 h 44"/>
                <a:gd name="T28" fmla="*/ 0 w 16"/>
                <a:gd name="T29" fmla="*/ 33770 h 44"/>
                <a:gd name="T30" fmla="*/ 5655 w 16"/>
                <a:gd name="T31" fmla="*/ 33770 h 44"/>
                <a:gd name="T32" fmla="*/ 9426 w 16"/>
                <a:gd name="T33" fmla="*/ 33770 h 44"/>
                <a:gd name="T34" fmla="*/ 9426 w 16"/>
                <a:gd name="T35" fmla="*/ 35647 h 44"/>
                <a:gd name="T36" fmla="*/ 9426 w 16"/>
                <a:gd name="T37" fmla="*/ 41275 h 44"/>
                <a:gd name="T38" fmla="*/ 9426 w 16"/>
                <a:gd name="T39" fmla="*/ 46903 h 44"/>
                <a:gd name="T40" fmla="*/ 9426 w 16"/>
                <a:gd name="T41" fmla="*/ 58160 h 44"/>
                <a:gd name="T42" fmla="*/ 9426 w 16"/>
                <a:gd name="T43" fmla="*/ 67541 h 44"/>
                <a:gd name="T44" fmla="*/ 9426 w 16"/>
                <a:gd name="T45" fmla="*/ 75045 h 44"/>
                <a:gd name="T46" fmla="*/ 9426 w 16"/>
                <a:gd name="T47" fmla="*/ 76922 h 44"/>
                <a:gd name="T48" fmla="*/ 7541 w 16"/>
                <a:gd name="T49" fmla="*/ 76922 h 44"/>
                <a:gd name="T50" fmla="*/ 0 w 16"/>
                <a:gd name="T51" fmla="*/ 78798 h 44"/>
                <a:gd name="T52" fmla="*/ 0 w 16"/>
                <a:gd name="T53" fmla="*/ 78798 h 44"/>
                <a:gd name="T54" fmla="*/ 0 w 16"/>
                <a:gd name="T55" fmla="*/ 80674 h 44"/>
                <a:gd name="T56" fmla="*/ 0 w 16"/>
                <a:gd name="T57" fmla="*/ 82550 h 44"/>
                <a:gd name="T58" fmla="*/ 15081 w 16"/>
                <a:gd name="T59" fmla="*/ 80674 h 44"/>
                <a:gd name="T60" fmla="*/ 28277 w 16"/>
                <a:gd name="T61" fmla="*/ 82550 h 44"/>
                <a:gd name="T62" fmla="*/ 30162 w 16"/>
                <a:gd name="T63" fmla="*/ 80674 h 44"/>
                <a:gd name="T64" fmla="*/ 30162 w 16"/>
                <a:gd name="T65" fmla="*/ 78798 h 44"/>
                <a:gd name="T66" fmla="*/ 28277 w 16"/>
                <a:gd name="T67" fmla="*/ 78798 h 44"/>
                <a:gd name="T68" fmla="*/ 22622 w 16"/>
                <a:gd name="T69" fmla="*/ 76922 h 44"/>
                <a:gd name="T70" fmla="*/ 20736 w 16"/>
                <a:gd name="T71" fmla="*/ 76922 h 44"/>
                <a:gd name="T72" fmla="*/ 20736 w 16"/>
                <a:gd name="T73" fmla="*/ 75045 h 44"/>
                <a:gd name="T74" fmla="*/ 20736 w 16"/>
                <a:gd name="T75" fmla="*/ 67541 h 44"/>
                <a:gd name="T76" fmla="*/ 18851 w 16"/>
                <a:gd name="T77" fmla="*/ 60036 h 44"/>
                <a:gd name="T78" fmla="*/ 18851 w 16"/>
                <a:gd name="T79" fmla="*/ 46903 h 44"/>
                <a:gd name="T80" fmla="*/ 20736 w 16"/>
                <a:gd name="T81" fmla="*/ 26266 h 44"/>
                <a:gd name="T82" fmla="*/ 18851 w 16"/>
                <a:gd name="T83" fmla="*/ 26266 h 44"/>
                <a:gd name="T84" fmla="*/ 0 w 16"/>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4">
                  <a:moveTo>
                    <a:pt x="5" y="1"/>
                  </a:moveTo>
                  <a:lnTo>
                    <a:pt x="5" y="1"/>
                  </a:lnTo>
                  <a:cubicBezTo>
                    <a:pt x="4" y="2"/>
                    <a:pt x="4" y="3"/>
                    <a:pt x="4" y="4"/>
                  </a:cubicBezTo>
                  <a:cubicBezTo>
                    <a:pt x="4" y="5"/>
                    <a:pt x="4" y="5"/>
                    <a:pt x="5" y="6"/>
                  </a:cubicBezTo>
                  <a:cubicBezTo>
                    <a:pt x="6" y="7"/>
                    <a:pt x="7" y="7"/>
                    <a:pt x="8" y="7"/>
                  </a:cubicBezTo>
                  <a:cubicBezTo>
                    <a:pt x="9" y="7"/>
                    <a:pt x="9" y="7"/>
                    <a:pt x="10" y="6"/>
                  </a:cubicBezTo>
                  <a:cubicBezTo>
                    <a:pt x="11" y="5"/>
                    <a:pt x="11" y="5"/>
                    <a:pt x="11" y="4"/>
                  </a:cubicBezTo>
                  <a:cubicBezTo>
                    <a:pt x="11" y="3"/>
                    <a:pt x="11" y="2"/>
                    <a:pt x="10" y="1"/>
                  </a:cubicBezTo>
                  <a:cubicBezTo>
                    <a:pt x="9" y="1"/>
                    <a:pt x="9" y="0"/>
                    <a:pt x="8" y="0"/>
                  </a:cubicBezTo>
                  <a:cubicBezTo>
                    <a:pt x="7" y="0"/>
                    <a:pt x="6" y="1"/>
                    <a:pt x="5" y="1"/>
                  </a:cubicBezTo>
                  <a:close/>
                  <a:moveTo>
                    <a:pt x="0" y="16"/>
                  </a:moveTo>
                  <a:lnTo>
                    <a:pt x="0" y="16"/>
                  </a:lnTo>
                  <a:lnTo>
                    <a:pt x="0" y="17"/>
                  </a:lnTo>
                  <a:lnTo>
                    <a:pt x="0" y="18"/>
                  </a:lnTo>
                  <a:lnTo>
                    <a:pt x="3" y="18"/>
                  </a:lnTo>
                  <a:cubicBezTo>
                    <a:pt x="4" y="18"/>
                    <a:pt x="4" y="18"/>
                    <a:pt x="5" y="18"/>
                  </a:cubicBezTo>
                  <a:cubicBezTo>
                    <a:pt x="5" y="19"/>
                    <a:pt x="5" y="19"/>
                    <a:pt x="5" y="19"/>
                  </a:cubicBezTo>
                  <a:cubicBezTo>
                    <a:pt x="5" y="19"/>
                    <a:pt x="5" y="20"/>
                    <a:pt x="5" y="22"/>
                  </a:cubicBezTo>
                  <a:cubicBezTo>
                    <a:pt x="5" y="23"/>
                    <a:pt x="5" y="24"/>
                    <a:pt x="5" y="25"/>
                  </a:cubicBezTo>
                  <a:lnTo>
                    <a:pt x="5" y="31"/>
                  </a:lnTo>
                  <a:cubicBezTo>
                    <a:pt x="5" y="32"/>
                    <a:pt x="5" y="34"/>
                    <a:pt x="5" y="36"/>
                  </a:cubicBezTo>
                  <a:cubicBezTo>
                    <a:pt x="5" y="38"/>
                    <a:pt x="5" y="40"/>
                    <a:pt x="5" y="40"/>
                  </a:cubicBezTo>
                  <a:cubicBezTo>
                    <a:pt x="5" y="41"/>
                    <a:pt x="5" y="41"/>
                    <a:pt x="5" y="41"/>
                  </a:cubicBezTo>
                  <a:cubicBezTo>
                    <a:pt x="4" y="41"/>
                    <a:pt x="4" y="41"/>
                    <a:pt x="4" y="41"/>
                  </a:cubicBezTo>
                  <a:cubicBezTo>
                    <a:pt x="4" y="42"/>
                    <a:pt x="2" y="42"/>
                    <a:pt x="0" y="42"/>
                  </a:cubicBezTo>
                  <a:lnTo>
                    <a:pt x="0" y="43"/>
                  </a:lnTo>
                  <a:lnTo>
                    <a:pt x="0" y="44"/>
                  </a:lnTo>
                  <a:cubicBezTo>
                    <a:pt x="3" y="43"/>
                    <a:pt x="6" y="43"/>
                    <a:pt x="8" y="43"/>
                  </a:cubicBezTo>
                  <a:cubicBezTo>
                    <a:pt x="10" y="43"/>
                    <a:pt x="13" y="43"/>
                    <a:pt x="15" y="44"/>
                  </a:cubicBezTo>
                  <a:lnTo>
                    <a:pt x="16" y="43"/>
                  </a:lnTo>
                  <a:lnTo>
                    <a:pt x="16" y="42"/>
                  </a:lnTo>
                  <a:lnTo>
                    <a:pt x="15" y="42"/>
                  </a:lnTo>
                  <a:cubicBezTo>
                    <a:pt x="13" y="42"/>
                    <a:pt x="12" y="42"/>
                    <a:pt x="12" y="41"/>
                  </a:cubicBezTo>
                  <a:cubicBezTo>
                    <a:pt x="12" y="41"/>
                    <a:pt x="11" y="41"/>
                    <a:pt x="11" y="41"/>
                  </a:cubicBezTo>
                  <a:cubicBezTo>
                    <a:pt x="11" y="41"/>
                    <a:pt x="11" y="41"/>
                    <a:pt x="11" y="40"/>
                  </a:cubicBezTo>
                  <a:cubicBezTo>
                    <a:pt x="11" y="40"/>
                    <a:pt x="11" y="38"/>
                    <a:pt x="11" y="36"/>
                  </a:cubicBezTo>
                  <a:cubicBezTo>
                    <a:pt x="11" y="33"/>
                    <a:pt x="10" y="32"/>
                    <a:pt x="10" y="32"/>
                  </a:cubicBezTo>
                  <a:lnTo>
                    <a:pt x="10" y="25"/>
                  </a:lnTo>
                  <a:cubicBezTo>
                    <a:pt x="10" y="20"/>
                    <a:pt x="11" y="17"/>
                    <a:pt x="11" y="14"/>
                  </a:cubicBezTo>
                  <a:lnTo>
                    <a:pt x="10" y="14"/>
                  </a:ln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4" name="Freeform 237">
              <a:extLst>
                <a:ext uri="{FF2B5EF4-FFF2-40B4-BE49-F238E27FC236}">
                  <a16:creationId xmlns:a16="http://schemas.microsoft.com/office/drawing/2014/main" id="{4FA32CCF-53CF-4B5D-9A77-A3C12E6EA82A}"/>
                </a:ext>
              </a:extLst>
            </p:cNvPr>
            <p:cNvSpPr>
              <a:spLocks/>
            </p:cNvSpPr>
            <p:nvPr/>
          </p:nvSpPr>
          <p:spPr bwMode="auto">
            <a:xfrm>
              <a:off x="3412376" y="4534305"/>
              <a:ext cx="65087" cy="55563"/>
            </a:xfrm>
            <a:custGeom>
              <a:avLst/>
              <a:gdLst>
                <a:gd name="T0" fmla="*/ 0 w 35"/>
                <a:gd name="T1" fmla="*/ 3704 h 30"/>
                <a:gd name="T2" fmla="*/ 0 w 35"/>
                <a:gd name="T3" fmla="*/ 3704 h 30"/>
                <a:gd name="T4" fmla="*/ 0 w 35"/>
                <a:gd name="T5" fmla="*/ 5556 h 30"/>
                <a:gd name="T6" fmla="*/ 0 w 35"/>
                <a:gd name="T7" fmla="*/ 7408 h 30"/>
                <a:gd name="T8" fmla="*/ 0 w 35"/>
                <a:gd name="T9" fmla="*/ 7408 h 30"/>
                <a:gd name="T10" fmla="*/ 5579 w 35"/>
                <a:gd name="T11" fmla="*/ 7408 h 30"/>
                <a:gd name="T12" fmla="*/ 7439 w 35"/>
                <a:gd name="T13" fmla="*/ 7408 h 30"/>
                <a:gd name="T14" fmla="*/ 9298 w 35"/>
                <a:gd name="T15" fmla="*/ 9261 h 30"/>
                <a:gd name="T16" fmla="*/ 9298 w 35"/>
                <a:gd name="T17" fmla="*/ 14817 h 30"/>
                <a:gd name="T18" fmla="*/ 9298 w 35"/>
                <a:gd name="T19" fmla="*/ 20373 h 30"/>
                <a:gd name="T20" fmla="*/ 9298 w 35"/>
                <a:gd name="T21" fmla="*/ 31486 h 30"/>
                <a:gd name="T22" fmla="*/ 9298 w 35"/>
                <a:gd name="T23" fmla="*/ 40746 h 30"/>
                <a:gd name="T24" fmla="*/ 9298 w 35"/>
                <a:gd name="T25" fmla="*/ 48155 h 30"/>
                <a:gd name="T26" fmla="*/ 7439 w 35"/>
                <a:gd name="T27" fmla="*/ 50007 h 30"/>
                <a:gd name="T28" fmla="*/ 7439 w 35"/>
                <a:gd name="T29" fmla="*/ 50007 h 30"/>
                <a:gd name="T30" fmla="*/ 0 w 35"/>
                <a:gd name="T31" fmla="*/ 51859 h 30"/>
                <a:gd name="T32" fmla="*/ 0 w 35"/>
                <a:gd name="T33" fmla="*/ 51859 h 30"/>
                <a:gd name="T34" fmla="*/ 0 w 35"/>
                <a:gd name="T35" fmla="*/ 53711 h 30"/>
                <a:gd name="T36" fmla="*/ 0 w 35"/>
                <a:gd name="T37" fmla="*/ 55563 h 30"/>
                <a:gd name="T38" fmla="*/ 14877 w 35"/>
                <a:gd name="T39" fmla="*/ 53711 h 30"/>
                <a:gd name="T40" fmla="*/ 27894 w 35"/>
                <a:gd name="T41" fmla="*/ 55563 h 30"/>
                <a:gd name="T42" fmla="*/ 27894 w 35"/>
                <a:gd name="T43" fmla="*/ 53711 h 30"/>
                <a:gd name="T44" fmla="*/ 27894 w 35"/>
                <a:gd name="T45" fmla="*/ 51859 h 30"/>
                <a:gd name="T46" fmla="*/ 27894 w 35"/>
                <a:gd name="T47" fmla="*/ 51859 h 30"/>
                <a:gd name="T48" fmla="*/ 22316 w 35"/>
                <a:gd name="T49" fmla="*/ 50007 h 30"/>
                <a:gd name="T50" fmla="*/ 20456 w 35"/>
                <a:gd name="T51" fmla="*/ 50007 h 30"/>
                <a:gd name="T52" fmla="*/ 20456 w 35"/>
                <a:gd name="T53" fmla="*/ 48155 h 30"/>
                <a:gd name="T54" fmla="*/ 18596 w 35"/>
                <a:gd name="T55" fmla="*/ 40746 h 30"/>
                <a:gd name="T56" fmla="*/ 18596 w 35"/>
                <a:gd name="T57" fmla="*/ 33338 h 30"/>
                <a:gd name="T58" fmla="*/ 18596 w 35"/>
                <a:gd name="T59" fmla="*/ 22225 h 30"/>
                <a:gd name="T60" fmla="*/ 18596 w 35"/>
                <a:gd name="T61" fmla="*/ 16669 h 30"/>
                <a:gd name="T62" fmla="*/ 20456 w 35"/>
                <a:gd name="T63" fmla="*/ 12965 h 30"/>
                <a:gd name="T64" fmla="*/ 24175 w 35"/>
                <a:gd name="T65" fmla="*/ 9261 h 30"/>
                <a:gd name="T66" fmla="*/ 29754 w 35"/>
                <a:gd name="T67" fmla="*/ 7408 h 30"/>
                <a:gd name="T68" fmla="*/ 33473 w 35"/>
                <a:gd name="T69" fmla="*/ 7408 h 30"/>
                <a:gd name="T70" fmla="*/ 40912 w 35"/>
                <a:gd name="T71" fmla="*/ 9261 h 30"/>
                <a:gd name="T72" fmla="*/ 44631 w 35"/>
                <a:gd name="T73" fmla="*/ 12965 h 30"/>
                <a:gd name="T74" fmla="*/ 46491 w 35"/>
                <a:gd name="T75" fmla="*/ 18521 h 30"/>
                <a:gd name="T76" fmla="*/ 46491 w 35"/>
                <a:gd name="T77" fmla="*/ 27782 h 30"/>
                <a:gd name="T78" fmla="*/ 46491 w 35"/>
                <a:gd name="T79" fmla="*/ 35190 h 30"/>
                <a:gd name="T80" fmla="*/ 46491 w 35"/>
                <a:gd name="T81" fmla="*/ 53711 h 30"/>
                <a:gd name="T82" fmla="*/ 46491 w 35"/>
                <a:gd name="T83" fmla="*/ 55563 h 30"/>
                <a:gd name="T84" fmla="*/ 55789 w 35"/>
                <a:gd name="T85" fmla="*/ 53711 h 30"/>
                <a:gd name="T86" fmla="*/ 65087 w 35"/>
                <a:gd name="T87" fmla="*/ 55563 h 30"/>
                <a:gd name="T88" fmla="*/ 65087 w 35"/>
                <a:gd name="T89" fmla="*/ 53711 h 30"/>
                <a:gd name="T90" fmla="*/ 65087 w 35"/>
                <a:gd name="T91" fmla="*/ 51859 h 30"/>
                <a:gd name="T92" fmla="*/ 65087 w 35"/>
                <a:gd name="T93" fmla="*/ 51859 h 30"/>
                <a:gd name="T94" fmla="*/ 57648 w 35"/>
                <a:gd name="T95" fmla="*/ 50007 h 30"/>
                <a:gd name="T96" fmla="*/ 57648 w 35"/>
                <a:gd name="T97" fmla="*/ 44450 h 30"/>
                <a:gd name="T98" fmla="*/ 57648 w 35"/>
                <a:gd name="T99" fmla="*/ 29634 h 30"/>
                <a:gd name="T100" fmla="*/ 57648 w 35"/>
                <a:gd name="T101" fmla="*/ 20373 h 30"/>
                <a:gd name="T102" fmla="*/ 55789 w 35"/>
                <a:gd name="T103" fmla="*/ 11113 h 30"/>
                <a:gd name="T104" fmla="*/ 53929 w 35"/>
                <a:gd name="T105" fmla="*/ 5556 h 30"/>
                <a:gd name="T106" fmla="*/ 46491 w 35"/>
                <a:gd name="T107" fmla="*/ 1852 h 30"/>
                <a:gd name="T108" fmla="*/ 39052 w 35"/>
                <a:gd name="T109" fmla="*/ 0 h 30"/>
                <a:gd name="T110" fmla="*/ 33473 w 35"/>
                <a:gd name="T111" fmla="*/ 0 h 30"/>
                <a:gd name="T112" fmla="*/ 29754 w 35"/>
                <a:gd name="T113" fmla="*/ 1852 h 30"/>
                <a:gd name="T114" fmla="*/ 27894 w 35"/>
                <a:gd name="T115" fmla="*/ 3704 h 30"/>
                <a:gd name="T116" fmla="*/ 18596 w 35"/>
                <a:gd name="T117" fmla="*/ 11113 h 30"/>
                <a:gd name="T118" fmla="*/ 18596 w 35"/>
                <a:gd name="T119" fmla="*/ 0 h 30"/>
                <a:gd name="T120" fmla="*/ 18596 w 35"/>
                <a:gd name="T121" fmla="*/ 0 h 30"/>
                <a:gd name="T122" fmla="*/ 0 w 35"/>
                <a:gd name="T123" fmla="*/ 3704 h 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5" h="30">
                  <a:moveTo>
                    <a:pt x="0" y="2"/>
                  </a:moveTo>
                  <a:lnTo>
                    <a:pt x="0" y="2"/>
                  </a:lnTo>
                  <a:lnTo>
                    <a:pt x="0" y="3"/>
                  </a:lnTo>
                  <a:lnTo>
                    <a:pt x="0" y="4"/>
                  </a:lnTo>
                  <a:lnTo>
                    <a:pt x="3" y="4"/>
                  </a:lnTo>
                  <a:cubicBezTo>
                    <a:pt x="3" y="4"/>
                    <a:pt x="4" y="4"/>
                    <a:pt x="4" y="4"/>
                  </a:cubicBezTo>
                  <a:cubicBezTo>
                    <a:pt x="4" y="5"/>
                    <a:pt x="5" y="5"/>
                    <a:pt x="5" y="5"/>
                  </a:cubicBezTo>
                  <a:cubicBezTo>
                    <a:pt x="5" y="5"/>
                    <a:pt x="5" y="6"/>
                    <a:pt x="5" y="8"/>
                  </a:cubicBezTo>
                  <a:cubicBezTo>
                    <a:pt x="5" y="9"/>
                    <a:pt x="5" y="10"/>
                    <a:pt x="5" y="11"/>
                  </a:cubicBezTo>
                  <a:lnTo>
                    <a:pt x="5" y="17"/>
                  </a:lnTo>
                  <a:cubicBezTo>
                    <a:pt x="5" y="18"/>
                    <a:pt x="5" y="20"/>
                    <a:pt x="5" y="22"/>
                  </a:cubicBezTo>
                  <a:cubicBezTo>
                    <a:pt x="5" y="24"/>
                    <a:pt x="5" y="26"/>
                    <a:pt x="5" y="26"/>
                  </a:cubicBezTo>
                  <a:cubicBezTo>
                    <a:pt x="5" y="27"/>
                    <a:pt x="4" y="27"/>
                    <a:pt x="4" y="27"/>
                  </a:cubicBezTo>
                  <a:cubicBezTo>
                    <a:pt x="4" y="27"/>
                    <a:pt x="4" y="27"/>
                    <a:pt x="4" y="27"/>
                  </a:cubicBezTo>
                  <a:cubicBezTo>
                    <a:pt x="3" y="28"/>
                    <a:pt x="2" y="28"/>
                    <a:pt x="0" y="28"/>
                  </a:cubicBezTo>
                  <a:lnTo>
                    <a:pt x="0" y="29"/>
                  </a:lnTo>
                  <a:lnTo>
                    <a:pt x="0" y="30"/>
                  </a:lnTo>
                  <a:cubicBezTo>
                    <a:pt x="3" y="29"/>
                    <a:pt x="5" y="29"/>
                    <a:pt x="8" y="29"/>
                  </a:cubicBezTo>
                  <a:cubicBezTo>
                    <a:pt x="10" y="29"/>
                    <a:pt x="12" y="29"/>
                    <a:pt x="15" y="30"/>
                  </a:cubicBezTo>
                  <a:lnTo>
                    <a:pt x="15" y="29"/>
                  </a:lnTo>
                  <a:lnTo>
                    <a:pt x="15" y="28"/>
                  </a:lnTo>
                  <a:cubicBezTo>
                    <a:pt x="13" y="28"/>
                    <a:pt x="12" y="28"/>
                    <a:pt x="12" y="27"/>
                  </a:cubicBezTo>
                  <a:cubicBezTo>
                    <a:pt x="11" y="27"/>
                    <a:pt x="11" y="27"/>
                    <a:pt x="11" y="27"/>
                  </a:cubicBezTo>
                  <a:cubicBezTo>
                    <a:pt x="11" y="27"/>
                    <a:pt x="11" y="27"/>
                    <a:pt x="11" y="26"/>
                  </a:cubicBezTo>
                  <a:cubicBezTo>
                    <a:pt x="10" y="26"/>
                    <a:pt x="10" y="24"/>
                    <a:pt x="10" y="22"/>
                  </a:cubicBezTo>
                  <a:cubicBezTo>
                    <a:pt x="10" y="19"/>
                    <a:pt x="10" y="18"/>
                    <a:pt x="10" y="18"/>
                  </a:cubicBezTo>
                  <a:lnTo>
                    <a:pt x="10" y="12"/>
                  </a:lnTo>
                  <a:cubicBezTo>
                    <a:pt x="10" y="11"/>
                    <a:pt x="10" y="10"/>
                    <a:pt x="10" y="9"/>
                  </a:cubicBezTo>
                  <a:cubicBezTo>
                    <a:pt x="10" y="8"/>
                    <a:pt x="11" y="8"/>
                    <a:pt x="11" y="7"/>
                  </a:cubicBezTo>
                  <a:cubicBezTo>
                    <a:pt x="12" y="7"/>
                    <a:pt x="12" y="6"/>
                    <a:pt x="13" y="5"/>
                  </a:cubicBezTo>
                  <a:cubicBezTo>
                    <a:pt x="14" y="5"/>
                    <a:pt x="15" y="4"/>
                    <a:pt x="16" y="4"/>
                  </a:cubicBezTo>
                  <a:cubicBezTo>
                    <a:pt x="17" y="4"/>
                    <a:pt x="17" y="4"/>
                    <a:pt x="18" y="4"/>
                  </a:cubicBezTo>
                  <a:cubicBezTo>
                    <a:pt x="20" y="4"/>
                    <a:pt x="21" y="4"/>
                    <a:pt x="22" y="5"/>
                  </a:cubicBezTo>
                  <a:cubicBezTo>
                    <a:pt x="23" y="5"/>
                    <a:pt x="24" y="6"/>
                    <a:pt x="24" y="7"/>
                  </a:cubicBezTo>
                  <a:cubicBezTo>
                    <a:pt x="25" y="7"/>
                    <a:pt x="25" y="8"/>
                    <a:pt x="25" y="10"/>
                  </a:cubicBezTo>
                  <a:cubicBezTo>
                    <a:pt x="25" y="11"/>
                    <a:pt x="25" y="12"/>
                    <a:pt x="25" y="15"/>
                  </a:cubicBezTo>
                  <a:lnTo>
                    <a:pt x="25" y="19"/>
                  </a:lnTo>
                  <a:cubicBezTo>
                    <a:pt x="25" y="23"/>
                    <a:pt x="25" y="27"/>
                    <a:pt x="25" y="29"/>
                  </a:cubicBezTo>
                  <a:lnTo>
                    <a:pt x="25" y="30"/>
                  </a:lnTo>
                  <a:cubicBezTo>
                    <a:pt x="28" y="29"/>
                    <a:pt x="29" y="29"/>
                    <a:pt x="30" y="29"/>
                  </a:cubicBezTo>
                  <a:cubicBezTo>
                    <a:pt x="31" y="29"/>
                    <a:pt x="33" y="29"/>
                    <a:pt x="35" y="30"/>
                  </a:cubicBezTo>
                  <a:lnTo>
                    <a:pt x="35" y="29"/>
                  </a:lnTo>
                  <a:lnTo>
                    <a:pt x="35" y="28"/>
                  </a:lnTo>
                  <a:cubicBezTo>
                    <a:pt x="33" y="28"/>
                    <a:pt x="32" y="28"/>
                    <a:pt x="31" y="27"/>
                  </a:cubicBezTo>
                  <a:cubicBezTo>
                    <a:pt x="31" y="27"/>
                    <a:pt x="31" y="26"/>
                    <a:pt x="31" y="24"/>
                  </a:cubicBezTo>
                  <a:cubicBezTo>
                    <a:pt x="31" y="19"/>
                    <a:pt x="31" y="16"/>
                    <a:pt x="31" y="16"/>
                  </a:cubicBezTo>
                  <a:lnTo>
                    <a:pt x="31" y="11"/>
                  </a:lnTo>
                  <a:cubicBezTo>
                    <a:pt x="31" y="9"/>
                    <a:pt x="30" y="7"/>
                    <a:pt x="30" y="6"/>
                  </a:cubicBezTo>
                  <a:cubicBezTo>
                    <a:pt x="30" y="5"/>
                    <a:pt x="29" y="4"/>
                    <a:pt x="29" y="3"/>
                  </a:cubicBezTo>
                  <a:cubicBezTo>
                    <a:pt x="28" y="2"/>
                    <a:pt x="27" y="2"/>
                    <a:pt x="25" y="1"/>
                  </a:cubicBezTo>
                  <a:cubicBezTo>
                    <a:pt x="24" y="0"/>
                    <a:pt x="22" y="0"/>
                    <a:pt x="21" y="0"/>
                  </a:cubicBezTo>
                  <a:cubicBezTo>
                    <a:pt x="20" y="0"/>
                    <a:pt x="19" y="0"/>
                    <a:pt x="18" y="0"/>
                  </a:cubicBezTo>
                  <a:cubicBezTo>
                    <a:pt x="17" y="0"/>
                    <a:pt x="17" y="1"/>
                    <a:pt x="16" y="1"/>
                  </a:cubicBezTo>
                  <a:cubicBezTo>
                    <a:pt x="16" y="1"/>
                    <a:pt x="15" y="1"/>
                    <a:pt x="15" y="2"/>
                  </a:cubicBezTo>
                  <a:cubicBezTo>
                    <a:pt x="13" y="3"/>
                    <a:pt x="12" y="4"/>
                    <a:pt x="10" y="6"/>
                  </a:cubicBezTo>
                  <a:cubicBezTo>
                    <a:pt x="10" y="4"/>
                    <a:pt x="10" y="2"/>
                    <a:pt x="10" y="0"/>
                  </a:cubicBez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5" name="Freeform 238">
              <a:extLst>
                <a:ext uri="{FF2B5EF4-FFF2-40B4-BE49-F238E27FC236}">
                  <a16:creationId xmlns:a16="http://schemas.microsoft.com/office/drawing/2014/main" id="{A7F52AFE-3218-434D-A184-B011D786A410}"/>
                </a:ext>
              </a:extLst>
            </p:cNvPr>
            <p:cNvSpPr>
              <a:spLocks/>
            </p:cNvSpPr>
            <p:nvPr/>
          </p:nvSpPr>
          <p:spPr bwMode="auto">
            <a:xfrm>
              <a:off x="3604464" y="4507318"/>
              <a:ext cx="63500" cy="82550"/>
            </a:xfrm>
            <a:custGeom>
              <a:avLst/>
              <a:gdLst>
                <a:gd name="T0" fmla="*/ 0 w 34"/>
                <a:gd name="T1" fmla="*/ 3752 h 44"/>
                <a:gd name="T2" fmla="*/ 5603 w 34"/>
                <a:gd name="T3" fmla="*/ 3752 h 44"/>
                <a:gd name="T4" fmla="*/ 9338 w 34"/>
                <a:gd name="T5" fmla="*/ 5628 h 44"/>
                <a:gd name="T6" fmla="*/ 9338 w 34"/>
                <a:gd name="T7" fmla="*/ 11257 h 44"/>
                <a:gd name="T8" fmla="*/ 9338 w 34"/>
                <a:gd name="T9" fmla="*/ 30018 h 44"/>
                <a:gd name="T10" fmla="*/ 9338 w 34"/>
                <a:gd name="T11" fmla="*/ 65665 h 44"/>
                <a:gd name="T12" fmla="*/ 5603 w 34"/>
                <a:gd name="T13" fmla="*/ 78798 h 44"/>
                <a:gd name="T14" fmla="*/ 3735 w 34"/>
                <a:gd name="T15" fmla="*/ 80674 h 44"/>
                <a:gd name="T16" fmla="*/ 16809 w 34"/>
                <a:gd name="T17" fmla="*/ 80674 h 44"/>
                <a:gd name="T18" fmla="*/ 61632 w 34"/>
                <a:gd name="T19" fmla="*/ 82550 h 44"/>
                <a:gd name="T20" fmla="*/ 61632 w 34"/>
                <a:gd name="T21" fmla="*/ 71293 h 44"/>
                <a:gd name="T22" fmla="*/ 61632 w 34"/>
                <a:gd name="T23" fmla="*/ 61913 h 44"/>
                <a:gd name="T24" fmla="*/ 59765 w 34"/>
                <a:gd name="T25" fmla="*/ 61913 h 44"/>
                <a:gd name="T26" fmla="*/ 56029 w 34"/>
                <a:gd name="T27" fmla="*/ 75045 h 44"/>
                <a:gd name="T28" fmla="*/ 31750 w 34"/>
                <a:gd name="T29" fmla="*/ 76922 h 44"/>
                <a:gd name="T30" fmla="*/ 20544 w 34"/>
                <a:gd name="T31" fmla="*/ 58160 h 44"/>
                <a:gd name="T32" fmla="*/ 31750 w 34"/>
                <a:gd name="T33" fmla="*/ 41275 h 44"/>
                <a:gd name="T34" fmla="*/ 44824 w 34"/>
                <a:gd name="T35" fmla="*/ 43151 h 44"/>
                <a:gd name="T36" fmla="*/ 46691 w 34"/>
                <a:gd name="T37" fmla="*/ 48780 h 44"/>
                <a:gd name="T38" fmla="*/ 48559 w 34"/>
                <a:gd name="T39" fmla="*/ 52532 h 44"/>
                <a:gd name="T40" fmla="*/ 50426 w 34"/>
                <a:gd name="T41" fmla="*/ 52532 h 44"/>
                <a:gd name="T42" fmla="*/ 50426 w 34"/>
                <a:gd name="T43" fmla="*/ 26266 h 44"/>
                <a:gd name="T44" fmla="*/ 48559 w 34"/>
                <a:gd name="T45" fmla="*/ 26266 h 44"/>
                <a:gd name="T46" fmla="*/ 46691 w 34"/>
                <a:gd name="T47" fmla="*/ 30018 h 44"/>
                <a:gd name="T48" fmla="*/ 44824 w 34"/>
                <a:gd name="T49" fmla="*/ 35647 h 44"/>
                <a:gd name="T50" fmla="*/ 31750 w 34"/>
                <a:gd name="T51" fmla="*/ 37523 h 44"/>
                <a:gd name="T52" fmla="*/ 20544 w 34"/>
                <a:gd name="T53" fmla="*/ 24390 h 44"/>
                <a:gd name="T54" fmla="*/ 22412 w 34"/>
                <a:gd name="T55" fmla="*/ 5628 h 44"/>
                <a:gd name="T56" fmla="*/ 42956 w 34"/>
                <a:gd name="T57" fmla="*/ 5628 h 44"/>
                <a:gd name="T58" fmla="*/ 54162 w 34"/>
                <a:gd name="T59" fmla="*/ 16885 h 44"/>
                <a:gd name="T60" fmla="*/ 54162 w 34"/>
                <a:gd name="T61" fmla="*/ 18761 h 44"/>
                <a:gd name="T62" fmla="*/ 57897 w 34"/>
                <a:gd name="T63" fmla="*/ 16885 h 44"/>
                <a:gd name="T64" fmla="*/ 59765 w 34"/>
                <a:gd name="T65" fmla="*/ 0 h 44"/>
                <a:gd name="T66" fmla="*/ 0 w 34"/>
                <a:gd name="T67" fmla="*/ 0 h 44"/>
                <a:gd name="T68" fmla="*/ 0 w 34"/>
                <a:gd name="T69" fmla="*/ 3752 h 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 h="44">
                  <a:moveTo>
                    <a:pt x="0" y="2"/>
                  </a:moveTo>
                  <a:lnTo>
                    <a:pt x="0" y="2"/>
                  </a:lnTo>
                  <a:lnTo>
                    <a:pt x="3" y="2"/>
                  </a:lnTo>
                  <a:cubicBezTo>
                    <a:pt x="3" y="2"/>
                    <a:pt x="4" y="2"/>
                    <a:pt x="4" y="2"/>
                  </a:cubicBezTo>
                  <a:cubicBezTo>
                    <a:pt x="4" y="2"/>
                    <a:pt x="5" y="3"/>
                    <a:pt x="5" y="3"/>
                  </a:cubicBezTo>
                  <a:cubicBezTo>
                    <a:pt x="5" y="3"/>
                    <a:pt x="5" y="3"/>
                    <a:pt x="5" y="4"/>
                  </a:cubicBezTo>
                  <a:cubicBezTo>
                    <a:pt x="5" y="4"/>
                    <a:pt x="5" y="5"/>
                    <a:pt x="5" y="6"/>
                  </a:cubicBezTo>
                  <a:cubicBezTo>
                    <a:pt x="5" y="7"/>
                    <a:pt x="5" y="8"/>
                    <a:pt x="5" y="9"/>
                  </a:cubicBezTo>
                  <a:lnTo>
                    <a:pt x="5" y="16"/>
                  </a:lnTo>
                  <a:lnTo>
                    <a:pt x="5" y="28"/>
                  </a:lnTo>
                  <a:cubicBezTo>
                    <a:pt x="5" y="29"/>
                    <a:pt x="5" y="32"/>
                    <a:pt x="5" y="35"/>
                  </a:cubicBezTo>
                  <a:cubicBezTo>
                    <a:pt x="5" y="39"/>
                    <a:pt x="5" y="41"/>
                    <a:pt x="5" y="41"/>
                  </a:cubicBezTo>
                  <a:cubicBezTo>
                    <a:pt x="5" y="41"/>
                    <a:pt x="4" y="41"/>
                    <a:pt x="3" y="42"/>
                  </a:cubicBezTo>
                  <a:lnTo>
                    <a:pt x="2" y="42"/>
                  </a:lnTo>
                  <a:lnTo>
                    <a:pt x="2" y="43"/>
                  </a:lnTo>
                  <a:lnTo>
                    <a:pt x="3" y="44"/>
                  </a:lnTo>
                  <a:cubicBezTo>
                    <a:pt x="5" y="43"/>
                    <a:pt x="7" y="43"/>
                    <a:pt x="9" y="43"/>
                  </a:cubicBezTo>
                  <a:lnTo>
                    <a:pt x="17" y="43"/>
                  </a:lnTo>
                  <a:cubicBezTo>
                    <a:pt x="24" y="43"/>
                    <a:pt x="29" y="43"/>
                    <a:pt x="33" y="44"/>
                  </a:cubicBezTo>
                  <a:lnTo>
                    <a:pt x="33" y="43"/>
                  </a:lnTo>
                  <a:cubicBezTo>
                    <a:pt x="33" y="42"/>
                    <a:pt x="33" y="40"/>
                    <a:pt x="33" y="38"/>
                  </a:cubicBezTo>
                  <a:cubicBezTo>
                    <a:pt x="33" y="35"/>
                    <a:pt x="33" y="34"/>
                    <a:pt x="34" y="33"/>
                  </a:cubicBezTo>
                  <a:lnTo>
                    <a:pt x="33" y="33"/>
                  </a:lnTo>
                  <a:lnTo>
                    <a:pt x="32" y="33"/>
                  </a:lnTo>
                  <a:cubicBezTo>
                    <a:pt x="32" y="33"/>
                    <a:pt x="31" y="35"/>
                    <a:pt x="31" y="36"/>
                  </a:cubicBezTo>
                  <a:cubicBezTo>
                    <a:pt x="30" y="38"/>
                    <a:pt x="30" y="39"/>
                    <a:pt x="30" y="40"/>
                  </a:cubicBezTo>
                  <a:cubicBezTo>
                    <a:pt x="29" y="40"/>
                    <a:pt x="28" y="40"/>
                    <a:pt x="26" y="40"/>
                  </a:cubicBezTo>
                  <a:cubicBezTo>
                    <a:pt x="25" y="41"/>
                    <a:pt x="22" y="41"/>
                    <a:pt x="17" y="41"/>
                  </a:cubicBezTo>
                  <a:lnTo>
                    <a:pt x="11" y="41"/>
                  </a:lnTo>
                  <a:cubicBezTo>
                    <a:pt x="11" y="39"/>
                    <a:pt x="11" y="35"/>
                    <a:pt x="11" y="31"/>
                  </a:cubicBezTo>
                  <a:cubicBezTo>
                    <a:pt x="11" y="27"/>
                    <a:pt x="11" y="24"/>
                    <a:pt x="11" y="22"/>
                  </a:cubicBezTo>
                  <a:cubicBezTo>
                    <a:pt x="14" y="22"/>
                    <a:pt x="16" y="22"/>
                    <a:pt x="17" y="22"/>
                  </a:cubicBezTo>
                  <a:cubicBezTo>
                    <a:pt x="19" y="22"/>
                    <a:pt x="21" y="22"/>
                    <a:pt x="22" y="22"/>
                  </a:cubicBezTo>
                  <a:cubicBezTo>
                    <a:pt x="23" y="23"/>
                    <a:pt x="24" y="23"/>
                    <a:pt x="24" y="23"/>
                  </a:cubicBezTo>
                  <a:cubicBezTo>
                    <a:pt x="24" y="23"/>
                    <a:pt x="25" y="23"/>
                    <a:pt x="25" y="24"/>
                  </a:cubicBezTo>
                  <a:cubicBezTo>
                    <a:pt x="25" y="24"/>
                    <a:pt x="25" y="25"/>
                    <a:pt x="25" y="26"/>
                  </a:cubicBezTo>
                  <a:lnTo>
                    <a:pt x="25" y="28"/>
                  </a:lnTo>
                  <a:lnTo>
                    <a:pt x="26" y="28"/>
                  </a:lnTo>
                  <a:lnTo>
                    <a:pt x="27" y="28"/>
                  </a:lnTo>
                  <a:lnTo>
                    <a:pt x="27" y="21"/>
                  </a:lnTo>
                  <a:cubicBezTo>
                    <a:pt x="27" y="19"/>
                    <a:pt x="27" y="17"/>
                    <a:pt x="27" y="14"/>
                  </a:cubicBezTo>
                  <a:lnTo>
                    <a:pt x="26" y="14"/>
                  </a:lnTo>
                  <a:lnTo>
                    <a:pt x="25" y="14"/>
                  </a:lnTo>
                  <a:lnTo>
                    <a:pt x="25" y="16"/>
                  </a:lnTo>
                  <a:cubicBezTo>
                    <a:pt x="25" y="17"/>
                    <a:pt x="25" y="18"/>
                    <a:pt x="25" y="18"/>
                  </a:cubicBezTo>
                  <a:cubicBezTo>
                    <a:pt x="25" y="19"/>
                    <a:pt x="25" y="19"/>
                    <a:pt x="24" y="19"/>
                  </a:cubicBezTo>
                  <a:cubicBezTo>
                    <a:pt x="24" y="19"/>
                    <a:pt x="23" y="19"/>
                    <a:pt x="22" y="20"/>
                  </a:cubicBezTo>
                  <a:cubicBezTo>
                    <a:pt x="21" y="20"/>
                    <a:pt x="19" y="20"/>
                    <a:pt x="17" y="20"/>
                  </a:cubicBezTo>
                  <a:cubicBezTo>
                    <a:pt x="16" y="20"/>
                    <a:pt x="14" y="20"/>
                    <a:pt x="11" y="20"/>
                  </a:cubicBezTo>
                  <a:lnTo>
                    <a:pt x="11" y="13"/>
                  </a:lnTo>
                  <a:lnTo>
                    <a:pt x="12" y="8"/>
                  </a:lnTo>
                  <a:lnTo>
                    <a:pt x="12" y="3"/>
                  </a:lnTo>
                  <a:cubicBezTo>
                    <a:pt x="14" y="3"/>
                    <a:pt x="16" y="2"/>
                    <a:pt x="18" y="2"/>
                  </a:cubicBezTo>
                  <a:cubicBezTo>
                    <a:pt x="19" y="2"/>
                    <a:pt x="21" y="3"/>
                    <a:pt x="23" y="3"/>
                  </a:cubicBezTo>
                  <a:cubicBezTo>
                    <a:pt x="25" y="3"/>
                    <a:pt x="27" y="3"/>
                    <a:pt x="28" y="4"/>
                  </a:cubicBezTo>
                  <a:cubicBezTo>
                    <a:pt x="29" y="5"/>
                    <a:pt x="29" y="7"/>
                    <a:pt x="29" y="9"/>
                  </a:cubicBezTo>
                  <a:cubicBezTo>
                    <a:pt x="29" y="9"/>
                    <a:pt x="29" y="9"/>
                    <a:pt x="29" y="9"/>
                  </a:cubicBezTo>
                  <a:lnTo>
                    <a:pt x="29" y="10"/>
                  </a:lnTo>
                  <a:lnTo>
                    <a:pt x="31" y="10"/>
                  </a:lnTo>
                  <a:lnTo>
                    <a:pt x="31" y="9"/>
                  </a:lnTo>
                  <a:cubicBezTo>
                    <a:pt x="31" y="5"/>
                    <a:pt x="31" y="2"/>
                    <a:pt x="32" y="0"/>
                  </a:cubicBezTo>
                  <a:cubicBezTo>
                    <a:pt x="26" y="0"/>
                    <a:pt x="21" y="0"/>
                    <a:pt x="14" y="0"/>
                  </a:cubicBezTo>
                  <a:cubicBezTo>
                    <a:pt x="12" y="0"/>
                    <a:pt x="7" y="0"/>
                    <a:pt x="0" y="0"/>
                  </a:cubicBezTo>
                  <a:lnTo>
                    <a:pt x="0" y="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6" name="Freeform 239">
              <a:extLst>
                <a:ext uri="{FF2B5EF4-FFF2-40B4-BE49-F238E27FC236}">
                  <a16:creationId xmlns:a16="http://schemas.microsoft.com/office/drawing/2014/main" id="{F996859E-2DCD-4EDE-8ADE-24D452C619E8}"/>
                </a:ext>
              </a:extLst>
            </p:cNvPr>
            <p:cNvSpPr>
              <a:spLocks/>
            </p:cNvSpPr>
            <p:nvPr/>
          </p:nvSpPr>
          <p:spPr bwMode="auto">
            <a:xfrm>
              <a:off x="3677489" y="4504143"/>
              <a:ext cx="26987" cy="85725"/>
            </a:xfrm>
            <a:custGeom>
              <a:avLst/>
              <a:gdLst>
                <a:gd name="T0" fmla="*/ 0 w 15"/>
                <a:gd name="T1" fmla="*/ 3727 h 46"/>
                <a:gd name="T2" fmla="*/ 0 w 15"/>
                <a:gd name="T3" fmla="*/ 3727 h 46"/>
                <a:gd name="T4" fmla="*/ 0 w 15"/>
                <a:gd name="T5" fmla="*/ 3727 h 46"/>
                <a:gd name="T6" fmla="*/ 0 w 15"/>
                <a:gd name="T7" fmla="*/ 7454 h 46"/>
                <a:gd name="T8" fmla="*/ 0 w 15"/>
                <a:gd name="T9" fmla="*/ 7454 h 46"/>
                <a:gd name="T10" fmla="*/ 7197 w 15"/>
                <a:gd name="T11" fmla="*/ 7454 h 46"/>
                <a:gd name="T12" fmla="*/ 7197 w 15"/>
                <a:gd name="T13" fmla="*/ 7454 h 46"/>
                <a:gd name="T14" fmla="*/ 8996 w 15"/>
                <a:gd name="T15" fmla="*/ 11182 h 46"/>
                <a:gd name="T16" fmla="*/ 8996 w 15"/>
                <a:gd name="T17" fmla="*/ 20499 h 46"/>
                <a:gd name="T18" fmla="*/ 8996 w 15"/>
                <a:gd name="T19" fmla="*/ 31681 h 46"/>
                <a:gd name="T20" fmla="*/ 8996 w 15"/>
                <a:gd name="T21" fmla="*/ 61498 h 46"/>
                <a:gd name="T22" fmla="*/ 8996 w 15"/>
                <a:gd name="T23" fmla="*/ 70816 h 46"/>
                <a:gd name="T24" fmla="*/ 8996 w 15"/>
                <a:gd name="T25" fmla="*/ 78271 h 46"/>
                <a:gd name="T26" fmla="*/ 7197 w 15"/>
                <a:gd name="T27" fmla="*/ 80134 h 46"/>
                <a:gd name="T28" fmla="*/ 7197 w 15"/>
                <a:gd name="T29" fmla="*/ 80134 h 46"/>
                <a:gd name="T30" fmla="*/ 0 w 15"/>
                <a:gd name="T31" fmla="*/ 81998 h 46"/>
                <a:gd name="T32" fmla="*/ 0 w 15"/>
                <a:gd name="T33" fmla="*/ 81998 h 46"/>
                <a:gd name="T34" fmla="*/ 0 w 15"/>
                <a:gd name="T35" fmla="*/ 83861 h 46"/>
                <a:gd name="T36" fmla="*/ 0 w 15"/>
                <a:gd name="T37" fmla="*/ 85725 h 46"/>
                <a:gd name="T38" fmla="*/ 14393 w 15"/>
                <a:gd name="T39" fmla="*/ 83861 h 46"/>
                <a:gd name="T40" fmla="*/ 26987 w 15"/>
                <a:gd name="T41" fmla="*/ 85725 h 46"/>
                <a:gd name="T42" fmla="*/ 26987 w 15"/>
                <a:gd name="T43" fmla="*/ 83861 h 46"/>
                <a:gd name="T44" fmla="*/ 26987 w 15"/>
                <a:gd name="T45" fmla="*/ 81998 h 46"/>
                <a:gd name="T46" fmla="*/ 26987 w 15"/>
                <a:gd name="T47" fmla="*/ 81998 h 46"/>
                <a:gd name="T48" fmla="*/ 21590 w 15"/>
                <a:gd name="T49" fmla="*/ 80134 h 46"/>
                <a:gd name="T50" fmla="*/ 19790 w 15"/>
                <a:gd name="T51" fmla="*/ 80134 h 46"/>
                <a:gd name="T52" fmla="*/ 19790 w 15"/>
                <a:gd name="T53" fmla="*/ 78271 h 46"/>
                <a:gd name="T54" fmla="*/ 17991 w 15"/>
                <a:gd name="T55" fmla="*/ 70816 h 46"/>
                <a:gd name="T56" fmla="*/ 17991 w 15"/>
                <a:gd name="T57" fmla="*/ 63362 h 46"/>
                <a:gd name="T58" fmla="*/ 17991 w 15"/>
                <a:gd name="T59" fmla="*/ 26090 h 46"/>
                <a:gd name="T60" fmla="*/ 17991 w 15"/>
                <a:gd name="T61" fmla="*/ 0 h 46"/>
                <a:gd name="T62" fmla="*/ 17991 w 15"/>
                <a:gd name="T63" fmla="*/ 0 h 46"/>
                <a:gd name="T64" fmla="*/ 0 w 15"/>
                <a:gd name="T65" fmla="*/ 3727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 h="46">
                  <a:moveTo>
                    <a:pt x="0" y="2"/>
                  </a:moveTo>
                  <a:lnTo>
                    <a:pt x="0" y="2"/>
                  </a:lnTo>
                  <a:lnTo>
                    <a:pt x="0" y="4"/>
                  </a:lnTo>
                  <a:cubicBezTo>
                    <a:pt x="2" y="4"/>
                    <a:pt x="3" y="4"/>
                    <a:pt x="4" y="4"/>
                  </a:cubicBezTo>
                  <a:cubicBezTo>
                    <a:pt x="4" y="4"/>
                    <a:pt x="4" y="4"/>
                    <a:pt x="4" y="4"/>
                  </a:cubicBezTo>
                  <a:cubicBezTo>
                    <a:pt x="4" y="5"/>
                    <a:pt x="5" y="5"/>
                    <a:pt x="5" y="6"/>
                  </a:cubicBezTo>
                  <a:cubicBezTo>
                    <a:pt x="5" y="7"/>
                    <a:pt x="5" y="8"/>
                    <a:pt x="5" y="11"/>
                  </a:cubicBezTo>
                  <a:lnTo>
                    <a:pt x="5" y="17"/>
                  </a:lnTo>
                  <a:lnTo>
                    <a:pt x="5" y="33"/>
                  </a:lnTo>
                  <a:cubicBezTo>
                    <a:pt x="5" y="34"/>
                    <a:pt x="5" y="36"/>
                    <a:pt x="5" y="38"/>
                  </a:cubicBezTo>
                  <a:cubicBezTo>
                    <a:pt x="5" y="40"/>
                    <a:pt x="5" y="42"/>
                    <a:pt x="5" y="42"/>
                  </a:cubicBezTo>
                  <a:cubicBezTo>
                    <a:pt x="5" y="43"/>
                    <a:pt x="4" y="43"/>
                    <a:pt x="4" y="43"/>
                  </a:cubicBezTo>
                  <a:cubicBezTo>
                    <a:pt x="4" y="43"/>
                    <a:pt x="4" y="43"/>
                    <a:pt x="4" y="43"/>
                  </a:cubicBezTo>
                  <a:cubicBezTo>
                    <a:pt x="3" y="44"/>
                    <a:pt x="2" y="44"/>
                    <a:pt x="0" y="44"/>
                  </a:cubicBezTo>
                  <a:lnTo>
                    <a:pt x="0" y="45"/>
                  </a:lnTo>
                  <a:lnTo>
                    <a:pt x="0" y="46"/>
                  </a:lnTo>
                  <a:cubicBezTo>
                    <a:pt x="3" y="45"/>
                    <a:pt x="5" y="45"/>
                    <a:pt x="8" y="45"/>
                  </a:cubicBezTo>
                  <a:cubicBezTo>
                    <a:pt x="10" y="45"/>
                    <a:pt x="12" y="45"/>
                    <a:pt x="15" y="46"/>
                  </a:cubicBezTo>
                  <a:lnTo>
                    <a:pt x="15" y="45"/>
                  </a:lnTo>
                  <a:lnTo>
                    <a:pt x="15" y="44"/>
                  </a:lnTo>
                  <a:cubicBezTo>
                    <a:pt x="13" y="44"/>
                    <a:pt x="12" y="44"/>
                    <a:pt x="12" y="43"/>
                  </a:cubicBezTo>
                  <a:cubicBezTo>
                    <a:pt x="11" y="43"/>
                    <a:pt x="11" y="43"/>
                    <a:pt x="11" y="43"/>
                  </a:cubicBezTo>
                  <a:cubicBezTo>
                    <a:pt x="11" y="43"/>
                    <a:pt x="11" y="43"/>
                    <a:pt x="11" y="42"/>
                  </a:cubicBezTo>
                  <a:cubicBezTo>
                    <a:pt x="10" y="42"/>
                    <a:pt x="10" y="40"/>
                    <a:pt x="10" y="38"/>
                  </a:cubicBezTo>
                  <a:cubicBezTo>
                    <a:pt x="10" y="35"/>
                    <a:pt x="10" y="34"/>
                    <a:pt x="10" y="34"/>
                  </a:cubicBezTo>
                  <a:lnTo>
                    <a:pt x="10" y="14"/>
                  </a:lnTo>
                  <a:cubicBezTo>
                    <a:pt x="10" y="7"/>
                    <a:pt x="10" y="2"/>
                    <a:pt x="10" y="0"/>
                  </a:cubicBez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7" name="Freeform 240">
              <a:extLst>
                <a:ext uri="{FF2B5EF4-FFF2-40B4-BE49-F238E27FC236}">
                  <a16:creationId xmlns:a16="http://schemas.microsoft.com/office/drawing/2014/main" id="{4B938FF3-CA99-4D6C-8455-F8F98888E25D}"/>
                </a:ext>
              </a:extLst>
            </p:cNvPr>
            <p:cNvSpPr>
              <a:spLocks/>
            </p:cNvSpPr>
            <p:nvPr/>
          </p:nvSpPr>
          <p:spPr bwMode="auto">
            <a:xfrm>
              <a:off x="3742576" y="4505730"/>
              <a:ext cx="55562" cy="84138"/>
            </a:xfrm>
            <a:custGeom>
              <a:avLst/>
              <a:gdLst>
                <a:gd name="T0" fmla="*/ 0 w 30"/>
                <a:gd name="T1" fmla="*/ 80399 h 45"/>
                <a:gd name="T2" fmla="*/ 0 w 30"/>
                <a:gd name="T3" fmla="*/ 80399 h 45"/>
                <a:gd name="T4" fmla="*/ 0 w 30"/>
                <a:gd name="T5" fmla="*/ 80399 h 45"/>
                <a:gd name="T6" fmla="*/ 20373 w 30"/>
                <a:gd name="T7" fmla="*/ 84138 h 45"/>
                <a:gd name="T8" fmla="*/ 44450 w 30"/>
                <a:gd name="T9" fmla="*/ 76659 h 45"/>
                <a:gd name="T10" fmla="*/ 55562 w 30"/>
                <a:gd name="T11" fmla="*/ 56092 h 45"/>
                <a:gd name="T12" fmla="*/ 51858 w 30"/>
                <a:gd name="T13" fmla="*/ 44874 h 45"/>
                <a:gd name="T14" fmla="*/ 44450 w 30"/>
                <a:gd name="T15" fmla="*/ 39264 h 45"/>
                <a:gd name="T16" fmla="*/ 29633 w 30"/>
                <a:gd name="T17" fmla="*/ 35525 h 45"/>
                <a:gd name="T18" fmla="*/ 20373 w 30"/>
                <a:gd name="T19" fmla="*/ 33655 h 45"/>
                <a:gd name="T20" fmla="*/ 14817 w 30"/>
                <a:gd name="T21" fmla="*/ 31785 h 45"/>
                <a:gd name="T22" fmla="*/ 11112 w 30"/>
                <a:gd name="T23" fmla="*/ 28046 h 45"/>
                <a:gd name="T24" fmla="*/ 11112 w 30"/>
                <a:gd name="T25" fmla="*/ 20567 h 45"/>
                <a:gd name="T26" fmla="*/ 12964 w 30"/>
                <a:gd name="T27" fmla="*/ 13088 h 45"/>
                <a:gd name="T28" fmla="*/ 18521 w 30"/>
                <a:gd name="T29" fmla="*/ 7479 h 45"/>
                <a:gd name="T30" fmla="*/ 27781 w 30"/>
                <a:gd name="T31" fmla="*/ 5609 h 45"/>
                <a:gd name="T32" fmla="*/ 38893 w 30"/>
                <a:gd name="T33" fmla="*/ 7479 h 45"/>
                <a:gd name="T34" fmla="*/ 44450 w 30"/>
                <a:gd name="T35" fmla="*/ 11218 h 45"/>
                <a:gd name="T36" fmla="*/ 44450 w 30"/>
                <a:gd name="T37" fmla="*/ 20567 h 45"/>
                <a:gd name="T38" fmla="*/ 44450 w 30"/>
                <a:gd name="T39" fmla="*/ 20567 h 45"/>
                <a:gd name="T40" fmla="*/ 48154 w 30"/>
                <a:gd name="T41" fmla="*/ 20567 h 45"/>
                <a:gd name="T42" fmla="*/ 48154 w 30"/>
                <a:gd name="T43" fmla="*/ 20567 h 45"/>
                <a:gd name="T44" fmla="*/ 50006 w 30"/>
                <a:gd name="T45" fmla="*/ 5609 h 45"/>
                <a:gd name="T46" fmla="*/ 50006 w 30"/>
                <a:gd name="T47" fmla="*/ 5609 h 45"/>
                <a:gd name="T48" fmla="*/ 38893 w 30"/>
                <a:gd name="T49" fmla="*/ 1870 h 45"/>
                <a:gd name="T50" fmla="*/ 27781 w 30"/>
                <a:gd name="T51" fmla="*/ 0 h 45"/>
                <a:gd name="T52" fmla="*/ 7408 w 30"/>
                <a:gd name="T53" fmla="*/ 7479 h 45"/>
                <a:gd name="T54" fmla="*/ 0 w 30"/>
                <a:gd name="T55" fmla="*/ 24307 h 45"/>
                <a:gd name="T56" fmla="*/ 1852 w 30"/>
                <a:gd name="T57" fmla="*/ 31785 h 45"/>
                <a:gd name="T58" fmla="*/ 5556 w 30"/>
                <a:gd name="T59" fmla="*/ 37395 h 45"/>
                <a:gd name="T60" fmla="*/ 11112 w 30"/>
                <a:gd name="T61" fmla="*/ 41134 h 45"/>
                <a:gd name="T62" fmla="*/ 16669 w 30"/>
                <a:gd name="T63" fmla="*/ 43004 h 45"/>
                <a:gd name="T64" fmla="*/ 25929 w 30"/>
                <a:gd name="T65" fmla="*/ 44874 h 45"/>
                <a:gd name="T66" fmla="*/ 35189 w 30"/>
                <a:gd name="T67" fmla="*/ 46743 h 45"/>
                <a:gd name="T68" fmla="*/ 40745 w 30"/>
                <a:gd name="T69" fmla="*/ 50483 h 45"/>
                <a:gd name="T70" fmla="*/ 44450 w 30"/>
                <a:gd name="T71" fmla="*/ 54222 h 45"/>
                <a:gd name="T72" fmla="*/ 44450 w 30"/>
                <a:gd name="T73" fmla="*/ 61701 h 45"/>
                <a:gd name="T74" fmla="*/ 42598 w 30"/>
                <a:gd name="T75" fmla="*/ 71050 h 45"/>
                <a:gd name="T76" fmla="*/ 35189 w 30"/>
                <a:gd name="T77" fmla="*/ 76659 h 45"/>
                <a:gd name="T78" fmla="*/ 24077 w 30"/>
                <a:gd name="T79" fmla="*/ 80399 h 45"/>
                <a:gd name="T80" fmla="*/ 14817 w 30"/>
                <a:gd name="T81" fmla="*/ 78529 h 45"/>
                <a:gd name="T82" fmla="*/ 7408 w 30"/>
                <a:gd name="T83" fmla="*/ 74789 h 45"/>
                <a:gd name="T84" fmla="*/ 5556 w 30"/>
                <a:gd name="T85" fmla="*/ 71050 h 45"/>
                <a:gd name="T86" fmla="*/ 3704 w 30"/>
                <a:gd name="T87" fmla="*/ 63571 h 45"/>
                <a:gd name="T88" fmla="*/ 3704 w 30"/>
                <a:gd name="T89" fmla="*/ 61701 h 45"/>
                <a:gd name="T90" fmla="*/ 1852 w 30"/>
                <a:gd name="T91" fmla="*/ 61701 h 45"/>
                <a:gd name="T92" fmla="*/ 0 w 30"/>
                <a:gd name="T93" fmla="*/ 63571 h 45"/>
                <a:gd name="T94" fmla="*/ 0 w 30"/>
                <a:gd name="T95" fmla="*/ 80399 h 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0" h="45">
                  <a:moveTo>
                    <a:pt x="0" y="43"/>
                  </a:moveTo>
                  <a:lnTo>
                    <a:pt x="0" y="43"/>
                  </a:lnTo>
                  <a:cubicBezTo>
                    <a:pt x="3" y="45"/>
                    <a:pt x="7" y="45"/>
                    <a:pt x="11" y="45"/>
                  </a:cubicBezTo>
                  <a:cubicBezTo>
                    <a:pt x="16" y="45"/>
                    <a:pt x="21" y="44"/>
                    <a:pt x="24" y="41"/>
                  </a:cubicBezTo>
                  <a:cubicBezTo>
                    <a:pt x="28" y="38"/>
                    <a:pt x="30" y="35"/>
                    <a:pt x="30" y="30"/>
                  </a:cubicBezTo>
                  <a:cubicBezTo>
                    <a:pt x="30" y="28"/>
                    <a:pt x="29" y="26"/>
                    <a:pt x="28" y="24"/>
                  </a:cubicBezTo>
                  <a:cubicBezTo>
                    <a:pt x="27" y="23"/>
                    <a:pt x="26" y="22"/>
                    <a:pt x="24" y="21"/>
                  </a:cubicBezTo>
                  <a:cubicBezTo>
                    <a:pt x="22" y="20"/>
                    <a:pt x="20" y="20"/>
                    <a:pt x="16" y="19"/>
                  </a:cubicBezTo>
                  <a:cubicBezTo>
                    <a:pt x="14" y="19"/>
                    <a:pt x="12" y="18"/>
                    <a:pt x="11" y="18"/>
                  </a:cubicBezTo>
                  <a:cubicBezTo>
                    <a:pt x="10" y="18"/>
                    <a:pt x="9" y="17"/>
                    <a:pt x="8" y="17"/>
                  </a:cubicBezTo>
                  <a:cubicBezTo>
                    <a:pt x="7" y="16"/>
                    <a:pt x="7" y="16"/>
                    <a:pt x="6" y="15"/>
                  </a:cubicBezTo>
                  <a:cubicBezTo>
                    <a:pt x="6" y="14"/>
                    <a:pt x="6" y="13"/>
                    <a:pt x="6" y="11"/>
                  </a:cubicBezTo>
                  <a:cubicBezTo>
                    <a:pt x="6" y="10"/>
                    <a:pt x="6" y="8"/>
                    <a:pt x="7" y="7"/>
                  </a:cubicBezTo>
                  <a:cubicBezTo>
                    <a:pt x="8" y="5"/>
                    <a:pt x="9" y="4"/>
                    <a:pt x="10" y="4"/>
                  </a:cubicBezTo>
                  <a:cubicBezTo>
                    <a:pt x="12" y="3"/>
                    <a:pt x="13" y="3"/>
                    <a:pt x="15" y="3"/>
                  </a:cubicBezTo>
                  <a:cubicBezTo>
                    <a:pt x="17" y="3"/>
                    <a:pt x="19" y="3"/>
                    <a:pt x="21" y="4"/>
                  </a:cubicBezTo>
                  <a:cubicBezTo>
                    <a:pt x="23" y="5"/>
                    <a:pt x="24" y="6"/>
                    <a:pt x="24" y="6"/>
                  </a:cubicBezTo>
                  <a:cubicBezTo>
                    <a:pt x="24" y="7"/>
                    <a:pt x="24" y="9"/>
                    <a:pt x="24" y="11"/>
                  </a:cubicBezTo>
                  <a:lnTo>
                    <a:pt x="26" y="11"/>
                  </a:lnTo>
                  <a:cubicBezTo>
                    <a:pt x="26" y="7"/>
                    <a:pt x="26" y="5"/>
                    <a:pt x="27" y="3"/>
                  </a:cubicBezTo>
                  <a:cubicBezTo>
                    <a:pt x="25" y="2"/>
                    <a:pt x="23" y="1"/>
                    <a:pt x="21" y="1"/>
                  </a:cubicBezTo>
                  <a:cubicBezTo>
                    <a:pt x="19" y="0"/>
                    <a:pt x="17" y="0"/>
                    <a:pt x="15" y="0"/>
                  </a:cubicBezTo>
                  <a:cubicBezTo>
                    <a:pt x="11" y="0"/>
                    <a:pt x="7" y="1"/>
                    <a:pt x="4" y="4"/>
                  </a:cubicBezTo>
                  <a:cubicBezTo>
                    <a:pt x="2" y="6"/>
                    <a:pt x="0" y="9"/>
                    <a:pt x="0" y="13"/>
                  </a:cubicBezTo>
                  <a:cubicBezTo>
                    <a:pt x="0" y="14"/>
                    <a:pt x="1" y="16"/>
                    <a:pt x="1" y="17"/>
                  </a:cubicBezTo>
                  <a:cubicBezTo>
                    <a:pt x="1" y="18"/>
                    <a:pt x="2" y="19"/>
                    <a:pt x="3" y="20"/>
                  </a:cubicBezTo>
                  <a:cubicBezTo>
                    <a:pt x="4" y="21"/>
                    <a:pt x="5" y="22"/>
                    <a:pt x="6" y="22"/>
                  </a:cubicBezTo>
                  <a:cubicBezTo>
                    <a:pt x="7" y="23"/>
                    <a:pt x="8" y="23"/>
                    <a:pt x="9" y="23"/>
                  </a:cubicBezTo>
                  <a:cubicBezTo>
                    <a:pt x="10" y="24"/>
                    <a:pt x="12" y="24"/>
                    <a:pt x="14" y="24"/>
                  </a:cubicBezTo>
                  <a:cubicBezTo>
                    <a:pt x="16" y="25"/>
                    <a:pt x="18" y="25"/>
                    <a:pt x="19" y="25"/>
                  </a:cubicBezTo>
                  <a:cubicBezTo>
                    <a:pt x="20" y="26"/>
                    <a:pt x="21" y="26"/>
                    <a:pt x="22" y="27"/>
                  </a:cubicBezTo>
                  <a:cubicBezTo>
                    <a:pt x="22" y="27"/>
                    <a:pt x="23" y="28"/>
                    <a:pt x="24" y="29"/>
                  </a:cubicBezTo>
                  <a:cubicBezTo>
                    <a:pt x="24" y="30"/>
                    <a:pt x="24" y="31"/>
                    <a:pt x="24" y="33"/>
                  </a:cubicBezTo>
                  <a:cubicBezTo>
                    <a:pt x="24" y="35"/>
                    <a:pt x="24" y="36"/>
                    <a:pt x="23" y="38"/>
                  </a:cubicBezTo>
                  <a:cubicBezTo>
                    <a:pt x="22" y="39"/>
                    <a:pt x="20" y="41"/>
                    <a:pt x="19" y="41"/>
                  </a:cubicBezTo>
                  <a:cubicBezTo>
                    <a:pt x="17" y="42"/>
                    <a:pt x="15" y="43"/>
                    <a:pt x="13" y="43"/>
                  </a:cubicBezTo>
                  <a:cubicBezTo>
                    <a:pt x="11" y="43"/>
                    <a:pt x="10" y="42"/>
                    <a:pt x="8" y="42"/>
                  </a:cubicBezTo>
                  <a:cubicBezTo>
                    <a:pt x="7" y="42"/>
                    <a:pt x="5" y="41"/>
                    <a:pt x="4" y="40"/>
                  </a:cubicBezTo>
                  <a:cubicBezTo>
                    <a:pt x="4" y="40"/>
                    <a:pt x="3" y="39"/>
                    <a:pt x="3" y="38"/>
                  </a:cubicBezTo>
                  <a:cubicBezTo>
                    <a:pt x="3" y="38"/>
                    <a:pt x="3" y="36"/>
                    <a:pt x="2" y="34"/>
                  </a:cubicBezTo>
                  <a:lnTo>
                    <a:pt x="2" y="33"/>
                  </a:lnTo>
                  <a:lnTo>
                    <a:pt x="1" y="33"/>
                  </a:lnTo>
                  <a:lnTo>
                    <a:pt x="0" y="34"/>
                  </a:lnTo>
                  <a:cubicBezTo>
                    <a:pt x="0" y="38"/>
                    <a:pt x="0" y="41"/>
                    <a:pt x="0" y="4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8" name="Freeform 241">
              <a:extLst>
                <a:ext uri="{FF2B5EF4-FFF2-40B4-BE49-F238E27FC236}">
                  <a16:creationId xmlns:a16="http://schemas.microsoft.com/office/drawing/2014/main" id="{11B7809D-5652-4257-A8BF-C705F3011119}"/>
                </a:ext>
              </a:extLst>
            </p:cNvPr>
            <p:cNvSpPr>
              <a:spLocks noEditPoints="1"/>
            </p:cNvSpPr>
            <p:nvPr/>
          </p:nvSpPr>
          <p:spPr bwMode="auto">
            <a:xfrm>
              <a:off x="3806076" y="4534305"/>
              <a:ext cx="52387" cy="55563"/>
            </a:xfrm>
            <a:custGeom>
              <a:avLst/>
              <a:gdLst>
                <a:gd name="T0" fmla="*/ 7484 w 28"/>
                <a:gd name="T1" fmla="*/ 14817 h 30"/>
                <a:gd name="T2" fmla="*/ 7484 w 28"/>
                <a:gd name="T3" fmla="*/ 14817 h 30"/>
                <a:gd name="T4" fmla="*/ 11226 w 28"/>
                <a:gd name="T5" fmla="*/ 9261 h 30"/>
                <a:gd name="T6" fmla="*/ 14968 w 28"/>
                <a:gd name="T7" fmla="*/ 7408 h 30"/>
                <a:gd name="T8" fmla="*/ 20581 w 28"/>
                <a:gd name="T9" fmla="*/ 5556 h 30"/>
                <a:gd name="T10" fmla="*/ 29935 w 28"/>
                <a:gd name="T11" fmla="*/ 9261 h 30"/>
                <a:gd name="T12" fmla="*/ 33677 w 28"/>
                <a:gd name="T13" fmla="*/ 20373 h 30"/>
                <a:gd name="T14" fmla="*/ 5613 w 28"/>
                <a:gd name="T15" fmla="*/ 29634 h 30"/>
                <a:gd name="T16" fmla="*/ 0 w 28"/>
                <a:gd name="T17" fmla="*/ 42598 h 30"/>
                <a:gd name="T18" fmla="*/ 1871 w 28"/>
                <a:gd name="T19" fmla="*/ 50007 h 30"/>
                <a:gd name="T20" fmla="*/ 7484 w 28"/>
                <a:gd name="T21" fmla="*/ 53711 h 30"/>
                <a:gd name="T22" fmla="*/ 14968 w 28"/>
                <a:gd name="T23" fmla="*/ 55563 h 30"/>
                <a:gd name="T24" fmla="*/ 22452 w 28"/>
                <a:gd name="T25" fmla="*/ 53711 h 30"/>
                <a:gd name="T26" fmla="*/ 33677 w 28"/>
                <a:gd name="T27" fmla="*/ 44450 h 30"/>
                <a:gd name="T28" fmla="*/ 33677 w 28"/>
                <a:gd name="T29" fmla="*/ 53711 h 30"/>
                <a:gd name="T30" fmla="*/ 35548 w 28"/>
                <a:gd name="T31" fmla="*/ 53711 h 30"/>
                <a:gd name="T32" fmla="*/ 43032 w 28"/>
                <a:gd name="T33" fmla="*/ 53711 h 30"/>
                <a:gd name="T34" fmla="*/ 50516 w 28"/>
                <a:gd name="T35" fmla="*/ 53711 h 30"/>
                <a:gd name="T36" fmla="*/ 52387 w 28"/>
                <a:gd name="T37" fmla="*/ 53711 h 30"/>
                <a:gd name="T38" fmla="*/ 52387 w 28"/>
                <a:gd name="T39" fmla="*/ 51859 h 30"/>
                <a:gd name="T40" fmla="*/ 50516 w 28"/>
                <a:gd name="T41" fmla="*/ 51859 h 30"/>
                <a:gd name="T42" fmla="*/ 48645 w 28"/>
                <a:gd name="T43" fmla="*/ 51859 h 30"/>
                <a:gd name="T44" fmla="*/ 44903 w 28"/>
                <a:gd name="T45" fmla="*/ 50007 h 30"/>
                <a:gd name="T46" fmla="*/ 44903 w 28"/>
                <a:gd name="T47" fmla="*/ 50007 h 30"/>
                <a:gd name="T48" fmla="*/ 44903 w 28"/>
                <a:gd name="T49" fmla="*/ 46303 h 30"/>
                <a:gd name="T50" fmla="*/ 44903 w 28"/>
                <a:gd name="T51" fmla="*/ 27782 h 30"/>
                <a:gd name="T52" fmla="*/ 44903 w 28"/>
                <a:gd name="T53" fmla="*/ 16669 h 30"/>
                <a:gd name="T54" fmla="*/ 43032 w 28"/>
                <a:gd name="T55" fmla="*/ 9261 h 30"/>
                <a:gd name="T56" fmla="*/ 35548 w 28"/>
                <a:gd name="T57" fmla="*/ 1852 h 30"/>
                <a:gd name="T58" fmla="*/ 24323 w 28"/>
                <a:gd name="T59" fmla="*/ 0 h 30"/>
                <a:gd name="T60" fmla="*/ 5613 w 28"/>
                <a:gd name="T61" fmla="*/ 7408 h 30"/>
                <a:gd name="T62" fmla="*/ 5613 w 28"/>
                <a:gd name="T63" fmla="*/ 14817 h 30"/>
                <a:gd name="T64" fmla="*/ 5613 w 28"/>
                <a:gd name="T65" fmla="*/ 14817 h 30"/>
                <a:gd name="T66" fmla="*/ 7484 w 28"/>
                <a:gd name="T67" fmla="*/ 14817 h 30"/>
                <a:gd name="T68" fmla="*/ 7484 w 28"/>
                <a:gd name="T69" fmla="*/ 14817 h 30"/>
                <a:gd name="T70" fmla="*/ 33677 w 28"/>
                <a:gd name="T71" fmla="*/ 40746 h 30"/>
                <a:gd name="T72" fmla="*/ 33677 w 28"/>
                <a:gd name="T73" fmla="*/ 40746 h 30"/>
                <a:gd name="T74" fmla="*/ 18710 w 28"/>
                <a:gd name="T75" fmla="*/ 48155 h 30"/>
                <a:gd name="T76" fmla="*/ 11226 w 28"/>
                <a:gd name="T77" fmla="*/ 40746 h 30"/>
                <a:gd name="T78" fmla="*/ 14968 w 28"/>
                <a:gd name="T79" fmla="*/ 29634 h 30"/>
                <a:gd name="T80" fmla="*/ 33677 w 28"/>
                <a:gd name="T81" fmla="*/ 24077 h 30"/>
                <a:gd name="T82" fmla="*/ 33677 w 28"/>
                <a:gd name="T83" fmla="*/ 4074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 h="30">
                  <a:moveTo>
                    <a:pt x="4" y="8"/>
                  </a:moveTo>
                  <a:lnTo>
                    <a:pt x="4" y="8"/>
                  </a:lnTo>
                  <a:cubicBezTo>
                    <a:pt x="5" y="6"/>
                    <a:pt x="6" y="5"/>
                    <a:pt x="6" y="5"/>
                  </a:cubicBezTo>
                  <a:cubicBezTo>
                    <a:pt x="6" y="4"/>
                    <a:pt x="7" y="4"/>
                    <a:pt x="8" y="4"/>
                  </a:cubicBezTo>
                  <a:cubicBezTo>
                    <a:pt x="9" y="3"/>
                    <a:pt x="10" y="3"/>
                    <a:pt x="11" y="3"/>
                  </a:cubicBezTo>
                  <a:cubicBezTo>
                    <a:pt x="13" y="3"/>
                    <a:pt x="15" y="4"/>
                    <a:pt x="16" y="5"/>
                  </a:cubicBezTo>
                  <a:cubicBezTo>
                    <a:pt x="18" y="6"/>
                    <a:pt x="18" y="8"/>
                    <a:pt x="18" y="11"/>
                  </a:cubicBezTo>
                  <a:cubicBezTo>
                    <a:pt x="10" y="13"/>
                    <a:pt x="5" y="14"/>
                    <a:pt x="3" y="16"/>
                  </a:cubicBezTo>
                  <a:cubicBezTo>
                    <a:pt x="1" y="17"/>
                    <a:pt x="0" y="20"/>
                    <a:pt x="0" y="23"/>
                  </a:cubicBezTo>
                  <a:cubicBezTo>
                    <a:pt x="0" y="24"/>
                    <a:pt x="0" y="26"/>
                    <a:pt x="1" y="27"/>
                  </a:cubicBezTo>
                  <a:cubicBezTo>
                    <a:pt x="2" y="28"/>
                    <a:pt x="3" y="29"/>
                    <a:pt x="4" y="29"/>
                  </a:cubicBezTo>
                  <a:cubicBezTo>
                    <a:pt x="5" y="30"/>
                    <a:pt x="6" y="30"/>
                    <a:pt x="8" y="30"/>
                  </a:cubicBezTo>
                  <a:cubicBezTo>
                    <a:pt x="9" y="30"/>
                    <a:pt x="11" y="30"/>
                    <a:pt x="12" y="29"/>
                  </a:cubicBezTo>
                  <a:lnTo>
                    <a:pt x="18" y="24"/>
                  </a:lnTo>
                  <a:lnTo>
                    <a:pt x="18" y="29"/>
                  </a:lnTo>
                  <a:lnTo>
                    <a:pt x="19" y="29"/>
                  </a:lnTo>
                  <a:cubicBezTo>
                    <a:pt x="20" y="29"/>
                    <a:pt x="22" y="29"/>
                    <a:pt x="23" y="29"/>
                  </a:cubicBezTo>
                  <a:cubicBezTo>
                    <a:pt x="24" y="29"/>
                    <a:pt x="26" y="29"/>
                    <a:pt x="27" y="29"/>
                  </a:cubicBezTo>
                  <a:lnTo>
                    <a:pt x="28" y="29"/>
                  </a:lnTo>
                  <a:lnTo>
                    <a:pt x="28" y="28"/>
                  </a:lnTo>
                  <a:lnTo>
                    <a:pt x="27" y="28"/>
                  </a:lnTo>
                  <a:lnTo>
                    <a:pt x="26" y="28"/>
                  </a:lnTo>
                  <a:cubicBezTo>
                    <a:pt x="25" y="28"/>
                    <a:pt x="25" y="27"/>
                    <a:pt x="24" y="27"/>
                  </a:cubicBezTo>
                  <a:cubicBezTo>
                    <a:pt x="24" y="27"/>
                    <a:pt x="24" y="27"/>
                    <a:pt x="24" y="27"/>
                  </a:cubicBezTo>
                  <a:cubicBezTo>
                    <a:pt x="24" y="27"/>
                    <a:pt x="24" y="26"/>
                    <a:pt x="24" y="25"/>
                  </a:cubicBezTo>
                  <a:lnTo>
                    <a:pt x="24" y="15"/>
                  </a:lnTo>
                  <a:lnTo>
                    <a:pt x="24" y="9"/>
                  </a:lnTo>
                  <a:cubicBezTo>
                    <a:pt x="24" y="7"/>
                    <a:pt x="23" y="6"/>
                    <a:pt x="23" y="5"/>
                  </a:cubicBezTo>
                  <a:cubicBezTo>
                    <a:pt x="22" y="3"/>
                    <a:pt x="21" y="2"/>
                    <a:pt x="19" y="1"/>
                  </a:cubicBezTo>
                  <a:cubicBezTo>
                    <a:pt x="18" y="0"/>
                    <a:pt x="16" y="0"/>
                    <a:pt x="13" y="0"/>
                  </a:cubicBezTo>
                  <a:cubicBezTo>
                    <a:pt x="10" y="0"/>
                    <a:pt x="6" y="1"/>
                    <a:pt x="3" y="4"/>
                  </a:cubicBezTo>
                  <a:lnTo>
                    <a:pt x="3" y="8"/>
                  </a:lnTo>
                  <a:lnTo>
                    <a:pt x="4" y="8"/>
                  </a:lnTo>
                  <a:close/>
                  <a:moveTo>
                    <a:pt x="18" y="22"/>
                  </a:moveTo>
                  <a:lnTo>
                    <a:pt x="18" y="22"/>
                  </a:lnTo>
                  <a:cubicBezTo>
                    <a:pt x="16" y="25"/>
                    <a:pt x="13" y="26"/>
                    <a:pt x="10" y="26"/>
                  </a:cubicBezTo>
                  <a:cubicBezTo>
                    <a:pt x="7" y="26"/>
                    <a:pt x="6" y="25"/>
                    <a:pt x="6" y="22"/>
                  </a:cubicBezTo>
                  <a:cubicBezTo>
                    <a:pt x="6" y="19"/>
                    <a:pt x="6" y="18"/>
                    <a:pt x="8" y="16"/>
                  </a:cubicBezTo>
                  <a:cubicBezTo>
                    <a:pt x="9" y="15"/>
                    <a:pt x="13" y="14"/>
                    <a:pt x="18" y="13"/>
                  </a:cubicBezTo>
                  <a:lnTo>
                    <a:pt x="18" y="2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09" name="Freeform 242">
              <a:extLst>
                <a:ext uri="{FF2B5EF4-FFF2-40B4-BE49-F238E27FC236}">
                  <a16:creationId xmlns:a16="http://schemas.microsoft.com/office/drawing/2014/main" id="{EA841C05-BCA3-481A-9757-5A16A2BDF027}"/>
                </a:ext>
              </a:extLst>
            </p:cNvPr>
            <p:cNvSpPr>
              <a:spLocks noEditPoints="1"/>
            </p:cNvSpPr>
            <p:nvPr/>
          </p:nvSpPr>
          <p:spPr bwMode="auto">
            <a:xfrm>
              <a:off x="3863226" y="4507318"/>
              <a:ext cx="28575" cy="82550"/>
            </a:xfrm>
            <a:custGeom>
              <a:avLst/>
              <a:gdLst>
                <a:gd name="T0" fmla="*/ 9525 w 15"/>
                <a:gd name="T1" fmla="*/ 1876 h 44"/>
                <a:gd name="T2" fmla="*/ 9525 w 15"/>
                <a:gd name="T3" fmla="*/ 1876 h 44"/>
                <a:gd name="T4" fmla="*/ 7620 w 15"/>
                <a:gd name="T5" fmla="*/ 7505 h 44"/>
                <a:gd name="T6" fmla="*/ 9525 w 15"/>
                <a:gd name="T7" fmla="*/ 11257 h 44"/>
                <a:gd name="T8" fmla="*/ 15240 w 15"/>
                <a:gd name="T9" fmla="*/ 13133 h 44"/>
                <a:gd name="T10" fmla="*/ 19050 w 15"/>
                <a:gd name="T11" fmla="*/ 11257 h 44"/>
                <a:gd name="T12" fmla="*/ 20955 w 15"/>
                <a:gd name="T13" fmla="*/ 7505 h 44"/>
                <a:gd name="T14" fmla="*/ 19050 w 15"/>
                <a:gd name="T15" fmla="*/ 1876 h 44"/>
                <a:gd name="T16" fmla="*/ 15240 w 15"/>
                <a:gd name="T17" fmla="*/ 0 h 44"/>
                <a:gd name="T18" fmla="*/ 9525 w 15"/>
                <a:gd name="T19" fmla="*/ 1876 h 44"/>
                <a:gd name="T20" fmla="*/ 0 w 15"/>
                <a:gd name="T21" fmla="*/ 30018 h 44"/>
                <a:gd name="T22" fmla="*/ 0 w 15"/>
                <a:gd name="T23" fmla="*/ 30018 h 44"/>
                <a:gd name="T24" fmla="*/ 0 w 15"/>
                <a:gd name="T25" fmla="*/ 31894 h 44"/>
                <a:gd name="T26" fmla="*/ 0 w 15"/>
                <a:gd name="T27" fmla="*/ 33770 h 44"/>
                <a:gd name="T28" fmla="*/ 0 w 15"/>
                <a:gd name="T29" fmla="*/ 33770 h 44"/>
                <a:gd name="T30" fmla="*/ 5715 w 15"/>
                <a:gd name="T31" fmla="*/ 33770 h 44"/>
                <a:gd name="T32" fmla="*/ 7620 w 15"/>
                <a:gd name="T33" fmla="*/ 33770 h 44"/>
                <a:gd name="T34" fmla="*/ 9525 w 15"/>
                <a:gd name="T35" fmla="*/ 35647 h 44"/>
                <a:gd name="T36" fmla="*/ 9525 w 15"/>
                <a:gd name="T37" fmla="*/ 41275 h 44"/>
                <a:gd name="T38" fmla="*/ 9525 w 15"/>
                <a:gd name="T39" fmla="*/ 46903 h 44"/>
                <a:gd name="T40" fmla="*/ 9525 w 15"/>
                <a:gd name="T41" fmla="*/ 58160 h 44"/>
                <a:gd name="T42" fmla="*/ 9525 w 15"/>
                <a:gd name="T43" fmla="*/ 67541 h 44"/>
                <a:gd name="T44" fmla="*/ 9525 w 15"/>
                <a:gd name="T45" fmla="*/ 75045 h 44"/>
                <a:gd name="T46" fmla="*/ 7620 w 15"/>
                <a:gd name="T47" fmla="*/ 76922 h 44"/>
                <a:gd name="T48" fmla="*/ 7620 w 15"/>
                <a:gd name="T49" fmla="*/ 76922 h 44"/>
                <a:gd name="T50" fmla="*/ 0 w 15"/>
                <a:gd name="T51" fmla="*/ 78798 h 44"/>
                <a:gd name="T52" fmla="*/ 0 w 15"/>
                <a:gd name="T53" fmla="*/ 78798 h 44"/>
                <a:gd name="T54" fmla="*/ 0 w 15"/>
                <a:gd name="T55" fmla="*/ 80674 h 44"/>
                <a:gd name="T56" fmla="*/ 0 w 15"/>
                <a:gd name="T57" fmla="*/ 82550 h 44"/>
                <a:gd name="T58" fmla="*/ 15240 w 15"/>
                <a:gd name="T59" fmla="*/ 80674 h 44"/>
                <a:gd name="T60" fmla="*/ 28575 w 15"/>
                <a:gd name="T61" fmla="*/ 82550 h 44"/>
                <a:gd name="T62" fmla="*/ 28575 w 15"/>
                <a:gd name="T63" fmla="*/ 80674 h 44"/>
                <a:gd name="T64" fmla="*/ 28575 w 15"/>
                <a:gd name="T65" fmla="*/ 78798 h 44"/>
                <a:gd name="T66" fmla="*/ 28575 w 15"/>
                <a:gd name="T67" fmla="*/ 78798 h 44"/>
                <a:gd name="T68" fmla="*/ 22860 w 15"/>
                <a:gd name="T69" fmla="*/ 76922 h 44"/>
                <a:gd name="T70" fmla="*/ 20955 w 15"/>
                <a:gd name="T71" fmla="*/ 76922 h 44"/>
                <a:gd name="T72" fmla="*/ 20955 w 15"/>
                <a:gd name="T73" fmla="*/ 75045 h 44"/>
                <a:gd name="T74" fmla="*/ 19050 w 15"/>
                <a:gd name="T75" fmla="*/ 67541 h 44"/>
                <a:gd name="T76" fmla="*/ 19050 w 15"/>
                <a:gd name="T77" fmla="*/ 60036 h 44"/>
                <a:gd name="T78" fmla="*/ 19050 w 15"/>
                <a:gd name="T79" fmla="*/ 46903 h 44"/>
                <a:gd name="T80" fmla="*/ 20955 w 15"/>
                <a:gd name="T81" fmla="*/ 26266 h 44"/>
                <a:gd name="T82" fmla="*/ 19050 w 15"/>
                <a:gd name="T83" fmla="*/ 26266 h 44"/>
                <a:gd name="T84" fmla="*/ 0 w 15"/>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 h="44">
                  <a:moveTo>
                    <a:pt x="5" y="1"/>
                  </a:moveTo>
                  <a:lnTo>
                    <a:pt x="5" y="1"/>
                  </a:lnTo>
                  <a:cubicBezTo>
                    <a:pt x="4" y="2"/>
                    <a:pt x="4" y="3"/>
                    <a:pt x="4" y="4"/>
                  </a:cubicBezTo>
                  <a:cubicBezTo>
                    <a:pt x="4" y="5"/>
                    <a:pt x="4" y="5"/>
                    <a:pt x="5" y="6"/>
                  </a:cubicBezTo>
                  <a:cubicBezTo>
                    <a:pt x="6" y="7"/>
                    <a:pt x="7" y="7"/>
                    <a:pt x="8" y="7"/>
                  </a:cubicBezTo>
                  <a:cubicBezTo>
                    <a:pt x="8" y="7"/>
                    <a:pt x="9" y="7"/>
                    <a:pt x="10" y="6"/>
                  </a:cubicBezTo>
                  <a:cubicBezTo>
                    <a:pt x="11" y="5"/>
                    <a:pt x="11" y="5"/>
                    <a:pt x="11" y="4"/>
                  </a:cubicBezTo>
                  <a:cubicBezTo>
                    <a:pt x="11" y="3"/>
                    <a:pt x="11" y="2"/>
                    <a:pt x="10" y="1"/>
                  </a:cubicBezTo>
                  <a:cubicBezTo>
                    <a:pt x="9" y="1"/>
                    <a:pt x="8" y="0"/>
                    <a:pt x="8" y="0"/>
                  </a:cubicBezTo>
                  <a:cubicBezTo>
                    <a:pt x="7" y="0"/>
                    <a:pt x="6" y="1"/>
                    <a:pt x="5" y="1"/>
                  </a:cubicBezTo>
                  <a:close/>
                  <a:moveTo>
                    <a:pt x="0" y="16"/>
                  </a:moveTo>
                  <a:lnTo>
                    <a:pt x="0" y="16"/>
                  </a:lnTo>
                  <a:lnTo>
                    <a:pt x="0" y="17"/>
                  </a:lnTo>
                  <a:lnTo>
                    <a:pt x="0" y="18"/>
                  </a:lnTo>
                  <a:lnTo>
                    <a:pt x="3" y="18"/>
                  </a:lnTo>
                  <a:cubicBezTo>
                    <a:pt x="4" y="18"/>
                    <a:pt x="4" y="18"/>
                    <a:pt x="4" y="18"/>
                  </a:cubicBezTo>
                  <a:cubicBezTo>
                    <a:pt x="5" y="19"/>
                    <a:pt x="5" y="19"/>
                    <a:pt x="5" y="19"/>
                  </a:cubicBezTo>
                  <a:cubicBezTo>
                    <a:pt x="5" y="19"/>
                    <a:pt x="5" y="20"/>
                    <a:pt x="5" y="22"/>
                  </a:cubicBezTo>
                  <a:cubicBezTo>
                    <a:pt x="5" y="23"/>
                    <a:pt x="5" y="24"/>
                    <a:pt x="5" y="25"/>
                  </a:cubicBezTo>
                  <a:lnTo>
                    <a:pt x="5" y="31"/>
                  </a:lnTo>
                  <a:cubicBezTo>
                    <a:pt x="5" y="32"/>
                    <a:pt x="5" y="34"/>
                    <a:pt x="5" y="36"/>
                  </a:cubicBezTo>
                  <a:cubicBezTo>
                    <a:pt x="5" y="38"/>
                    <a:pt x="5" y="40"/>
                    <a:pt x="5" y="40"/>
                  </a:cubicBezTo>
                  <a:cubicBezTo>
                    <a:pt x="5" y="41"/>
                    <a:pt x="5" y="41"/>
                    <a:pt x="4" y="41"/>
                  </a:cubicBezTo>
                  <a:cubicBezTo>
                    <a:pt x="4" y="41"/>
                    <a:pt x="4" y="41"/>
                    <a:pt x="4" y="41"/>
                  </a:cubicBezTo>
                  <a:cubicBezTo>
                    <a:pt x="3" y="42"/>
                    <a:pt x="2" y="42"/>
                    <a:pt x="0" y="42"/>
                  </a:cubicBezTo>
                  <a:lnTo>
                    <a:pt x="0" y="43"/>
                  </a:lnTo>
                  <a:lnTo>
                    <a:pt x="0" y="44"/>
                  </a:lnTo>
                  <a:cubicBezTo>
                    <a:pt x="3" y="43"/>
                    <a:pt x="5" y="43"/>
                    <a:pt x="8" y="43"/>
                  </a:cubicBezTo>
                  <a:cubicBezTo>
                    <a:pt x="10" y="43"/>
                    <a:pt x="13" y="43"/>
                    <a:pt x="15" y="44"/>
                  </a:cubicBezTo>
                  <a:lnTo>
                    <a:pt x="15" y="43"/>
                  </a:lnTo>
                  <a:lnTo>
                    <a:pt x="15" y="42"/>
                  </a:lnTo>
                  <a:cubicBezTo>
                    <a:pt x="13" y="42"/>
                    <a:pt x="12" y="42"/>
                    <a:pt x="12" y="41"/>
                  </a:cubicBezTo>
                  <a:cubicBezTo>
                    <a:pt x="12" y="41"/>
                    <a:pt x="11" y="41"/>
                    <a:pt x="11" y="41"/>
                  </a:cubicBezTo>
                  <a:cubicBezTo>
                    <a:pt x="11" y="41"/>
                    <a:pt x="11" y="41"/>
                    <a:pt x="11" y="40"/>
                  </a:cubicBezTo>
                  <a:cubicBezTo>
                    <a:pt x="11" y="40"/>
                    <a:pt x="11" y="38"/>
                    <a:pt x="10" y="36"/>
                  </a:cubicBezTo>
                  <a:cubicBezTo>
                    <a:pt x="10" y="33"/>
                    <a:pt x="10" y="32"/>
                    <a:pt x="10" y="32"/>
                  </a:cubicBezTo>
                  <a:lnTo>
                    <a:pt x="10" y="25"/>
                  </a:lnTo>
                  <a:cubicBezTo>
                    <a:pt x="10" y="20"/>
                    <a:pt x="10" y="17"/>
                    <a:pt x="11" y="14"/>
                  </a:cubicBezTo>
                  <a:lnTo>
                    <a:pt x="10" y="14"/>
                  </a:ln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0" name="Freeform 243">
              <a:extLst>
                <a:ext uri="{FF2B5EF4-FFF2-40B4-BE49-F238E27FC236}">
                  <a16:creationId xmlns:a16="http://schemas.microsoft.com/office/drawing/2014/main" id="{4D575FD2-A310-4495-8298-6145AFA6754C}"/>
                </a:ext>
              </a:extLst>
            </p:cNvPr>
            <p:cNvSpPr>
              <a:spLocks noEditPoints="1"/>
            </p:cNvSpPr>
            <p:nvPr/>
          </p:nvSpPr>
          <p:spPr bwMode="auto">
            <a:xfrm>
              <a:off x="3901326" y="4504143"/>
              <a:ext cx="63500" cy="85725"/>
            </a:xfrm>
            <a:custGeom>
              <a:avLst/>
              <a:gdLst>
                <a:gd name="T0" fmla="*/ 35485 w 34"/>
                <a:gd name="T1" fmla="*/ 7454 h 46"/>
                <a:gd name="T2" fmla="*/ 35485 w 34"/>
                <a:gd name="T3" fmla="*/ 7454 h 46"/>
                <a:gd name="T4" fmla="*/ 41088 w 34"/>
                <a:gd name="T5" fmla="*/ 7454 h 46"/>
                <a:gd name="T6" fmla="*/ 42956 w 34"/>
                <a:gd name="T7" fmla="*/ 7454 h 46"/>
                <a:gd name="T8" fmla="*/ 42956 w 34"/>
                <a:gd name="T9" fmla="*/ 11182 h 46"/>
                <a:gd name="T10" fmla="*/ 42956 w 34"/>
                <a:gd name="T11" fmla="*/ 20499 h 46"/>
                <a:gd name="T12" fmla="*/ 44824 w 34"/>
                <a:gd name="T13" fmla="*/ 33545 h 46"/>
                <a:gd name="T14" fmla="*/ 29882 w 34"/>
                <a:gd name="T15" fmla="*/ 29817 h 46"/>
                <a:gd name="T16" fmla="*/ 20544 w 34"/>
                <a:gd name="T17" fmla="*/ 33545 h 46"/>
                <a:gd name="T18" fmla="*/ 9338 w 34"/>
                <a:gd name="T19" fmla="*/ 39135 h 46"/>
                <a:gd name="T20" fmla="*/ 3735 w 34"/>
                <a:gd name="T21" fmla="*/ 46590 h 46"/>
                <a:gd name="T22" fmla="*/ 0 w 34"/>
                <a:gd name="T23" fmla="*/ 59635 h 46"/>
                <a:gd name="T24" fmla="*/ 3735 w 34"/>
                <a:gd name="T25" fmla="*/ 72680 h 46"/>
                <a:gd name="T26" fmla="*/ 11206 w 34"/>
                <a:gd name="T27" fmla="*/ 81998 h 46"/>
                <a:gd name="T28" fmla="*/ 24279 w 34"/>
                <a:gd name="T29" fmla="*/ 85725 h 46"/>
                <a:gd name="T30" fmla="*/ 31750 w 34"/>
                <a:gd name="T31" fmla="*/ 83861 h 46"/>
                <a:gd name="T32" fmla="*/ 37353 w 34"/>
                <a:gd name="T33" fmla="*/ 80134 h 46"/>
                <a:gd name="T34" fmla="*/ 44824 w 34"/>
                <a:gd name="T35" fmla="*/ 74543 h 46"/>
                <a:gd name="T36" fmla="*/ 44824 w 34"/>
                <a:gd name="T37" fmla="*/ 76407 h 46"/>
                <a:gd name="T38" fmla="*/ 42956 w 34"/>
                <a:gd name="T39" fmla="*/ 83861 h 46"/>
                <a:gd name="T40" fmla="*/ 44824 w 34"/>
                <a:gd name="T41" fmla="*/ 85725 h 46"/>
                <a:gd name="T42" fmla="*/ 54162 w 34"/>
                <a:gd name="T43" fmla="*/ 83861 h 46"/>
                <a:gd name="T44" fmla="*/ 63500 w 34"/>
                <a:gd name="T45" fmla="*/ 85725 h 46"/>
                <a:gd name="T46" fmla="*/ 63500 w 34"/>
                <a:gd name="T47" fmla="*/ 83861 h 46"/>
                <a:gd name="T48" fmla="*/ 63500 w 34"/>
                <a:gd name="T49" fmla="*/ 81998 h 46"/>
                <a:gd name="T50" fmla="*/ 63500 w 34"/>
                <a:gd name="T51" fmla="*/ 81998 h 46"/>
                <a:gd name="T52" fmla="*/ 56029 w 34"/>
                <a:gd name="T53" fmla="*/ 80134 h 46"/>
                <a:gd name="T54" fmla="*/ 54162 w 34"/>
                <a:gd name="T55" fmla="*/ 80134 h 46"/>
                <a:gd name="T56" fmla="*/ 54162 w 34"/>
                <a:gd name="T57" fmla="*/ 74543 h 46"/>
                <a:gd name="T58" fmla="*/ 54162 w 34"/>
                <a:gd name="T59" fmla="*/ 63362 h 46"/>
                <a:gd name="T60" fmla="*/ 54162 w 34"/>
                <a:gd name="T61" fmla="*/ 26090 h 46"/>
                <a:gd name="T62" fmla="*/ 54162 w 34"/>
                <a:gd name="T63" fmla="*/ 0 h 46"/>
                <a:gd name="T64" fmla="*/ 54162 w 34"/>
                <a:gd name="T65" fmla="*/ 0 h 46"/>
                <a:gd name="T66" fmla="*/ 35485 w 34"/>
                <a:gd name="T67" fmla="*/ 3727 h 46"/>
                <a:gd name="T68" fmla="*/ 33618 w 34"/>
                <a:gd name="T69" fmla="*/ 3727 h 46"/>
                <a:gd name="T70" fmla="*/ 33618 w 34"/>
                <a:gd name="T71" fmla="*/ 7454 h 46"/>
                <a:gd name="T72" fmla="*/ 35485 w 34"/>
                <a:gd name="T73" fmla="*/ 7454 h 46"/>
                <a:gd name="T74" fmla="*/ 44824 w 34"/>
                <a:gd name="T75" fmla="*/ 52180 h 46"/>
                <a:gd name="T76" fmla="*/ 44824 w 34"/>
                <a:gd name="T77" fmla="*/ 52180 h 46"/>
                <a:gd name="T78" fmla="*/ 42956 w 34"/>
                <a:gd name="T79" fmla="*/ 65226 h 46"/>
                <a:gd name="T80" fmla="*/ 41088 w 34"/>
                <a:gd name="T81" fmla="*/ 70816 h 46"/>
                <a:gd name="T82" fmla="*/ 35485 w 34"/>
                <a:gd name="T83" fmla="*/ 76407 h 46"/>
                <a:gd name="T84" fmla="*/ 28015 w 34"/>
                <a:gd name="T85" fmla="*/ 78271 h 46"/>
                <a:gd name="T86" fmla="*/ 14941 w 34"/>
                <a:gd name="T87" fmla="*/ 72680 h 46"/>
                <a:gd name="T88" fmla="*/ 11206 w 34"/>
                <a:gd name="T89" fmla="*/ 55908 h 46"/>
                <a:gd name="T90" fmla="*/ 13074 w 34"/>
                <a:gd name="T91" fmla="*/ 44726 h 46"/>
                <a:gd name="T92" fmla="*/ 18676 w 34"/>
                <a:gd name="T93" fmla="*/ 37272 h 46"/>
                <a:gd name="T94" fmla="*/ 28015 w 34"/>
                <a:gd name="T95" fmla="*/ 35408 h 46"/>
                <a:gd name="T96" fmla="*/ 35485 w 34"/>
                <a:gd name="T97" fmla="*/ 37272 h 46"/>
                <a:gd name="T98" fmla="*/ 44824 w 34"/>
                <a:gd name="T99" fmla="*/ 42863 h 46"/>
                <a:gd name="T100" fmla="*/ 44824 w 34"/>
                <a:gd name="T101" fmla="*/ 52180 h 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4" h="46">
                  <a:moveTo>
                    <a:pt x="19" y="4"/>
                  </a:moveTo>
                  <a:lnTo>
                    <a:pt x="19" y="4"/>
                  </a:lnTo>
                  <a:cubicBezTo>
                    <a:pt x="21" y="4"/>
                    <a:pt x="22" y="4"/>
                    <a:pt x="22" y="4"/>
                  </a:cubicBezTo>
                  <a:cubicBezTo>
                    <a:pt x="23" y="4"/>
                    <a:pt x="23" y="4"/>
                    <a:pt x="23" y="4"/>
                  </a:cubicBezTo>
                  <a:cubicBezTo>
                    <a:pt x="23" y="5"/>
                    <a:pt x="23" y="5"/>
                    <a:pt x="23" y="6"/>
                  </a:cubicBezTo>
                  <a:cubicBezTo>
                    <a:pt x="23" y="7"/>
                    <a:pt x="23" y="9"/>
                    <a:pt x="23" y="11"/>
                  </a:cubicBezTo>
                  <a:lnTo>
                    <a:pt x="24" y="18"/>
                  </a:lnTo>
                  <a:cubicBezTo>
                    <a:pt x="21" y="17"/>
                    <a:pt x="19" y="16"/>
                    <a:pt x="16" y="16"/>
                  </a:cubicBezTo>
                  <a:cubicBezTo>
                    <a:pt x="14" y="16"/>
                    <a:pt x="12" y="16"/>
                    <a:pt x="11" y="18"/>
                  </a:cubicBezTo>
                  <a:cubicBezTo>
                    <a:pt x="9" y="19"/>
                    <a:pt x="7" y="20"/>
                    <a:pt x="5" y="21"/>
                  </a:cubicBezTo>
                  <a:cubicBezTo>
                    <a:pt x="4" y="22"/>
                    <a:pt x="2" y="23"/>
                    <a:pt x="2" y="25"/>
                  </a:cubicBezTo>
                  <a:cubicBezTo>
                    <a:pt x="1" y="27"/>
                    <a:pt x="0" y="30"/>
                    <a:pt x="0" y="32"/>
                  </a:cubicBezTo>
                  <a:cubicBezTo>
                    <a:pt x="0" y="34"/>
                    <a:pt x="1" y="36"/>
                    <a:pt x="2" y="39"/>
                  </a:cubicBezTo>
                  <a:cubicBezTo>
                    <a:pt x="2" y="41"/>
                    <a:pt x="4" y="43"/>
                    <a:pt x="6" y="44"/>
                  </a:cubicBezTo>
                  <a:cubicBezTo>
                    <a:pt x="8" y="45"/>
                    <a:pt x="10" y="46"/>
                    <a:pt x="13" y="46"/>
                  </a:cubicBezTo>
                  <a:cubicBezTo>
                    <a:pt x="15" y="46"/>
                    <a:pt x="16" y="46"/>
                    <a:pt x="17" y="45"/>
                  </a:cubicBezTo>
                  <a:cubicBezTo>
                    <a:pt x="18" y="45"/>
                    <a:pt x="19" y="44"/>
                    <a:pt x="20" y="43"/>
                  </a:cubicBezTo>
                  <a:cubicBezTo>
                    <a:pt x="21" y="42"/>
                    <a:pt x="22" y="41"/>
                    <a:pt x="24" y="40"/>
                  </a:cubicBezTo>
                  <a:cubicBezTo>
                    <a:pt x="24" y="41"/>
                    <a:pt x="24" y="41"/>
                    <a:pt x="24" y="41"/>
                  </a:cubicBezTo>
                  <a:cubicBezTo>
                    <a:pt x="24" y="42"/>
                    <a:pt x="24" y="43"/>
                    <a:pt x="23" y="45"/>
                  </a:cubicBezTo>
                  <a:lnTo>
                    <a:pt x="24" y="46"/>
                  </a:lnTo>
                  <a:cubicBezTo>
                    <a:pt x="26" y="45"/>
                    <a:pt x="27" y="45"/>
                    <a:pt x="29" y="45"/>
                  </a:cubicBezTo>
                  <a:cubicBezTo>
                    <a:pt x="30" y="45"/>
                    <a:pt x="32" y="45"/>
                    <a:pt x="34" y="46"/>
                  </a:cubicBezTo>
                  <a:lnTo>
                    <a:pt x="34" y="45"/>
                  </a:lnTo>
                  <a:lnTo>
                    <a:pt x="34" y="44"/>
                  </a:lnTo>
                  <a:cubicBezTo>
                    <a:pt x="32" y="44"/>
                    <a:pt x="31" y="44"/>
                    <a:pt x="30" y="43"/>
                  </a:cubicBezTo>
                  <a:cubicBezTo>
                    <a:pt x="30" y="43"/>
                    <a:pt x="29" y="43"/>
                    <a:pt x="29" y="43"/>
                  </a:cubicBezTo>
                  <a:cubicBezTo>
                    <a:pt x="29" y="42"/>
                    <a:pt x="29" y="41"/>
                    <a:pt x="29" y="40"/>
                  </a:cubicBezTo>
                  <a:cubicBezTo>
                    <a:pt x="29" y="38"/>
                    <a:pt x="29" y="37"/>
                    <a:pt x="29" y="34"/>
                  </a:cubicBezTo>
                  <a:lnTo>
                    <a:pt x="29" y="14"/>
                  </a:lnTo>
                  <a:cubicBezTo>
                    <a:pt x="29" y="7"/>
                    <a:pt x="29" y="2"/>
                    <a:pt x="29" y="0"/>
                  </a:cubicBezTo>
                  <a:cubicBezTo>
                    <a:pt x="26" y="1"/>
                    <a:pt x="23" y="2"/>
                    <a:pt x="19" y="2"/>
                  </a:cubicBezTo>
                  <a:lnTo>
                    <a:pt x="18" y="2"/>
                  </a:lnTo>
                  <a:lnTo>
                    <a:pt x="18" y="4"/>
                  </a:lnTo>
                  <a:lnTo>
                    <a:pt x="19" y="4"/>
                  </a:lnTo>
                  <a:close/>
                  <a:moveTo>
                    <a:pt x="24" y="28"/>
                  </a:moveTo>
                  <a:lnTo>
                    <a:pt x="24" y="28"/>
                  </a:lnTo>
                  <a:cubicBezTo>
                    <a:pt x="24" y="31"/>
                    <a:pt x="24" y="34"/>
                    <a:pt x="23" y="35"/>
                  </a:cubicBezTo>
                  <a:cubicBezTo>
                    <a:pt x="23" y="36"/>
                    <a:pt x="23" y="37"/>
                    <a:pt x="22" y="38"/>
                  </a:cubicBezTo>
                  <a:cubicBezTo>
                    <a:pt x="21" y="39"/>
                    <a:pt x="20" y="40"/>
                    <a:pt x="19" y="41"/>
                  </a:cubicBezTo>
                  <a:cubicBezTo>
                    <a:pt x="18" y="42"/>
                    <a:pt x="17" y="42"/>
                    <a:pt x="15" y="42"/>
                  </a:cubicBezTo>
                  <a:cubicBezTo>
                    <a:pt x="13" y="42"/>
                    <a:pt x="10" y="41"/>
                    <a:pt x="8" y="39"/>
                  </a:cubicBezTo>
                  <a:cubicBezTo>
                    <a:pt x="7" y="37"/>
                    <a:pt x="6" y="34"/>
                    <a:pt x="6" y="30"/>
                  </a:cubicBezTo>
                  <a:cubicBezTo>
                    <a:pt x="6" y="28"/>
                    <a:pt x="6" y="26"/>
                    <a:pt x="7" y="24"/>
                  </a:cubicBezTo>
                  <a:cubicBezTo>
                    <a:pt x="7" y="22"/>
                    <a:pt x="8" y="21"/>
                    <a:pt x="10" y="20"/>
                  </a:cubicBezTo>
                  <a:cubicBezTo>
                    <a:pt x="11" y="19"/>
                    <a:pt x="13" y="19"/>
                    <a:pt x="15" y="19"/>
                  </a:cubicBezTo>
                  <a:cubicBezTo>
                    <a:pt x="16" y="19"/>
                    <a:pt x="18" y="19"/>
                    <a:pt x="19" y="20"/>
                  </a:cubicBezTo>
                  <a:cubicBezTo>
                    <a:pt x="21" y="21"/>
                    <a:pt x="22" y="22"/>
                    <a:pt x="24" y="23"/>
                  </a:cubicBezTo>
                  <a:lnTo>
                    <a:pt x="24" y="2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1" name="Freeform 244">
              <a:extLst>
                <a:ext uri="{FF2B5EF4-FFF2-40B4-BE49-F238E27FC236}">
                  <a16:creationId xmlns:a16="http://schemas.microsoft.com/office/drawing/2014/main" id="{0035CE92-FFE1-447A-96B9-8825AC451221}"/>
                </a:ext>
              </a:extLst>
            </p:cNvPr>
            <p:cNvSpPr>
              <a:spLocks/>
            </p:cNvSpPr>
            <p:nvPr/>
          </p:nvSpPr>
          <p:spPr bwMode="auto">
            <a:xfrm>
              <a:off x="4610939" y="4505730"/>
              <a:ext cx="80962" cy="84138"/>
            </a:xfrm>
            <a:custGeom>
              <a:avLst/>
              <a:gdLst>
                <a:gd name="T0" fmla="*/ 80962 w 44"/>
                <a:gd name="T1" fmla="*/ 50483 h 45"/>
                <a:gd name="T2" fmla="*/ 80962 w 44"/>
                <a:gd name="T3" fmla="*/ 50483 h 45"/>
                <a:gd name="T4" fmla="*/ 71762 w 44"/>
                <a:gd name="T5" fmla="*/ 50483 h 45"/>
                <a:gd name="T6" fmla="*/ 57041 w 44"/>
                <a:gd name="T7" fmla="*/ 50483 h 45"/>
                <a:gd name="T8" fmla="*/ 53361 w 44"/>
                <a:gd name="T9" fmla="*/ 50483 h 45"/>
                <a:gd name="T10" fmla="*/ 53361 w 44"/>
                <a:gd name="T11" fmla="*/ 52353 h 45"/>
                <a:gd name="T12" fmla="*/ 53361 w 44"/>
                <a:gd name="T13" fmla="*/ 54222 h 45"/>
                <a:gd name="T14" fmla="*/ 53361 w 44"/>
                <a:gd name="T15" fmla="*/ 54222 h 45"/>
                <a:gd name="T16" fmla="*/ 62562 w 44"/>
                <a:gd name="T17" fmla="*/ 54222 h 45"/>
                <a:gd name="T18" fmla="*/ 66242 w 44"/>
                <a:gd name="T19" fmla="*/ 56092 h 45"/>
                <a:gd name="T20" fmla="*/ 66242 w 44"/>
                <a:gd name="T21" fmla="*/ 61701 h 45"/>
                <a:gd name="T22" fmla="*/ 66242 w 44"/>
                <a:gd name="T23" fmla="*/ 69180 h 45"/>
                <a:gd name="T24" fmla="*/ 66242 w 44"/>
                <a:gd name="T25" fmla="*/ 76659 h 45"/>
                <a:gd name="T26" fmla="*/ 57041 w 44"/>
                <a:gd name="T27" fmla="*/ 78529 h 45"/>
                <a:gd name="T28" fmla="*/ 47841 w 44"/>
                <a:gd name="T29" fmla="*/ 80399 h 45"/>
                <a:gd name="T30" fmla="*/ 29441 w 44"/>
                <a:gd name="T31" fmla="*/ 74789 h 45"/>
                <a:gd name="T32" fmla="*/ 16560 w 44"/>
                <a:gd name="T33" fmla="*/ 59831 h 45"/>
                <a:gd name="T34" fmla="*/ 12880 w 44"/>
                <a:gd name="T35" fmla="*/ 41134 h 45"/>
                <a:gd name="T36" fmla="*/ 16560 w 44"/>
                <a:gd name="T37" fmla="*/ 22437 h 45"/>
                <a:gd name="T38" fmla="*/ 27601 w 44"/>
                <a:gd name="T39" fmla="*/ 9349 h 45"/>
                <a:gd name="T40" fmla="*/ 46001 w 44"/>
                <a:gd name="T41" fmla="*/ 5609 h 45"/>
                <a:gd name="T42" fmla="*/ 55201 w 44"/>
                <a:gd name="T43" fmla="*/ 5609 h 45"/>
                <a:gd name="T44" fmla="*/ 64402 w 44"/>
                <a:gd name="T45" fmla="*/ 9349 h 45"/>
                <a:gd name="T46" fmla="*/ 69922 w 44"/>
                <a:gd name="T47" fmla="*/ 11218 h 45"/>
                <a:gd name="T48" fmla="*/ 69922 w 44"/>
                <a:gd name="T49" fmla="*/ 13088 h 45"/>
                <a:gd name="T50" fmla="*/ 69922 w 44"/>
                <a:gd name="T51" fmla="*/ 16828 h 45"/>
                <a:gd name="T52" fmla="*/ 71762 w 44"/>
                <a:gd name="T53" fmla="*/ 22437 h 45"/>
                <a:gd name="T54" fmla="*/ 71762 w 44"/>
                <a:gd name="T55" fmla="*/ 22437 h 45"/>
                <a:gd name="T56" fmla="*/ 73602 w 44"/>
                <a:gd name="T57" fmla="*/ 22437 h 45"/>
                <a:gd name="T58" fmla="*/ 75442 w 44"/>
                <a:gd name="T59" fmla="*/ 22437 h 45"/>
                <a:gd name="T60" fmla="*/ 77282 w 44"/>
                <a:gd name="T61" fmla="*/ 5609 h 45"/>
                <a:gd name="T62" fmla="*/ 77282 w 44"/>
                <a:gd name="T63" fmla="*/ 5609 h 45"/>
                <a:gd name="T64" fmla="*/ 47841 w 44"/>
                <a:gd name="T65" fmla="*/ 0 h 45"/>
                <a:gd name="T66" fmla="*/ 12880 w 44"/>
                <a:gd name="T67" fmla="*/ 11218 h 45"/>
                <a:gd name="T68" fmla="*/ 0 w 44"/>
                <a:gd name="T69" fmla="*/ 43004 h 45"/>
                <a:gd name="T70" fmla="*/ 5520 w 44"/>
                <a:gd name="T71" fmla="*/ 65441 h 45"/>
                <a:gd name="T72" fmla="*/ 22081 w 44"/>
                <a:gd name="T73" fmla="*/ 80399 h 45"/>
                <a:gd name="T74" fmla="*/ 44161 w 44"/>
                <a:gd name="T75" fmla="*/ 84138 h 45"/>
                <a:gd name="T76" fmla="*/ 75442 w 44"/>
                <a:gd name="T77" fmla="*/ 78529 h 45"/>
                <a:gd name="T78" fmla="*/ 77282 w 44"/>
                <a:gd name="T79" fmla="*/ 78529 h 45"/>
                <a:gd name="T80" fmla="*/ 75442 w 44"/>
                <a:gd name="T81" fmla="*/ 67310 h 45"/>
                <a:gd name="T82" fmla="*/ 75442 w 44"/>
                <a:gd name="T83" fmla="*/ 59831 h 45"/>
                <a:gd name="T84" fmla="*/ 77282 w 44"/>
                <a:gd name="T85" fmla="*/ 56092 h 45"/>
                <a:gd name="T86" fmla="*/ 77282 w 44"/>
                <a:gd name="T87" fmla="*/ 56092 h 45"/>
                <a:gd name="T88" fmla="*/ 80962 w 44"/>
                <a:gd name="T89" fmla="*/ 54222 h 45"/>
                <a:gd name="T90" fmla="*/ 80962 w 44"/>
                <a:gd name="T91" fmla="*/ 52353 h 45"/>
                <a:gd name="T92" fmla="*/ 80962 w 44"/>
                <a:gd name="T93" fmla="*/ 52353 h 45"/>
                <a:gd name="T94" fmla="*/ 80962 w 44"/>
                <a:gd name="T95" fmla="*/ 50483 h 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4" h="45">
                  <a:moveTo>
                    <a:pt x="44" y="27"/>
                  </a:moveTo>
                  <a:lnTo>
                    <a:pt x="44" y="27"/>
                  </a:lnTo>
                  <a:cubicBezTo>
                    <a:pt x="41" y="27"/>
                    <a:pt x="40" y="27"/>
                    <a:pt x="39" y="27"/>
                  </a:cubicBezTo>
                  <a:cubicBezTo>
                    <a:pt x="37" y="27"/>
                    <a:pt x="34" y="27"/>
                    <a:pt x="31" y="27"/>
                  </a:cubicBezTo>
                  <a:lnTo>
                    <a:pt x="29" y="27"/>
                  </a:lnTo>
                  <a:lnTo>
                    <a:pt x="29" y="28"/>
                  </a:lnTo>
                  <a:lnTo>
                    <a:pt x="29" y="29"/>
                  </a:lnTo>
                  <a:cubicBezTo>
                    <a:pt x="31" y="29"/>
                    <a:pt x="33" y="29"/>
                    <a:pt x="34" y="29"/>
                  </a:cubicBezTo>
                  <a:cubicBezTo>
                    <a:pt x="35" y="30"/>
                    <a:pt x="35" y="30"/>
                    <a:pt x="36" y="30"/>
                  </a:cubicBezTo>
                  <a:cubicBezTo>
                    <a:pt x="36" y="31"/>
                    <a:pt x="36" y="32"/>
                    <a:pt x="36" y="33"/>
                  </a:cubicBezTo>
                  <a:lnTo>
                    <a:pt x="36" y="37"/>
                  </a:lnTo>
                  <a:cubicBezTo>
                    <a:pt x="36" y="39"/>
                    <a:pt x="36" y="40"/>
                    <a:pt x="36" y="41"/>
                  </a:cubicBezTo>
                  <a:cubicBezTo>
                    <a:pt x="34" y="41"/>
                    <a:pt x="33" y="42"/>
                    <a:pt x="31" y="42"/>
                  </a:cubicBezTo>
                  <a:cubicBezTo>
                    <a:pt x="29" y="42"/>
                    <a:pt x="28" y="43"/>
                    <a:pt x="26" y="43"/>
                  </a:cubicBezTo>
                  <a:cubicBezTo>
                    <a:pt x="22" y="43"/>
                    <a:pt x="19" y="42"/>
                    <a:pt x="16" y="40"/>
                  </a:cubicBezTo>
                  <a:cubicBezTo>
                    <a:pt x="13" y="38"/>
                    <a:pt x="10" y="36"/>
                    <a:pt x="9" y="32"/>
                  </a:cubicBezTo>
                  <a:cubicBezTo>
                    <a:pt x="7" y="29"/>
                    <a:pt x="7" y="26"/>
                    <a:pt x="7" y="22"/>
                  </a:cubicBezTo>
                  <a:cubicBezTo>
                    <a:pt x="7" y="18"/>
                    <a:pt x="7" y="15"/>
                    <a:pt x="9" y="12"/>
                  </a:cubicBezTo>
                  <a:cubicBezTo>
                    <a:pt x="10" y="9"/>
                    <a:pt x="12" y="7"/>
                    <a:pt x="15" y="5"/>
                  </a:cubicBezTo>
                  <a:cubicBezTo>
                    <a:pt x="18" y="3"/>
                    <a:pt x="21" y="3"/>
                    <a:pt x="25" y="3"/>
                  </a:cubicBezTo>
                  <a:cubicBezTo>
                    <a:pt x="27" y="3"/>
                    <a:pt x="29" y="3"/>
                    <a:pt x="30" y="3"/>
                  </a:cubicBezTo>
                  <a:cubicBezTo>
                    <a:pt x="32" y="3"/>
                    <a:pt x="33" y="4"/>
                    <a:pt x="35" y="5"/>
                  </a:cubicBezTo>
                  <a:cubicBezTo>
                    <a:pt x="36" y="5"/>
                    <a:pt x="37" y="6"/>
                    <a:pt x="38" y="6"/>
                  </a:cubicBezTo>
                  <a:cubicBezTo>
                    <a:pt x="38" y="6"/>
                    <a:pt x="38" y="6"/>
                    <a:pt x="38" y="7"/>
                  </a:cubicBezTo>
                  <a:cubicBezTo>
                    <a:pt x="38" y="7"/>
                    <a:pt x="38" y="7"/>
                    <a:pt x="38" y="9"/>
                  </a:cubicBezTo>
                  <a:lnTo>
                    <a:pt x="39" y="12"/>
                  </a:lnTo>
                  <a:lnTo>
                    <a:pt x="40" y="12"/>
                  </a:lnTo>
                  <a:lnTo>
                    <a:pt x="41" y="12"/>
                  </a:lnTo>
                  <a:cubicBezTo>
                    <a:pt x="41" y="7"/>
                    <a:pt x="41" y="5"/>
                    <a:pt x="42" y="3"/>
                  </a:cubicBezTo>
                  <a:cubicBezTo>
                    <a:pt x="37" y="1"/>
                    <a:pt x="32" y="0"/>
                    <a:pt x="26" y="0"/>
                  </a:cubicBezTo>
                  <a:cubicBezTo>
                    <a:pt x="18" y="0"/>
                    <a:pt x="12" y="2"/>
                    <a:pt x="7" y="6"/>
                  </a:cubicBezTo>
                  <a:cubicBezTo>
                    <a:pt x="2" y="10"/>
                    <a:pt x="0" y="16"/>
                    <a:pt x="0" y="23"/>
                  </a:cubicBezTo>
                  <a:cubicBezTo>
                    <a:pt x="0" y="28"/>
                    <a:pt x="1" y="32"/>
                    <a:pt x="3" y="35"/>
                  </a:cubicBezTo>
                  <a:cubicBezTo>
                    <a:pt x="5" y="39"/>
                    <a:pt x="8" y="41"/>
                    <a:pt x="12" y="43"/>
                  </a:cubicBezTo>
                  <a:cubicBezTo>
                    <a:pt x="15" y="45"/>
                    <a:pt x="20" y="45"/>
                    <a:pt x="24" y="45"/>
                  </a:cubicBezTo>
                  <a:cubicBezTo>
                    <a:pt x="30" y="45"/>
                    <a:pt x="36" y="44"/>
                    <a:pt x="41" y="42"/>
                  </a:cubicBezTo>
                  <a:lnTo>
                    <a:pt x="42" y="42"/>
                  </a:lnTo>
                  <a:cubicBezTo>
                    <a:pt x="41" y="40"/>
                    <a:pt x="41" y="38"/>
                    <a:pt x="41" y="36"/>
                  </a:cubicBezTo>
                  <a:cubicBezTo>
                    <a:pt x="41" y="35"/>
                    <a:pt x="41" y="33"/>
                    <a:pt x="41" y="32"/>
                  </a:cubicBezTo>
                  <a:cubicBezTo>
                    <a:pt x="42" y="31"/>
                    <a:pt x="42" y="30"/>
                    <a:pt x="42" y="30"/>
                  </a:cubicBezTo>
                  <a:cubicBezTo>
                    <a:pt x="42" y="30"/>
                    <a:pt x="42" y="30"/>
                    <a:pt x="42" y="30"/>
                  </a:cubicBezTo>
                  <a:lnTo>
                    <a:pt x="44" y="29"/>
                  </a:lnTo>
                  <a:lnTo>
                    <a:pt x="44" y="28"/>
                  </a:lnTo>
                  <a:lnTo>
                    <a:pt x="44" y="2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2" name="Freeform 245">
              <a:extLst>
                <a:ext uri="{FF2B5EF4-FFF2-40B4-BE49-F238E27FC236}">
                  <a16:creationId xmlns:a16="http://schemas.microsoft.com/office/drawing/2014/main" id="{4B5EEF8C-7B6E-4D88-81E6-E900371B92B5}"/>
                </a:ext>
              </a:extLst>
            </p:cNvPr>
            <p:cNvSpPr>
              <a:spLocks noEditPoints="1"/>
            </p:cNvSpPr>
            <p:nvPr/>
          </p:nvSpPr>
          <p:spPr bwMode="auto">
            <a:xfrm>
              <a:off x="4701426" y="4534305"/>
              <a:ext cx="57150" cy="55563"/>
            </a:xfrm>
            <a:custGeom>
              <a:avLst/>
              <a:gdLst>
                <a:gd name="T0" fmla="*/ 1905 w 30"/>
                <a:gd name="T1" fmla="*/ 40746 h 30"/>
                <a:gd name="T2" fmla="*/ 1905 w 30"/>
                <a:gd name="T3" fmla="*/ 40746 h 30"/>
                <a:gd name="T4" fmla="*/ 11430 w 30"/>
                <a:gd name="T5" fmla="*/ 51859 h 30"/>
                <a:gd name="T6" fmla="*/ 26670 w 30"/>
                <a:gd name="T7" fmla="*/ 55563 h 30"/>
                <a:gd name="T8" fmla="*/ 47625 w 30"/>
                <a:gd name="T9" fmla="*/ 48155 h 30"/>
                <a:gd name="T10" fmla="*/ 57150 w 30"/>
                <a:gd name="T11" fmla="*/ 25929 h 30"/>
                <a:gd name="T12" fmla="*/ 49530 w 30"/>
                <a:gd name="T13" fmla="*/ 7408 h 30"/>
                <a:gd name="T14" fmla="*/ 28575 w 30"/>
                <a:gd name="T15" fmla="*/ 0 h 30"/>
                <a:gd name="T16" fmla="*/ 13335 w 30"/>
                <a:gd name="T17" fmla="*/ 3704 h 30"/>
                <a:gd name="T18" fmla="*/ 1905 w 30"/>
                <a:gd name="T19" fmla="*/ 14817 h 30"/>
                <a:gd name="T20" fmla="*/ 0 w 30"/>
                <a:gd name="T21" fmla="*/ 27782 h 30"/>
                <a:gd name="T22" fmla="*/ 1905 w 30"/>
                <a:gd name="T23" fmla="*/ 40746 h 30"/>
                <a:gd name="T24" fmla="*/ 15240 w 30"/>
                <a:gd name="T25" fmla="*/ 9261 h 30"/>
                <a:gd name="T26" fmla="*/ 15240 w 30"/>
                <a:gd name="T27" fmla="*/ 9261 h 30"/>
                <a:gd name="T28" fmla="*/ 26670 w 30"/>
                <a:gd name="T29" fmla="*/ 3704 h 30"/>
                <a:gd name="T30" fmla="*/ 41910 w 30"/>
                <a:gd name="T31" fmla="*/ 11113 h 30"/>
                <a:gd name="T32" fmla="*/ 45720 w 30"/>
                <a:gd name="T33" fmla="*/ 31486 h 30"/>
                <a:gd name="T34" fmla="*/ 41910 w 30"/>
                <a:gd name="T35" fmla="*/ 46303 h 30"/>
                <a:gd name="T36" fmla="*/ 30480 w 30"/>
                <a:gd name="T37" fmla="*/ 51859 h 30"/>
                <a:gd name="T38" fmla="*/ 19050 w 30"/>
                <a:gd name="T39" fmla="*/ 48155 h 30"/>
                <a:gd name="T40" fmla="*/ 13335 w 30"/>
                <a:gd name="T41" fmla="*/ 38894 h 30"/>
                <a:gd name="T42" fmla="*/ 11430 w 30"/>
                <a:gd name="T43" fmla="*/ 24077 h 30"/>
                <a:gd name="T44" fmla="*/ 15240 w 30"/>
                <a:gd name="T45" fmla="*/ 9261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 h="30">
                  <a:moveTo>
                    <a:pt x="1" y="22"/>
                  </a:moveTo>
                  <a:lnTo>
                    <a:pt x="1" y="22"/>
                  </a:lnTo>
                  <a:cubicBezTo>
                    <a:pt x="3" y="25"/>
                    <a:pt x="4" y="27"/>
                    <a:pt x="6" y="28"/>
                  </a:cubicBezTo>
                  <a:cubicBezTo>
                    <a:pt x="9" y="30"/>
                    <a:pt x="11" y="30"/>
                    <a:pt x="14" y="30"/>
                  </a:cubicBezTo>
                  <a:cubicBezTo>
                    <a:pt x="19" y="30"/>
                    <a:pt x="22" y="29"/>
                    <a:pt x="25" y="26"/>
                  </a:cubicBezTo>
                  <a:cubicBezTo>
                    <a:pt x="28" y="23"/>
                    <a:pt x="30" y="19"/>
                    <a:pt x="30" y="14"/>
                  </a:cubicBezTo>
                  <a:cubicBezTo>
                    <a:pt x="30" y="10"/>
                    <a:pt x="29" y="7"/>
                    <a:pt x="26" y="4"/>
                  </a:cubicBezTo>
                  <a:cubicBezTo>
                    <a:pt x="23" y="1"/>
                    <a:pt x="20" y="0"/>
                    <a:pt x="15" y="0"/>
                  </a:cubicBezTo>
                  <a:cubicBezTo>
                    <a:pt x="12" y="0"/>
                    <a:pt x="9" y="1"/>
                    <a:pt x="7" y="2"/>
                  </a:cubicBezTo>
                  <a:cubicBezTo>
                    <a:pt x="4" y="4"/>
                    <a:pt x="2" y="6"/>
                    <a:pt x="1" y="8"/>
                  </a:cubicBezTo>
                  <a:cubicBezTo>
                    <a:pt x="0" y="10"/>
                    <a:pt x="0" y="13"/>
                    <a:pt x="0" y="15"/>
                  </a:cubicBezTo>
                  <a:cubicBezTo>
                    <a:pt x="0" y="18"/>
                    <a:pt x="0" y="20"/>
                    <a:pt x="1" y="22"/>
                  </a:cubicBezTo>
                  <a:close/>
                  <a:moveTo>
                    <a:pt x="8" y="5"/>
                  </a:moveTo>
                  <a:lnTo>
                    <a:pt x="8" y="5"/>
                  </a:lnTo>
                  <a:cubicBezTo>
                    <a:pt x="9" y="3"/>
                    <a:pt x="11" y="2"/>
                    <a:pt x="14" y="2"/>
                  </a:cubicBezTo>
                  <a:cubicBezTo>
                    <a:pt x="17" y="2"/>
                    <a:pt x="20" y="3"/>
                    <a:pt x="22" y="6"/>
                  </a:cubicBezTo>
                  <a:cubicBezTo>
                    <a:pt x="23" y="9"/>
                    <a:pt x="24" y="12"/>
                    <a:pt x="24" y="17"/>
                  </a:cubicBezTo>
                  <a:cubicBezTo>
                    <a:pt x="24" y="21"/>
                    <a:pt x="23" y="23"/>
                    <a:pt x="22" y="25"/>
                  </a:cubicBezTo>
                  <a:cubicBezTo>
                    <a:pt x="20" y="27"/>
                    <a:pt x="18" y="28"/>
                    <a:pt x="16" y="28"/>
                  </a:cubicBezTo>
                  <a:cubicBezTo>
                    <a:pt x="14" y="28"/>
                    <a:pt x="12" y="28"/>
                    <a:pt x="10" y="26"/>
                  </a:cubicBezTo>
                  <a:cubicBezTo>
                    <a:pt x="9" y="25"/>
                    <a:pt x="8" y="23"/>
                    <a:pt x="7" y="21"/>
                  </a:cubicBezTo>
                  <a:cubicBezTo>
                    <a:pt x="6" y="19"/>
                    <a:pt x="6" y="16"/>
                    <a:pt x="6" y="13"/>
                  </a:cubicBezTo>
                  <a:cubicBezTo>
                    <a:pt x="6" y="9"/>
                    <a:pt x="6" y="7"/>
                    <a:pt x="8" y="5"/>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3" name="Freeform 246">
              <a:extLst>
                <a:ext uri="{FF2B5EF4-FFF2-40B4-BE49-F238E27FC236}">
                  <a16:creationId xmlns:a16="http://schemas.microsoft.com/office/drawing/2014/main" id="{0F7096B2-A3A3-417D-AA3E-55A4588D4EB8}"/>
                </a:ext>
              </a:extLst>
            </p:cNvPr>
            <p:cNvSpPr>
              <a:spLocks/>
            </p:cNvSpPr>
            <p:nvPr/>
          </p:nvSpPr>
          <p:spPr bwMode="auto">
            <a:xfrm>
              <a:off x="4764926" y="4504143"/>
              <a:ext cx="30162" cy="85725"/>
            </a:xfrm>
            <a:custGeom>
              <a:avLst/>
              <a:gdLst>
                <a:gd name="T0" fmla="*/ 0 w 16"/>
                <a:gd name="T1" fmla="*/ 3727 h 46"/>
                <a:gd name="T2" fmla="*/ 0 w 16"/>
                <a:gd name="T3" fmla="*/ 3727 h 46"/>
                <a:gd name="T4" fmla="*/ 0 w 16"/>
                <a:gd name="T5" fmla="*/ 3727 h 46"/>
                <a:gd name="T6" fmla="*/ 0 w 16"/>
                <a:gd name="T7" fmla="*/ 7454 h 46"/>
                <a:gd name="T8" fmla="*/ 0 w 16"/>
                <a:gd name="T9" fmla="*/ 7454 h 46"/>
                <a:gd name="T10" fmla="*/ 7541 w 16"/>
                <a:gd name="T11" fmla="*/ 7454 h 46"/>
                <a:gd name="T12" fmla="*/ 9426 w 16"/>
                <a:gd name="T13" fmla="*/ 7454 h 46"/>
                <a:gd name="T14" fmla="*/ 9426 w 16"/>
                <a:gd name="T15" fmla="*/ 11182 h 46"/>
                <a:gd name="T16" fmla="*/ 9426 w 16"/>
                <a:gd name="T17" fmla="*/ 20499 h 46"/>
                <a:gd name="T18" fmla="*/ 9426 w 16"/>
                <a:gd name="T19" fmla="*/ 31681 h 46"/>
                <a:gd name="T20" fmla="*/ 9426 w 16"/>
                <a:gd name="T21" fmla="*/ 61498 h 46"/>
                <a:gd name="T22" fmla="*/ 9426 w 16"/>
                <a:gd name="T23" fmla="*/ 70816 h 46"/>
                <a:gd name="T24" fmla="*/ 9426 w 16"/>
                <a:gd name="T25" fmla="*/ 78271 h 46"/>
                <a:gd name="T26" fmla="*/ 9426 w 16"/>
                <a:gd name="T27" fmla="*/ 80134 h 46"/>
                <a:gd name="T28" fmla="*/ 7541 w 16"/>
                <a:gd name="T29" fmla="*/ 80134 h 46"/>
                <a:gd name="T30" fmla="*/ 0 w 16"/>
                <a:gd name="T31" fmla="*/ 81998 h 46"/>
                <a:gd name="T32" fmla="*/ 0 w 16"/>
                <a:gd name="T33" fmla="*/ 81998 h 46"/>
                <a:gd name="T34" fmla="*/ 0 w 16"/>
                <a:gd name="T35" fmla="*/ 83861 h 46"/>
                <a:gd name="T36" fmla="*/ 0 w 16"/>
                <a:gd name="T37" fmla="*/ 85725 h 46"/>
                <a:gd name="T38" fmla="*/ 15081 w 16"/>
                <a:gd name="T39" fmla="*/ 83861 h 46"/>
                <a:gd name="T40" fmla="*/ 28277 w 16"/>
                <a:gd name="T41" fmla="*/ 85725 h 46"/>
                <a:gd name="T42" fmla="*/ 30162 w 16"/>
                <a:gd name="T43" fmla="*/ 83861 h 46"/>
                <a:gd name="T44" fmla="*/ 30162 w 16"/>
                <a:gd name="T45" fmla="*/ 81998 h 46"/>
                <a:gd name="T46" fmla="*/ 28277 w 16"/>
                <a:gd name="T47" fmla="*/ 81998 h 46"/>
                <a:gd name="T48" fmla="*/ 22622 w 16"/>
                <a:gd name="T49" fmla="*/ 80134 h 46"/>
                <a:gd name="T50" fmla="*/ 20736 w 16"/>
                <a:gd name="T51" fmla="*/ 80134 h 46"/>
                <a:gd name="T52" fmla="*/ 20736 w 16"/>
                <a:gd name="T53" fmla="*/ 78271 h 46"/>
                <a:gd name="T54" fmla="*/ 20736 w 16"/>
                <a:gd name="T55" fmla="*/ 70816 h 46"/>
                <a:gd name="T56" fmla="*/ 20736 w 16"/>
                <a:gd name="T57" fmla="*/ 63362 h 46"/>
                <a:gd name="T58" fmla="*/ 20736 w 16"/>
                <a:gd name="T59" fmla="*/ 26090 h 46"/>
                <a:gd name="T60" fmla="*/ 20736 w 16"/>
                <a:gd name="T61" fmla="*/ 0 h 46"/>
                <a:gd name="T62" fmla="*/ 18851 w 16"/>
                <a:gd name="T63" fmla="*/ 0 h 46"/>
                <a:gd name="T64" fmla="*/ 0 w 16"/>
                <a:gd name="T65" fmla="*/ 3727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 h="46">
                  <a:moveTo>
                    <a:pt x="0" y="2"/>
                  </a:moveTo>
                  <a:lnTo>
                    <a:pt x="0" y="2"/>
                  </a:lnTo>
                  <a:lnTo>
                    <a:pt x="0" y="4"/>
                  </a:lnTo>
                  <a:cubicBezTo>
                    <a:pt x="3" y="4"/>
                    <a:pt x="4" y="4"/>
                    <a:pt x="4" y="4"/>
                  </a:cubicBezTo>
                  <a:cubicBezTo>
                    <a:pt x="4" y="4"/>
                    <a:pt x="5" y="4"/>
                    <a:pt x="5" y="4"/>
                  </a:cubicBezTo>
                  <a:cubicBezTo>
                    <a:pt x="5" y="5"/>
                    <a:pt x="5" y="5"/>
                    <a:pt x="5" y="6"/>
                  </a:cubicBezTo>
                  <a:cubicBezTo>
                    <a:pt x="5" y="7"/>
                    <a:pt x="5" y="8"/>
                    <a:pt x="5" y="11"/>
                  </a:cubicBezTo>
                  <a:lnTo>
                    <a:pt x="5" y="17"/>
                  </a:lnTo>
                  <a:lnTo>
                    <a:pt x="5" y="33"/>
                  </a:lnTo>
                  <a:cubicBezTo>
                    <a:pt x="5" y="34"/>
                    <a:pt x="5" y="36"/>
                    <a:pt x="5" y="38"/>
                  </a:cubicBezTo>
                  <a:cubicBezTo>
                    <a:pt x="5" y="40"/>
                    <a:pt x="5" y="42"/>
                    <a:pt x="5" y="42"/>
                  </a:cubicBezTo>
                  <a:cubicBezTo>
                    <a:pt x="5" y="43"/>
                    <a:pt x="5" y="43"/>
                    <a:pt x="5" y="43"/>
                  </a:cubicBezTo>
                  <a:cubicBezTo>
                    <a:pt x="4" y="43"/>
                    <a:pt x="4" y="43"/>
                    <a:pt x="4" y="43"/>
                  </a:cubicBezTo>
                  <a:cubicBezTo>
                    <a:pt x="4" y="44"/>
                    <a:pt x="3" y="44"/>
                    <a:pt x="0" y="44"/>
                  </a:cubicBezTo>
                  <a:lnTo>
                    <a:pt x="0" y="45"/>
                  </a:lnTo>
                  <a:lnTo>
                    <a:pt x="0" y="46"/>
                  </a:lnTo>
                  <a:cubicBezTo>
                    <a:pt x="3" y="45"/>
                    <a:pt x="6" y="45"/>
                    <a:pt x="8" y="45"/>
                  </a:cubicBezTo>
                  <a:cubicBezTo>
                    <a:pt x="10" y="45"/>
                    <a:pt x="13" y="45"/>
                    <a:pt x="15" y="46"/>
                  </a:cubicBezTo>
                  <a:lnTo>
                    <a:pt x="16" y="45"/>
                  </a:lnTo>
                  <a:lnTo>
                    <a:pt x="16" y="44"/>
                  </a:lnTo>
                  <a:lnTo>
                    <a:pt x="15" y="44"/>
                  </a:lnTo>
                  <a:cubicBezTo>
                    <a:pt x="13" y="44"/>
                    <a:pt x="12" y="44"/>
                    <a:pt x="12" y="43"/>
                  </a:cubicBezTo>
                  <a:cubicBezTo>
                    <a:pt x="12" y="43"/>
                    <a:pt x="11" y="43"/>
                    <a:pt x="11" y="43"/>
                  </a:cubicBezTo>
                  <a:cubicBezTo>
                    <a:pt x="11" y="43"/>
                    <a:pt x="11" y="43"/>
                    <a:pt x="11" y="42"/>
                  </a:cubicBezTo>
                  <a:cubicBezTo>
                    <a:pt x="11" y="42"/>
                    <a:pt x="11" y="40"/>
                    <a:pt x="11" y="38"/>
                  </a:cubicBezTo>
                  <a:cubicBezTo>
                    <a:pt x="11" y="35"/>
                    <a:pt x="11" y="34"/>
                    <a:pt x="11" y="34"/>
                  </a:cubicBezTo>
                  <a:lnTo>
                    <a:pt x="11" y="14"/>
                  </a:lnTo>
                  <a:cubicBezTo>
                    <a:pt x="11" y="7"/>
                    <a:pt x="11" y="2"/>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4" name="Freeform 247">
              <a:extLst>
                <a:ext uri="{FF2B5EF4-FFF2-40B4-BE49-F238E27FC236}">
                  <a16:creationId xmlns:a16="http://schemas.microsoft.com/office/drawing/2014/main" id="{4AC9F975-F05F-4FE3-AEEE-84702AE79C3F}"/>
                </a:ext>
              </a:extLst>
            </p:cNvPr>
            <p:cNvSpPr>
              <a:spLocks noEditPoints="1"/>
            </p:cNvSpPr>
            <p:nvPr/>
          </p:nvSpPr>
          <p:spPr bwMode="auto">
            <a:xfrm>
              <a:off x="4803026" y="4504143"/>
              <a:ext cx="63500" cy="85725"/>
            </a:xfrm>
            <a:custGeom>
              <a:avLst/>
              <a:gdLst>
                <a:gd name="T0" fmla="*/ 33618 w 34"/>
                <a:gd name="T1" fmla="*/ 7454 h 46"/>
                <a:gd name="T2" fmla="*/ 33618 w 34"/>
                <a:gd name="T3" fmla="*/ 7454 h 46"/>
                <a:gd name="T4" fmla="*/ 41088 w 34"/>
                <a:gd name="T5" fmla="*/ 7454 h 46"/>
                <a:gd name="T6" fmla="*/ 42956 w 34"/>
                <a:gd name="T7" fmla="*/ 7454 h 46"/>
                <a:gd name="T8" fmla="*/ 42956 w 34"/>
                <a:gd name="T9" fmla="*/ 11182 h 46"/>
                <a:gd name="T10" fmla="*/ 42956 w 34"/>
                <a:gd name="T11" fmla="*/ 20499 h 46"/>
                <a:gd name="T12" fmla="*/ 42956 w 34"/>
                <a:gd name="T13" fmla="*/ 33545 h 46"/>
                <a:gd name="T14" fmla="*/ 29882 w 34"/>
                <a:gd name="T15" fmla="*/ 29817 h 46"/>
                <a:gd name="T16" fmla="*/ 18676 w 34"/>
                <a:gd name="T17" fmla="*/ 33545 h 46"/>
                <a:gd name="T18" fmla="*/ 9338 w 34"/>
                <a:gd name="T19" fmla="*/ 39135 h 46"/>
                <a:gd name="T20" fmla="*/ 1868 w 34"/>
                <a:gd name="T21" fmla="*/ 46590 h 46"/>
                <a:gd name="T22" fmla="*/ 0 w 34"/>
                <a:gd name="T23" fmla="*/ 59635 h 46"/>
                <a:gd name="T24" fmla="*/ 1868 w 34"/>
                <a:gd name="T25" fmla="*/ 72680 h 46"/>
                <a:gd name="T26" fmla="*/ 9338 w 34"/>
                <a:gd name="T27" fmla="*/ 81998 h 46"/>
                <a:gd name="T28" fmla="*/ 24279 w 34"/>
                <a:gd name="T29" fmla="*/ 85725 h 46"/>
                <a:gd name="T30" fmla="*/ 31750 w 34"/>
                <a:gd name="T31" fmla="*/ 83861 h 46"/>
                <a:gd name="T32" fmla="*/ 37353 w 34"/>
                <a:gd name="T33" fmla="*/ 80134 h 46"/>
                <a:gd name="T34" fmla="*/ 42956 w 34"/>
                <a:gd name="T35" fmla="*/ 74543 h 46"/>
                <a:gd name="T36" fmla="*/ 42956 w 34"/>
                <a:gd name="T37" fmla="*/ 76407 h 46"/>
                <a:gd name="T38" fmla="*/ 42956 w 34"/>
                <a:gd name="T39" fmla="*/ 83861 h 46"/>
                <a:gd name="T40" fmla="*/ 44824 w 34"/>
                <a:gd name="T41" fmla="*/ 85725 h 46"/>
                <a:gd name="T42" fmla="*/ 52294 w 34"/>
                <a:gd name="T43" fmla="*/ 83861 h 46"/>
                <a:gd name="T44" fmla="*/ 61632 w 34"/>
                <a:gd name="T45" fmla="*/ 85725 h 46"/>
                <a:gd name="T46" fmla="*/ 63500 w 34"/>
                <a:gd name="T47" fmla="*/ 83861 h 46"/>
                <a:gd name="T48" fmla="*/ 63500 w 34"/>
                <a:gd name="T49" fmla="*/ 81998 h 46"/>
                <a:gd name="T50" fmla="*/ 61632 w 34"/>
                <a:gd name="T51" fmla="*/ 81998 h 46"/>
                <a:gd name="T52" fmla="*/ 56029 w 34"/>
                <a:gd name="T53" fmla="*/ 80134 h 46"/>
                <a:gd name="T54" fmla="*/ 54162 w 34"/>
                <a:gd name="T55" fmla="*/ 80134 h 46"/>
                <a:gd name="T56" fmla="*/ 54162 w 34"/>
                <a:gd name="T57" fmla="*/ 74543 h 46"/>
                <a:gd name="T58" fmla="*/ 52294 w 34"/>
                <a:gd name="T59" fmla="*/ 63362 h 46"/>
                <a:gd name="T60" fmla="*/ 52294 w 34"/>
                <a:gd name="T61" fmla="*/ 26090 h 46"/>
                <a:gd name="T62" fmla="*/ 54162 w 34"/>
                <a:gd name="T63" fmla="*/ 0 h 46"/>
                <a:gd name="T64" fmla="*/ 52294 w 34"/>
                <a:gd name="T65" fmla="*/ 0 h 46"/>
                <a:gd name="T66" fmla="*/ 33618 w 34"/>
                <a:gd name="T67" fmla="*/ 3727 h 46"/>
                <a:gd name="T68" fmla="*/ 33618 w 34"/>
                <a:gd name="T69" fmla="*/ 3727 h 46"/>
                <a:gd name="T70" fmla="*/ 33618 w 34"/>
                <a:gd name="T71" fmla="*/ 7454 h 46"/>
                <a:gd name="T72" fmla="*/ 33618 w 34"/>
                <a:gd name="T73" fmla="*/ 7454 h 46"/>
                <a:gd name="T74" fmla="*/ 42956 w 34"/>
                <a:gd name="T75" fmla="*/ 52180 h 46"/>
                <a:gd name="T76" fmla="*/ 42956 w 34"/>
                <a:gd name="T77" fmla="*/ 52180 h 46"/>
                <a:gd name="T78" fmla="*/ 42956 w 34"/>
                <a:gd name="T79" fmla="*/ 65226 h 46"/>
                <a:gd name="T80" fmla="*/ 41088 w 34"/>
                <a:gd name="T81" fmla="*/ 70816 h 46"/>
                <a:gd name="T82" fmla="*/ 35485 w 34"/>
                <a:gd name="T83" fmla="*/ 76407 h 46"/>
                <a:gd name="T84" fmla="*/ 28015 w 34"/>
                <a:gd name="T85" fmla="*/ 78271 h 46"/>
                <a:gd name="T86" fmla="*/ 14941 w 34"/>
                <a:gd name="T87" fmla="*/ 72680 h 46"/>
                <a:gd name="T88" fmla="*/ 9338 w 34"/>
                <a:gd name="T89" fmla="*/ 55908 h 46"/>
                <a:gd name="T90" fmla="*/ 11206 w 34"/>
                <a:gd name="T91" fmla="*/ 44726 h 46"/>
                <a:gd name="T92" fmla="*/ 18676 w 34"/>
                <a:gd name="T93" fmla="*/ 37272 h 46"/>
                <a:gd name="T94" fmla="*/ 26147 w 34"/>
                <a:gd name="T95" fmla="*/ 35408 h 46"/>
                <a:gd name="T96" fmla="*/ 35485 w 34"/>
                <a:gd name="T97" fmla="*/ 37272 h 46"/>
                <a:gd name="T98" fmla="*/ 42956 w 34"/>
                <a:gd name="T99" fmla="*/ 42863 h 46"/>
                <a:gd name="T100" fmla="*/ 42956 w 34"/>
                <a:gd name="T101" fmla="*/ 52180 h 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4" h="46">
                  <a:moveTo>
                    <a:pt x="18" y="4"/>
                  </a:moveTo>
                  <a:lnTo>
                    <a:pt x="18" y="4"/>
                  </a:lnTo>
                  <a:cubicBezTo>
                    <a:pt x="21" y="4"/>
                    <a:pt x="22" y="4"/>
                    <a:pt x="22" y="4"/>
                  </a:cubicBezTo>
                  <a:cubicBezTo>
                    <a:pt x="22" y="4"/>
                    <a:pt x="23" y="4"/>
                    <a:pt x="23" y="4"/>
                  </a:cubicBezTo>
                  <a:cubicBezTo>
                    <a:pt x="23" y="5"/>
                    <a:pt x="23" y="5"/>
                    <a:pt x="23" y="6"/>
                  </a:cubicBezTo>
                  <a:cubicBezTo>
                    <a:pt x="23" y="7"/>
                    <a:pt x="23" y="9"/>
                    <a:pt x="23" y="11"/>
                  </a:cubicBezTo>
                  <a:lnTo>
                    <a:pt x="23" y="18"/>
                  </a:lnTo>
                  <a:cubicBezTo>
                    <a:pt x="21" y="17"/>
                    <a:pt x="18" y="16"/>
                    <a:pt x="16" y="16"/>
                  </a:cubicBezTo>
                  <a:cubicBezTo>
                    <a:pt x="14" y="16"/>
                    <a:pt x="12" y="16"/>
                    <a:pt x="10" y="18"/>
                  </a:cubicBezTo>
                  <a:cubicBezTo>
                    <a:pt x="8" y="19"/>
                    <a:pt x="7" y="20"/>
                    <a:pt x="5" y="21"/>
                  </a:cubicBezTo>
                  <a:cubicBezTo>
                    <a:pt x="3" y="22"/>
                    <a:pt x="2" y="23"/>
                    <a:pt x="1" y="25"/>
                  </a:cubicBezTo>
                  <a:cubicBezTo>
                    <a:pt x="0" y="27"/>
                    <a:pt x="0" y="30"/>
                    <a:pt x="0" y="32"/>
                  </a:cubicBezTo>
                  <a:cubicBezTo>
                    <a:pt x="0" y="34"/>
                    <a:pt x="0" y="36"/>
                    <a:pt x="1" y="39"/>
                  </a:cubicBezTo>
                  <a:cubicBezTo>
                    <a:pt x="2" y="41"/>
                    <a:pt x="3" y="43"/>
                    <a:pt x="5" y="44"/>
                  </a:cubicBezTo>
                  <a:cubicBezTo>
                    <a:pt x="7" y="45"/>
                    <a:pt x="10" y="46"/>
                    <a:pt x="13" y="46"/>
                  </a:cubicBezTo>
                  <a:cubicBezTo>
                    <a:pt x="14" y="46"/>
                    <a:pt x="16" y="46"/>
                    <a:pt x="17" y="45"/>
                  </a:cubicBezTo>
                  <a:cubicBezTo>
                    <a:pt x="17" y="45"/>
                    <a:pt x="18" y="44"/>
                    <a:pt x="20" y="43"/>
                  </a:cubicBezTo>
                  <a:cubicBezTo>
                    <a:pt x="21" y="42"/>
                    <a:pt x="22" y="41"/>
                    <a:pt x="23" y="40"/>
                  </a:cubicBezTo>
                  <a:cubicBezTo>
                    <a:pt x="23" y="41"/>
                    <a:pt x="23" y="41"/>
                    <a:pt x="23" y="41"/>
                  </a:cubicBezTo>
                  <a:cubicBezTo>
                    <a:pt x="23" y="42"/>
                    <a:pt x="23" y="43"/>
                    <a:pt x="23" y="45"/>
                  </a:cubicBezTo>
                  <a:lnTo>
                    <a:pt x="24" y="46"/>
                  </a:lnTo>
                  <a:cubicBezTo>
                    <a:pt x="26" y="45"/>
                    <a:pt x="27" y="45"/>
                    <a:pt x="28" y="45"/>
                  </a:cubicBezTo>
                  <a:cubicBezTo>
                    <a:pt x="29" y="45"/>
                    <a:pt x="31" y="45"/>
                    <a:pt x="33" y="46"/>
                  </a:cubicBezTo>
                  <a:lnTo>
                    <a:pt x="34" y="45"/>
                  </a:lnTo>
                  <a:lnTo>
                    <a:pt x="34" y="44"/>
                  </a:lnTo>
                  <a:lnTo>
                    <a:pt x="33" y="44"/>
                  </a:lnTo>
                  <a:cubicBezTo>
                    <a:pt x="32" y="44"/>
                    <a:pt x="30" y="44"/>
                    <a:pt x="30" y="43"/>
                  </a:cubicBezTo>
                  <a:cubicBezTo>
                    <a:pt x="29" y="43"/>
                    <a:pt x="29" y="43"/>
                    <a:pt x="29" y="43"/>
                  </a:cubicBezTo>
                  <a:cubicBezTo>
                    <a:pt x="29" y="42"/>
                    <a:pt x="29" y="41"/>
                    <a:pt x="29" y="40"/>
                  </a:cubicBezTo>
                  <a:cubicBezTo>
                    <a:pt x="28" y="38"/>
                    <a:pt x="28" y="37"/>
                    <a:pt x="28" y="34"/>
                  </a:cubicBezTo>
                  <a:lnTo>
                    <a:pt x="28" y="14"/>
                  </a:lnTo>
                  <a:cubicBezTo>
                    <a:pt x="28" y="7"/>
                    <a:pt x="29" y="2"/>
                    <a:pt x="29" y="0"/>
                  </a:cubicBezTo>
                  <a:lnTo>
                    <a:pt x="28" y="0"/>
                  </a:lnTo>
                  <a:cubicBezTo>
                    <a:pt x="26" y="1"/>
                    <a:pt x="22" y="2"/>
                    <a:pt x="18" y="2"/>
                  </a:cubicBezTo>
                  <a:lnTo>
                    <a:pt x="18" y="4"/>
                  </a:lnTo>
                  <a:close/>
                  <a:moveTo>
                    <a:pt x="23" y="28"/>
                  </a:moveTo>
                  <a:lnTo>
                    <a:pt x="23" y="28"/>
                  </a:lnTo>
                  <a:cubicBezTo>
                    <a:pt x="23" y="31"/>
                    <a:pt x="23" y="34"/>
                    <a:pt x="23" y="35"/>
                  </a:cubicBezTo>
                  <a:cubicBezTo>
                    <a:pt x="23" y="36"/>
                    <a:pt x="23" y="37"/>
                    <a:pt x="22" y="38"/>
                  </a:cubicBezTo>
                  <a:cubicBezTo>
                    <a:pt x="21" y="39"/>
                    <a:pt x="20" y="40"/>
                    <a:pt x="19" y="41"/>
                  </a:cubicBezTo>
                  <a:cubicBezTo>
                    <a:pt x="18" y="42"/>
                    <a:pt x="17" y="42"/>
                    <a:pt x="15" y="42"/>
                  </a:cubicBezTo>
                  <a:cubicBezTo>
                    <a:pt x="12" y="42"/>
                    <a:pt x="10" y="41"/>
                    <a:pt x="8" y="39"/>
                  </a:cubicBezTo>
                  <a:cubicBezTo>
                    <a:pt x="6" y="37"/>
                    <a:pt x="5" y="34"/>
                    <a:pt x="5" y="30"/>
                  </a:cubicBezTo>
                  <a:cubicBezTo>
                    <a:pt x="5" y="28"/>
                    <a:pt x="6" y="26"/>
                    <a:pt x="6" y="24"/>
                  </a:cubicBezTo>
                  <a:cubicBezTo>
                    <a:pt x="7" y="22"/>
                    <a:pt x="8" y="21"/>
                    <a:pt x="10" y="20"/>
                  </a:cubicBezTo>
                  <a:cubicBezTo>
                    <a:pt x="11" y="19"/>
                    <a:pt x="13" y="19"/>
                    <a:pt x="14" y="19"/>
                  </a:cubicBezTo>
                  <a:cubicBezTo>
                    <a:pt x="16" y="19"/>
                    <a:pt x="18" y="19"/>
                    <a:pt x="19" y="20"/>
                  </a:cubicBezTo>
                  <a:cubicBezTo>
                    <a:pt x="21" y="21"/>
                    <a:pt x="22" y="22"/>
                    <a:pt x="23" y="23"/>
                  </a:cubicBezTo>
                  <a:lnTo>
                    <a:pt x="23" y="2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5" name="Freeform 248">
              <a:extLst>
                <a:ext uri="{FF2B5EF4-FFF2-40B4-BE49-F238E27FC236}">
                  <a16:creationId xmlns:a16="http://schemas.microsoft.com/office/drawing/2014/main" id="{8BD253BD-A919-4594-8256-9F7EB0924AF9}"/>
                </a:ext>
              </a:extLst>
            </p:cNvPr>
            <p:cNvSpPr>
              <a:spLocks/>
            </p:cNvSpPr>
            <p:nvPr/>
          </p:nvSpPr>
          <p:spPr bwMode="auto">
            <a:xfrm>
              <a:off x="5004639" y="4507318"/>
              <a:ext cx="80962" cy="82550"/>
            </a:xfrm>
            <a:custGeom>
              <a:avLst/>
              <a:gdLst>
                <a:gd name="T0" fmla="*/ 22081 w 44"/>
                <a:gd name="T1" fmla="*/ 28142 h 44"/>
                <a:gd name="T2" fmla="*/ 23921 w 44"/>
                <a:gd name="T3" fmla="*/ 7505 h 44"/>
                <a:gd name="T4" fmla="*/ 27601 w 44"/>
                <a:gd name="T5" fmla="*/ 3752 h 44"/>
                <a:gd name="T6" fmla="*/ 33121 w 44"/>
                <a:gd name="T7" fmla="*/ 3752 h 44"/>
                <a:gd name="T8" fmla="*/ 33121 w 44"/>
                <a:gd name="T9" fmla="*/ 0 h 44"/>
                <a:gd name="T10" fmla="*/ 7360 w 44"/>
                <a:gd name="T11" fmla="*/ 0 h 44"/>
                <a:gd name="T12" fmla="*/ 0 w 44"/>
                <a:gd name="T13" fmla="*/ 0 h 44"/>
                <a:gd name="T14" fmla="*/ 1840 w 44"/>
                <a:gd name="T15" fmla="*/ 3752 h 44"/>
                <a:gd name="T16" fmla="*/ 11040 w 44"/>
                <a:gd name="T17" fmla="*/ 5628 h 44"/>
                <a:gd name="T18" fmla="*/ 11040 w 44"/>
                <a:gd name="T19" fmla="*/ 16885 h 44"/>
                <a:gd name="T20" fmla="*/ 11040 w 44"/>
                <a:gd name="T21" fmla="*/ 54408 h 44"/>
                <a:gd name="T22" fmla="*/ 11040 w 44"/>
                <a:gd name="T23" fmla="*/ 75045 h 44"/>
                <a:gd name="T24" fmla="*/ 7360 w 44"/>
                <a:gd name="T25" fmla="*/ 76922 h 44"/>
                <a:gd name="T26" fmla="*/ 0 w 44"/>
                <a:gd name="T27" fmla="*/ 78798 h 44"/>
                <a:gd name="T28" fmla="*/ 1840 w 44"/>
                <a:gd name="T29" fmla="*/ 82550 h 44"/>
                <a:gd name="T30" fmla="*/ 23921 w 44"/>
                <a:gd name="T31" fmla="*/ 80674 h 44"/>
                <a:gd name="T32" fmla="*/ 33121 w 44"/>
                <a:gd name="T33" fmla="*/ 80674 h 44"/>
                <a:gd name="T34" fmla="*/ 33121 w 44"/>
                <a:gd name="T35" fmla="*/ 78798 h 44"/>
                <a:gd name="T36" fmla="*/ 23921 w 44"/>
                <a:gd name="T37" fmla="*/ 76922 h 44"/>
                <a:gd name="T38" fmla="*/ 22081 w 44"/>
                <a:gd name="T39" fmla="*/ 65665 h 44"/>
                <a:gd name="T40" fmla="*/ 22081 w 44"/>
                <a:gd name="T41" fmla="*/ 41275 h 44"/>
                <a:gd name="T42" fmla="*/ 64402 w 44"/>
                <a:gd name="T43" fmla="*/ 80674 h 44"/>
                <a:gd name="T44" fmla="*/ 80962 w 44"/>
                <a:gd name="T45" fmla="*/ 80674 h 44"/>
                <a:gd name="T46" fmla="*/ 80962 w 44"/>
                <a:gd name="T47" fmla="*/ 78798 h 44"/>
                <a:gd name="T48" fmla="*/ 77282 w 44"/>
                <a:gd name="T49" fmla="*/ 76922 h 44"/>
                <a:gd name="T50" fmla="*/ 33121 w 44"/>
                <a:gd name="T51" fmla="*/ 37523 h 44"/>
                <a:gd name="T52" fmla="*/ 64402 w 44"/>
                <a:gd name="T53" fmla="*/ 7505 h 44"/>
                <a:gd name="T54" fmla="*/ 77282 w 44"/>
                <a:gd name="T55" fmla="*/ 3752 h 44"/>
                <a:gd name="T56" fmla="*/ 77282 w 44"/>
                <a:gd name="T57" fmla="*/ 0 h 44"/>
                <a:gd name="T58" fmla="*/ 68082 w 44"/>
                <a:gd name="T59" fmla="*/ 0 h 44"/>
                <a:gd name="T60" fmla="*/ 58881 w 44"/>
                <a:gd name="T61" fmla="*/ 0 h 44"/>
                <a:gd name="T62" fmla="*/ 53361 w 44"/>
                <a:gd name="T63" fmla="*/ 9381 h 44"/>
                <a:gd name="T64" fmla="*/ 22081 w 44"/>
                <a:gd name="T65" fmla="*/ 39399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 h="44">
                  <a:moveTo>
                    <a:pt x="12" y="15"/>
                  </a:moveTo>
                  <a:lnTo>
                    <a:pt x="12" y="15"/>
                  </a:lnTo>
                  <a:lnTo>
                    <a:pt x="12" y="8"/>
                  </a:lnTo>
                  <a:cubicBezTo>
                    <a:pt x="12" y="6"/>
                    <a:pt x="12" y="5"/>
                    <a:pt x="13" y="4"/>
                  </a:cubicBezTo>
                  <a:cubicBezTo>
                    <a:pt x="13" y="3"/>
                    <a:pt x="13" y="3"/>
                    <a:pt x="13" y="2"/>
                  </a:cubicBezTo>
                  <a:cubicBezTo>
                    <a:pt x="14" y="2"/>
                    <a:pt x="14" y="2"/>
                    <a:pt x="15" y="2"/>
                  </a:cubicBezTo>
                  <a:cubicBezTo>
                    <a:pt x="16" y="2"/>
                    <a:pt x="17" y="2"/>
                    <a:pt x="18" y="2"/>
                  </a:cubicBezTo>
                  <a:lnTo>
                    <a:pt x="18" y="0"/>
                  </a:lnTo>
                  <a:cubicBezTo>
                    <a:pt x="13" y="0"/>
                    <a:pt x="10" y="0"/>
                    <a:pt x="9" y="0"/>
                  </a:cubicBezTo>
                  <a:cubicBezTo>
                    <a:pt x="9" y="0"/>
                    <a:pt x="7" y="0"/>
                    <a:pt x="4" y="0"/>
                  </a:cubicBezTo>
                  <a:lnTo>
                    <a:pt x="1" y="0"/>
                  </a:lnTo>
                  <a:lnTo>
                    <a:pt x="0" y="0"/>
                  </a:lnTo>
                  <a:lnTo>
                    <a:pt x="0" y="2"/>
                  </a:lnTo>
                  <a:lnTo>
                    <a:pt x="1" y="2"/>
                  </a:lnTo>
                  <a:cubicBezTo>
                    <a:pt x="3" y="2"/>
                    <a:pt x="4" y="2"/>
                    <a:pt x="5" y="2"/>
                  </a:cubicBezTo>
                  <a:cubicBezTo>
                    <a:pt x="5" y="2"/>
                    <a:pt x="6" y="2"/>
                    <a:pt x="6" y="3"/>
                  </a:cubicBezTo>
                  <a:cubicBezTo>
                    <a:pt x="6" y="3"/>
                    <a:pt x="6" y="3"/>
                    <a:pt x="6" y="4"/>
                  </a:cubicBezTo>
                  <a:cubicBezTo>
                    <a:pt x="6" y="5"/>
                    <a:pt x="6" y="6"/>
                    <a:pt x="6" y="9"/>
                  </a:cubicBezTo>
                  <a:lnTo>
                    <a:pt x="6" y="15"/>
                  </a:lnTo>
                  <a:lnTo>
                    <a:pt x="6" y="29"/>
                  </a:lnTo>
                  <a:lnTo>
                    <a:pt x="6" y="35"/>
                  </a:lnTo>
                  <a:cubicBezTo>
                    <a:pt x="6" y="37"/>
                    <a:pt x="6" y="39"/>
                    <a:pt x="6" y="40"/>
                  </a:cubicBezTo>
                  <a:cubicBezTo>
                    <a:pt x="6" y="40"/>
                    <a:pt x="6" y="41"/>
                    <a:pt x="6" y="41"/>
                  </a:cubicBezTo>
                  <a:cubicBezTo>
                    <a:pt x="5" y="41"/>
                    <a:pt x="5" y="41"/>
                    <a:pt x="4" y="41"/>
                  </a:cubicBezTo>
                  <a:cubicBezTo>
                    <a:pt x="4" y="41"/>
                    <a:pt x="2" y="41"/>
                    <a:pt x="1" y="42"/>
                  </a:cubicBezTo>
                  <a:lnTo>
                    <a:pt x="0" y="42"/>
                  </a:lnTo>
                  <a:lnTo>
                    <a:pt x="0" y="43"/>
                  </a:lnTo>
                  <a:lnTo>
                    <a:pt x="1" y="44"/>
                  </a:lnTo>
                  <a:cubicBezTo>
                    <a:pt x="6" y="43"/>
                    <a:pt x="9" y="43"/>
                    <a:pt x="9" y="43"/>
                  </a:cubicBezTo>
                  <a:cubicBezTo>
                    <a:pt x="10" y="43"/>
                    <a:pt x="11" y="43"/>
                    <a:pt x="13" y="43"/>
                  </a:cubicBezTo>
                  <a:cubicBezTo>
                    <a:pt x="16" y="43"/>
                    <a:pt x="18" y="44"/>
                    <a:pt x="18" y="44"/>
                  </a:cubicBezTo>
                  <a:lnTo>
                    <a:pt x="18" y="43"/>
                  </a:lnTo>
                  <a:lnTo>
                    <a:pt x="18" y="42"/>
                  </a:lnTo>
                  <a:cubicBezTo>
                    <a:pt x="16" y="41"/>
                    <a:pt x="15" y="41"/>
                    <a:pt x="14" y="41"/>
                  </a:cubicBezTo>
                  <a:cubicBezTo>
                    <a:pt x="14" y="41"/>
                    <a:pt x="13" y="41"/>
                    <a:pt x="13" y="41"/>
                  </a:cubicBezTo>
                  <a:cubicBezTo>
                    <a:pt x="13" y="40"/>
                    <a:pt x="13" y="40"/>
                    <a:pt x="13" y="39"/>
                  </a:cubicBezTo>
                  <a:cubicBezTo>
                    <a:pt x="12" y="39"/>
                    <a:pt x="12" y="37"/>
                    <a:pt x="12" y="35"/>
                  </a:cubicBezTo>
                  <a:lnTo>
                    <a:pt x="12" y="29"/>
                  </a:lnTo>
                  <a:lnTo>
                    <a:pt x="12" y="22"/>
                  </a:lnTo>
                  <a:cubicBezTo>
                    <a:pt x="23" y="32"/>
                    <a:pt x="29" y="37"/>
                    <a:pt x="30" y="39"/>
                  </a:cubicBezTo>
                  <a:cubicBezTo>
                    <a:pt x="32" y="40"/>
                    <a:pt x="33" y="42"/>
                    <a:pt x="35" y="43"/>
                  </a:cubicBezTo>
                  <a:cubicBezTo>
                    <a:pt x="38" y="43"/>
                    <a:pt x="39" y="43"/>
                    <a:pt x="40" y="43"/>
                  </a:cubicBezTo>
                  <a:cubicBezTo>
                    <a:pt x="41" y="43"/>
                    <a:pt x="43" y="43"/>
                    <a:pt x="44" y="43"/>
                  </a:cubicBezTo>
                  <a:lnTo>
                    <a:pt x="44" y="42"/>
                  </a:lnTo>
                  <a:cubicBezTo>
                    <a:pt x="43" y="42"/>
                    <a:pt x="42" y="41"/>
                    <a:pt x="42" y="41"/>
                  </a:cubicBezTo>
                  <a:cubicBezTo>
                    <a:pt x="41" y="41"/>
                    <a:pt x="40" y="39"/>
                    <a:pt x="37" y="37"/>
                  </a:cubicBezTo>
                  <a:lnTo>
                    <a:pt x="18" y="20"/>
                  </a:lnTo>
                  <a:lnTo>
                    <a:pt x="31" y="8"/>
                  </a:lnTo>
                  <a:cubicBezTo>
                    <a:pt x="32" y="7"/>
                    <a:pt x="34" y="5"/>
                    <a:pt x="35" y="4"/>
                  </a:cubicBezTo>
                  <a:cubicBezTo>
                    <a:pt x="37" y="3"/>
                    <a:pt x="38" y="2"/>
                    <a:pt x="38" y="2"/>
                  </a:cubicBezTo>
                  <a:cubicBezTo>
                    <a:pt x="39" y="2"/>
                    <a:pt x="40" y="2"/>
                    <a:pt x="42" y="2"/>
                  </a:cubicBezTo>
                  <a:lnTo>
                    <a:pt x="42" y="0"/>
                  </a:lnTo>
                  <a:cubicBezTo>
                    <a:pt x="39" y="0"/>
                    <a:pt x="38" y="0"/>
                    <a:pt x="37" y="0"/>
                  </a:cubicBezTo>
                  <a:cubicBezTo>
                    <a:pt x="35" y="0"/>
                    <a:pt x="34" y="0"/>
                    <a:pt x="32" y="0"/>
                  </a:cubicBezTo>
                  <a:lnTo>
                    <a:pt x="32" y="2"/>
                  </a:lnTo>
                  <a:cubicBezTo>
                    <a:pt x="32" y="3"/>
                    <a:pt x="31" y="3"/>
                    <a:pt x="29" y="5"/>
                  </a:cubicBezTo>
                  <a:cubicBezTo>
                    <a:pt x="28" y="6"/>
                    <a:pt x="26" y="8"/>
                    <a:pt x="23" y="11"/>
                  </a:cubicBezTo>
                  <a:cubicBezTo>
                    <a:pt x="21" y="13"/>
                    <a:pt x="17" y="16"/>
                    <a:pt x="12" y="21"/>
                  </a:cubicBezTo>
                  <a:lnTo>
                    <a:pt x="12"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6" name="Freeform 249">
              <a:extLst>
                <a:ext uri="{FF2B5EF4-FFF2-40B4-BE49-F238E27FC236}">
                  <a16:creationId xmlns:a16="http://schemas.microsoft.com/office/drawing/2014/main" id="{14BFDCA2-40F2-4A3A-95E3-36E55931C4E9}"/>
                </a:ext>
              </a:extLst>
            </p:cNvPr>
            <p:cNvSpPr>
              <a:spLocks noEditPoints="1"/>
            </p:cNvSpPr>
            <p:nvPr/>
          </p:nvSpPr>
          <p:spPr bwMode="auto">
            <a:xfrm>
              <a:off x="5093539" y="4534305"/>
              <a:ext cx="50800" cy="55563"/>
            </a:xfrm>
            <a:custGeom>
              <a:avLst/>
              <a:gdLst>
                <a:gd name="T0" fmla="*/ 7526 w 27"/>
                <a:gd name="T1" fmla="*/ 14817 h 30"/>
                <a:gd name="T2" fmla="*/ 7526 w 27"/>
                <a:gd name="T3" fmla="*/ 14817 h 30"/>
                <a:gd name="T4" fmla="*/ 11289 w 27"/>
                <a:gd name="T5" fmla="*/ 9261 h 30"/>
                <a:gd name="T6" fmla="*/ 13170 w 27"/>
                <a:gd name="T7" fmla="*/ 7408 h 30"/>
                <a:gd name="T8" fmla="*/ 20696 w 27"/>
                <a:gd name="T9" fmla="*/ 5556 h 30"/>
                <a:gd name="T10" fmla="*/ 30104 w 27"/>
                <a:gd name="T11" fmla="*/ 9261 h 30"/>
                <a:gd name="T12" fmla="*/ 33867 w 27"/>
                <a:gd name="T13" fmla="*/ 20373 h 30"/>
                <a:gd name="T14" fmla="*/ 5644 w 27"/>
                <a:gd name="T15" fmla="*/ 29634 h 30"/>
                <a:gd name="T16" fmla="*/ 0 w 27"/>
                <a:gd name="T17" fmla="*/ 42598 h 30"/>
                <a:gd name="T18" fmla="*/ 1881 w 27"/>
                <a:gd name="T19" fmla="*/ 50007 h 30"/>
                <a:gd name="T20" fmla="*/ 5644 w 27"/>
                <a:gd name="T21" fmla="*/ 53711 h 30"/>
                <a:gd name="T22" fmla="*/ 15052 w 27"/>
                <a:gd name="T23" fmla="*/ 55563 h 30"/>
                <a:gd name="T24" fmla="*/ 20696 w 27"/>
                <a:gd name="T25" fmla="*/ 53711 h 30"/>
                <a:gd name="T26" fmla="*/ 33867 w 27"/>
                <a:gd name="T27" fmla="*/ 44450 h 30"/>
                <a:gd name="T28" fmla="*/ 33867 w 27"/>
                <a:gd name="T29" fmla="*/ 53711 h 30"/>
                <a:gd name="T30" fmla="*/ 33867 w 27"/>
                <a:gd name="T31" fmla="*/ 53711 h 30"/>
                <a:gd name="T32" fmla="*/ 43274 w 27"/>
                <a:gd name="T33" fmla="*/ 53711 h 30"/>
                <a:gd name="T34" fmla="*/ 50800 w 27"/>
                <a:gd name="T35" fmla="*/ 53711 h 30"/>
                <a:gd name="T36" fmla="*/ 50800 w 27"/>
                <a:gd name="T37" fmla="*/ 53711 h 30"/>
                <a:gd name="T38" fmla="*/ 50800 w 27"/>
                <a:gd name="T39" fmla="*/ 51859 h 30"/>
                <a:gd name="T40" fmla="*/ 50800 w 27"/>
                <a:gd name="T41" fmla="*/ 51859 h 30"/>
                <a:gd name="T42" fmla="*/ 47037 w 27"/>
                <a:gd name="T43" fmla="*/ 51859 h 30"/>
                <a:gd name="T44" fmla="*/ 45156 w 27"/>
                <a:gd name="T45" fmla="*/ 50007 h 30"/>
                <a:gd name="T46" fmla="*/ 43274 w 27"/>
                <a:gd name="T47" fmla="*/ 50007 h 30"/>
                <a:gd name="T48" fmla="*/ 43274 w 27"/>
                <a:gd name="T49" fmla="*/ 46303 h 30"/>
                <a:gd name="T50" fmla="*/ 43274 w 27"/>
                <a:gd name="T51" fmla="*/ 27782 h 30"/>
                <a:gd name="T52" fmla="*/ 43274 w 27"/>
                <a:gd name="T53" fmla="*/ 16669 h 30"/>
                <a:gd name="T54" fmla="*/ 41393 w 27"/>
                <a:gd name="T55" fmla="*/ 9261 h 30"/>
                <a:gd name="T56" fmla="*/ 35748 w 27"/>
                <a:gd name="T57" fmla="*/ 1852 h 30"/>
                <a:gd name="T58" fmla="*/ 24459 w 27"/>
                <a:gd name="T59" fmla="*/ 0 h 30"/>
                <a:gd name="T60" fmla="*/ 3763 w 27"/>
                <a:gd name="T61" fmla="*/ 7408 h 30"/>
                <a:gd name="T62" fmla="*/ 3763 w 27"/>
                <a:gd name="T63" fmla="*/ 14817 h 30"/>
                <a:gd name="T64" fmla="*/ 5644 w 27"/>
                <a:gd name="T65" fmla="*/ 14817 h 30"/>
                <a:gd name="T66" fmla="*/ 7526 w 27"/>
                <a:gd name="T67" fmla="*/ 14817 h 30"/>
                <a:gd name="T68" fmla="*/ 7526 w 27"/>
                <a:gd name="T69" fmla="*/ 14817 h 30"/>
                <a:gd name="T70" fmla="*/ 33867 w 27"/>
                <a:gd name="T71" fmla="*/ 40746 h 30"/>
                <a:gd name="T72" fmla="*/ 33867 w 27"/>
                <a:gd name="T73" fmla="*/ 40746 h 30"/>
                <a:gd name="T74" fmla="*/ 18815 w 27"/>
                <a:gd name="T75" fmla="*/ 48155 h 30"/>
                <a:gd name="T76" fmla="*/ 9407 w 27"/>
                <a:gd name="T77" fmla="*/ 40746 h 30"/>
                <a:gd name="T78" fmla="*/ 13170 w 27"/>
                <a:gd name="T79" fmla="*/ 29634 h 30"/>
                <a:gd name="T80" fmla="*/ 33867 w 27"/>
                <a:gd name="T81" fmla="*/ 24077 h 30"/>
                <a:gd name="T82" fmla="*/ 33867 w 27"/>
                <a:gd name="T83" fmla="*/ 4074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 h="30">
                  <a:moveTo>
                    <a:pt x="4" y="8"/>
                  </a:moveTo>
                  <a:lnTo>
                    <a:pt x="4" y="8"/>
                  </a:lnTo>
                  <a:cubicBezTo>
                    <a:pt x="5" y="6"/>
                    <a:pt x="5" y="5"/>
                    <a:pt x="6" y="5"/>
                  </a:cubicBezTo>
                  <a:cubicBezTo>
                    <a:pt x="6" y="4"/>
                    <a:pt x="6" y="4"/>
                    <a:pt x="7" y="4"/>
                  </a:cubicBezTo>
                  <a:cubicBezTo>
                    <a:pt x="8" y="3"/>
                    <a:pt x="9" y="3"/>
                    <a:pt x="11" y="3"/>
                  </a:cubicBezTo>
                  <a:cubicBezTo>
                    <a:pt x="13" y="3"/>
                    <a:pt x="15" y="4"/>
                    <a:pt x="16" y="5"/>
                  </a:cubicBezTo>
                  <a:cubicBezTo>
                    <a:pt x="17" y="6"/>
                    <a:pt x="18" y="8"/>
                    <a:pt x="18" y="11"/>
                  </a:cubicBezTo>
                  <a:cubicBezTo>
                    <a:pt x="10" y="13"/>
                    <a:pt x="4" y="14"/>
                    <a:pt x="3" y="16"/>
                  </a:cubicBezTo>
                  <a:cubicBezTo>
                    <a:pt x="1" y="17"/>
                    <a:pt x="0" y="20"/>
                    <a:pt x="0" y="23"/>
                  </a:cubicBezTo>
                  <a:cubicBezTo>
                    <a:pt x="0" y="24"/>
                    <a:pt x="0" y="26"/>
                    <a:pt x="1" y="27"/>
                  </a:cubicBezTo>
                  <a:cubicBezTo>
                    <a:pt x="1" y="28"/>
                    <a:pt x="2" y="29"/>
                    <a:pt x="3" y="29"/>
                  </a:cubicBezTo>
                  <a:cubicBezTo>
                    <a:pt x="5" y="30"/>
                    <a:pt x="6" y="30"/>
                    <a:pt x="8" y="30"/>
                  </a:cubicBezTo>
                  <a:cubicBezTo>
                    <a:pt x="9" y="30"/>
                    <a:pt x="10" y="30"/>
                    <a:pt x="11" y="29"/>
                  </a:cubicBezTo>
                  <a:lnTo>
                    <a:pt x="18" y="24"/>
                  </a:lnTo>
                  <a:lnTo>
                    <a:pt x="18" y="29"/>
                  </a:lnTo>
                  <a:cubicBezTo>
                    <a:pt x="20" y="29"/>
                    <a:pt x="22" y="29"/>
                    <a:pt x="23" y="29"/>
                  </a:cubicBezTo>
                  <a:cubicBezTo>
                    <a:pt x="24" y="29"/>
                    <a:pt x="25" y="29"/>
                    <a:pt x="27" y="29"/>
                  </a:cubicBezTo>
                  <a:lnTo>
                    <a:pt x="27" y="28"/>
                  </a:lnTo>
                  <a:lnTo>
                    <a:pt x="25" y="28"/>
                  </a:lnTo>
                  <a:cubicBezTo>
                    <a:pt x="25" y="28"/>
                    <a:pt x="24" y="27"/>
                    <a:pt x="24" y="27"/>
                  </a:cubicBezTo>
                  <a:cubicBezTo>
                    <a:pt x="24" y="27"/>
                    <a:pt x="24" y="27"/>
                    <a:pt x="23" y="27"/>
                  </a:cubicBezTo>
                  <a:cubicBezTo>
                    <a:pt x="23" y="27"/>
                    <a:pt x="23" y="26"/>
                    <a:pt x="23" y="25"/>
                  </a:cubicBezTo>
                  <a:lnTo>
                    <a:pt x="23" y="15"/>
                  </a:lnTo>
                  <a:lnTo>
                    <a:pt x="23" y="9"/>
                  </a:lnTo>
                  <a:cubicBezTo>
                    <a:pt x="23" y="7"/>
                    <a:pt x="23" y="6"/>
                    <a:pt x="22" y="5"/>
                  </a:cubicBezTo>
                  <a:cubicBezTo>
                    <a:pt x="21" y="3"/>
                    <a:pt x="20" y="2"/>
                    <a:pt x="19" y="1"/>
                  </a:cubicBezTo>
                  <a:cubicBezTo>
                    <a:pt x="17" y="0"/>
                    <a:pt x="15" y="0"/>
                    <a:pt x="13" y="0"/>
                  </a:cubicBezTo>
                  <a:cubicBezTo>
                    <a:pt x="10" y="0"/>
                    <a:pt x="6" y="1"/>
                    <a:pt x="2" y="4"/>
                  </a:cubicBezTo>
                  <a:lnTo>
                    <a:pt x="2" y="8"/>
                  </a:lnTo>
                  <a:lnTo>
                    <a:pt x="3" y="8"/>
                  </a:lnTo>
                  <a:lnTo>
                    <a:pt x="4" y="8"/>
                  </a:lnTo>
                  <a:close/>
                  <a:moveTo>
                    <a:pt x="18" y="22"/>
                  </a:moveTo>
                  <a:lnTo>
                    <a:pt x="18" y="22"/>
                  </a:lnTo>
                  <a:cubicBezTo>
                    <a:pt x="15" y="25"/>
                    <a:pt x="13" y="26"/>
                    <a:pt x="10" y="26"/>
                  </a:cubicBezTo>
                  <a:cubicBezTo>
                    <a:pt x="7" y="26"/>
                    <a:pt x="5" y="25"/>
                    <a:pt x="5" y="22"/>
                  </a:cubicBezTo>
                  <a:cubicBezTo>
                    <a:pt x="5" y="19"/>
                    <a:pt x="6" y="18"/>
                    <a:pt x="7" y="16"/>
                  </a:cubicBezTo>
                  <a:cubicBezTo>
                    <a:pt x="9" y="15"/>
                    <a:pt x="12" y="14"/>
                    <a:pt x="18" y="13"/>
                  </a:cubicBezTo>
                  <a:lnTo>
                    <a:pt x="18" y="2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7" name="Freeform 250">
              <a:extLst>
                <a:ext uri="{FF2B5EF4-FFF2-40B4-BE49-F238E27FC236}">
                  <a16:creationId xmlns:a16="http://schemas.microsoft.com/office/drawing/2014/main" id="{C97C8A7A-3314-4077-AD77-804BA535EEF1}"/>
                </a:ext>
              </a:extLst>
            </p:cNvPr>
            <p:cNvSpPr>
              <a:spLocks/>
            </p:cNvSpPr>
            <p:nvPr/>
          </p:nvSpPr>
          <p:spPr bwMode="auto">
            <a:xfrm>
              <a:off x="5150689" y="4515255"/>
              <a:ext cx="33337" cy="74613"/>
            </a:xfrm>
            <a:custGeom>
              <a:avLst/>
              <a:gdLst>
                <a:gd name="T0" fmla="*/ 0 w 18"/>
                <a:gd name="T1" fmla="*/ 27980 h 40"/>
                <a:gd name="T2" fmla="*/ 0 w 18"/>
                <a:gd name="T3" fmla="*/ 27980 h 40"/>
                <a:gd name="T4" fmla="*/ 5556 w 18"/>
                <a:gd name="T5" fmla="*/ 27980 h 40"/>
                <a:gd name="T6" fmla="*/ 7408 w 18"/>
                <a:gd name="T7" fmla="*/ 27980 h 40"/>
                <a:gd name="T8" fmla="*/ 7408 w 18"/>
                <a:gd name="T9" fmla="*/ 52229 h 40"/>
                <a:gd name="T10" fmla="*/ 7408 w 18"/>
                <a:gd name="T11" fmla="*/ 54094 h 40"/>
                <a:gd name="T12" fmla="*/ 7408 w 18"/>
                <a:gd name="T13" fmla="*/ 61556 h 40"/>
                <a:gd name="T14" fmla="*/ 20373 w 18"/>
                <a:gd name="T15" fmla="*/ 74613 h 40"/>
                <a:gd name="T16" fmla="*/ 25929 w 18"/>
                <a:gd name="T17" fmla="*/ 72748 h 40"/>
                <a:gd name="T18" fmla="*/ 33337 w 18"/>
                <a:gd name="T19" fmla="*/ 67152 h 40"/>
                <a:gd name="T20" fmla="*/ 31485 w 18"/>
                <a:gd name="T21" fmla="*/ 65286 h 40"/>
                <a:gd name="T22" fmla="*/ 24077 w 18"/>
                <a:gd name="T23" fmla="*/ 67152 h 40"/>
                <a:gd name="T24" fmla="*/ 20373 w 18"/>
                <a:gd name="T25" fmla="*/ 65286 h 40"/>
                <a:gd name="T26" fmla="*/ 18521 w 18"/>
                <a:gd name="T27" fmla="*/ 61556 h 40"/>
                <a:gd name="T28" fmla="*/ 16669 w 18"/>
                <a:gd name="T29" fmla="*/ 52229 h 40"/>
                <a:gd name="T30" fmla="*/ 18521 w 18"/>
                <a:gd name="T31" fmla="*/ 27980 h 40"/>
                <a:gd name="T32" fmla="*/ 25929 w 18"/>
                <a:gd name="T33" fmla="*/ 27980 h 40"/>
                <a:gd name="T34" fmla="*/ 31485 w 18"/>
                <a:gd name="T35" fmla="*/ 27980 h 40"/>
                <a:gd name="T36" fmla="*/ 33337 w 18"/>
                <a:gd name="T37" fmla="*/ 27980 h 40"/>
                <a:gd name="T38" fmla="*/ 33337 w 18"/>
                <a:gd name="T39" fmla="*/ 22384 h 40"/>
                <a:gd name="T40" fmla="*/ 33337 w 18"/>
                <a:gd name="T41" fmla="*/ 22384 h 40"/>
                <a:gd name="T42" fmla="*/ 24077 w 18"/>
                <a:gd name="T43" fmla="*/ 22384 h 40"/>
                <a:gd name="T44" fmla="*/ 18521 w 18"/>
                <a:gd name="T45" fmla="*/ 22384 h 40"/>
                <a:gd name="T46" fmla="*/ 18521 w 18"/>
                <a:gd name="T47" fmla="*/ 1865 h 40"/>
                <a:gd name="T48" fmla="*/ 18521 w 18"/>
                <a:gd name="T49" fmla="*/ 0 h 40"/>
                <a:gd name="T50" fmla="*/ 7408 w 18"/>
                <a:gd name="T51" fmla="*/ 5596 h 40"/>
                <a:gd name="T52" fmla="*/ 9260 w 18"/>
                <a:gd name="T53" fmla="*/ 22384 h 40"/>
                <a:gd name="T54" fmla="*/ 0 w 18"/>
                <a:gd name="T55" fmla="*/ 26115 h 40"/>
                <a:gd name="T56" fmla="*/ 0 w 18"/>
                <a:gd name="T57" fmla="*/ 26115 h 40"/>
                <a:gd name="T58" fmla="*/ 0 w 18"/>
                <a:gd name="T59" fmla="*/ 27980 h 40"/>
                <a:gd name="T60" fmla="*/ 0 w 18"/>
                <a:gd name="T61" fmla="*/ 2798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 h="40">
                  <a:moveTo>
                    <a:pt x="0" y="15"/>
                  </a:moveTo>
                  <a:lnTo>
                    <a:pt x="0" y="15"/>
                  </a:lnTo>
                  <a:cubicBezTo>
                    <a:pt x="1" y="15"/>
                    <a:pt x="2" y="15"/>
                    <a:pt x="3" y="15"/>
                  </a:cubicBezTo>
                  <a:lnTo>
                    <a:pt x="4" y="15"/>
                  </a:lnTo>
                  <a:lnTo>
                    <a:pt x="4" y="28"/>
                  </a:lnTo>
                  <a:cubicBezTo>
                    <a:pt x="4" y="28"/>
                    <a:pt x="4" y="29"/>
                    <a:pt x="4" y="29"/>
                  </a:cubicBezTo>
                  <a:cubicBezTo>
                    <a:pt x="4" y="30"/>
                    <a:pt x="4" y="32"/>
                    <a:pt x="4" y="33"/>
                  </a:cubicBezTo>
                  <a:cubicBezTo>
                    <a:pt x="4" y="38"/>
                    <a:pt x="7" y="40"/>
                    <a:pt x="11" y="40"/>
                  </a:cubicBezTo>
                  <a:cubicBezTo>
                    <a:pt x="12" y="40"/>
                    <a:pt x="13" y="40"/>
                    <a:pt x="14" y="39"/>
                  </a:cubicBezTo>
                  <a:cubicBezTo>
                    <a:pt x="16" y="38"/>
                    <a:pt x="17" y="37"/>
                    <a:pt x="18" y="36"/>
                  </a:cubicBezTo>
                  <a:lnTo>
                    <a:pt x="17" y="35"/>
                  </a:lnTo>
                  <a:cubicBezTo>
                    <a:pt x="16" y="36"/>
                    <a:pt x="15" y="36"/>
                    <a:pt x="13" y="36"/>
                  </a:cubicBezTo>
                  <a:cubicBezTo>
                    <a:pt x="12" y="36"/>
                    <a:pt x="11" y="36"/>
                    <a:pt x="11" y="35"/>
                  </a:cubicBezTo>
                  <a:cubicBezTo>
                    <a:pt x="10" y="35"/>
                    <a:pt x="10" y="34"/>
                    <a:pt x="10" y="33"/>
                  </a:cubicBezTo>
                  <a:cubicBezTo>
                    <a:pt x="9" y="32"/>
                    <a:pt x="9" y="31"/>
                    <a:pt x="9" y="28"/>
                  </a:cubicBezTo>
                  <a:lnTo>
                    <a:pt x="10" y="15"/>
                  </a:lnTo>
                  <a:cubicBezTo>
                    <a:pt x="11" y="15"/>
                    <a:pt x="13" y="15"/>
                    <a:pt x="14" y="15"/>
                  </a:cubicBezTo>
                  <a:cubicBezTo>
                    <a:pt x="15" y="15"/>
                    <a:pt x="16" y="15"/>
                    <a:pt x="17" y="15"/>
                  </a:cubicBezTo>
                  <a:lnTo>
                    <a:pt x="18" y="15"/>
                  </a:lnTo>
                  <a:lnTo>
                    <a:pt x="18" y="12"/>
                  </a:lnTo>
                  <a:cubicBezTo>
                    <a:pt x="17" y="12"/>
                    <a:pt x="15" y="12"/>
                    <a:pt x="13" y="12"/>
                  </a:cubicBezTo>
                  <a:cubicBezTo>
                    <a:pt x="12" y="12"/>
                    <a:pt x="11" y="12"/>
                    <a:pt x="10" y="12"/>
                  </a:cubicBezTo>
                  <a:cubicBezTo>
                    <a:pt x="10" y="6"/>
                    <a:pt x="10" y="2"/>
                    <a:pt x="10" y="1"/>
                  </a:cubicBezTo>
                  <a:lnTo>
                    <a:pt x="10" y="0"/>
                  </a:lnTo>
                  <a:cubicBezTo>
                    <a:pt x="8" y="1"/>
                    <a:pt x="7" y="2"/>
                    <a:pt x="4" y="3"/>
                  </a:cubicBezTo>
                  <a:cubicBezTo>
                    <a:pt x="5" y="4"/>
                    <a:pt x="5" y="7"/>
                    <a:pt x="5" y="12"/>
                  </a:cubicBezTo>
                  <a:cubicBezTo>
                    <a:pt x="3" y="13"/>
                    <a:pt x="2" y="13"/>
                    <a:pt x="0" y="14"/>
                  </a:cubicBezTo>
                  <a:lnTo>
                    <a:pt x="0"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8" name="Freeform 251">
              <a:extLst>
                <a:ext uri="{FF2B5EF4-FFF2-40B4-BE49-F238E27FC236}">
                  <a16:creationId xmlns:a16="http://schemas.microsoft.com/office/drawing/2014/main" id="{02C7800A-2C46-4A66-88E8-40FD0D1AEB50}"/>
                </a:ext>
              </a:extLst>
            </p:cNvPr>
            <p:cNvSpPr>
              <a:spLocks/>
            </p:cNvSpPr>
            <p:nvPr/>
          </p:nvSpPr>
          <p:spPr bwMode="auto">
            <a:xfrm>
              <a:off x="5190376" y="4535893"/>
              <a:ext cx="52387" cy="53975"/>
            </a:xfrm>
            <a:custGeom>
              <a:avLst/>
              <a:gdLst>
                <a:gd name="T0" fmla="*/ 24323 w 28"/>
                <a:gd name="T1" fmla="*/ 52114 h 29"/>
                <a:gd name="T2" fmla="*/ 24323 w 28"/>
                <a:gd name="T3" fmla="*/ 52114 h 29"/>
                <a:gd name="T4" fmla="*/ 50516 w 28"/>
                <a:gd name="T5" fmla="*/ 53975 h 29"/>
                <a:gd name="T6" fmla="*/ 50516 w 28"/>
                <a:gd name="T7" fmla="*/ 52114 h 29"/>
                <a:gd name="T8" fmla="*/ 52387 w 28"/>
                <a:gd name="T9" fmla="*/ 37224 h 29"/>
                <a:gd name="T10" fmla="*/ 52387 w 28"/>
                <a:gd name="T11" fmla="*/ 37224 h 29"/>
                <a:gd name="T12" fmla="*/ 48645 w 28"/>
                <a:gd name="T13" fmla="*/ 37224 h 29"/>
                <a:gd name="T14" fmla="*/ 48645 w 28"/>
                <a:gd name="T15" fmla="*/ 37224 h 29"/>
                <a:gd name="T16" fmla="*/ 46774 w 28"/>
                <a:gd name="T17" fmla="*/ 42808 h 29"/>
                <a:gd name="T18" fmla="*/ 46774 w 28"/>
                <a:gd name="T19" fmla="*/ 46530 h 29"/>
                <a:gd name="T20" fmla="*/ 44903 w 28"/>
                <a:gd name="T21" fmla="*/ 46530 h 29"/>
                <a:gd name="T22" fmla="*/ 39290 w 28"/>
                <a:gd name="T23" fmla="*/ 48391 h 29"/>
                <a:gd name="T24" fmla="*/ 29935 w 28"/>
                <a:gd name="T25" fmla="*/ 48391 h 29"/>
                <a:gd name="T26" fmla="*/ 18710 w 28"/>
                <a:gd name="T27" fmla="*/ 48391 h 29"/>
                <a:gd name="T28" fmla="*/ 13097 w 28"/>
                <a:gd name="T29" fmla="*/ 48391 h 29"/>
                <a:gd name="T30" fmla="*/ 24323 w 28"/>
                <a:gd name="T31" fmla="*/ 37224 h 29"/>
                <a:gd name="T32" fmla="*/ 39290 w 28"/>
                <a:gd name="T33" fmla="*/ 16751 h 29"/>
                <a:gd name="T34" fmla="*/ 50516 w 28"/>
                <a:gd name="T35" fmla="*/ 1861 h 29"/>
                <a:gd name="T36" fmla="*/ 50516 w 28"/>
                <a:gd name="T37" fmla="*/ 0 h 29"/>
                <a:gd name="T38" fmla="*/ 50516 w 28"/>
                <a:gd name="T39" fmla="*/ 0 h 29"/>
                <a:gd name="T40" fmla="*/ 39290 w 28"/>
                <a:gd name="T41" fmla="*/ 0 h 29"/>
                <a:gd name="T42" fmla="*/ 5613 w 28"/>
                <a:gd name="T43" fmla="*/ 0 h 29"/>
                <a:gd name="T44" fmla="*/ 5613 w 28"/>
                <a:gd name="T45" fmla="*/ 0 h 29"/>
                <a:gd name="T46" fmla="*/ 5613 w 28"/>
                <a:gd name="T47" fmla="*/ 3722 h 29"/>
                <a:gd name="T48" fmla="*/ 5613 w 28"/>
                <a:gd name="T49" fmla="*/ 13028 h 29"/>
                <a:gd name="T50" fmla="*/ 5613 w 28"/>
                <a:gd name="T51" fmla="*/ 14890 h 29"/>
                <a:gd name="T52" fmla="*/ 7484 w 28"/>
                <a:gd name="T53" fmla="*/ 14890 h 29"/>
                <a:gd name="T54" fmla="*/ 7484 w 28"/>
                <a:gd name="T55" fmla="*/ 14890 h 29"/>
                <a:gd name="T56" fmla="*/ 7484 w 28"/>
                <a:gd name="T57" fmla="*/ 13028 h 29"/>
                <a:gd name="T58" fmla="*/ 9355 w 28"/>
                <a:gd name="T59" fmla="*/ 5584 h 29"/>
                <a:gd name="T60" fmla="*/ 16839 w 28"/>
                <a:gd name="T61" fmla="*/ 3722 h 29"/>
                <a:gd name="T62" fmla="*/ 24323 w 28"/>
                <a:gd name="T63" fmla="*/ 3722 h 29"/>
                <a:gd name="T64" fmla="*/ 37419 w 28"/>
                <a:gd name="T65" fmla="*/ 3722 h 29"/>
                <a:gd name="T66" fmla="*/ 26194 w 28"/>
                <a:gd name="T67" fmla="*/ 18612 h 29"/>
                <a:gd name="T68" fmla="*/ 13097 w 28"/>
                <a:gd name="T69" fmla="*/ 33502 h 29"/>
                <a:gd name="T70" fmla="*/ 0 w 28"/>
                <a:gd name="T71" fmla="*/ 50253 h 29"/>
                <a:gd name="T72" fmla="*/ 0 w 28"/>
                <a:gd name="T73" fmla="*/ 52114 h 29"/>
                <a:gd name="T74" fmla="*/ 0 w 28"/>
                <a:gd name="T75" fmla="*/ 53975 h 29"/>
                <a:gd name="T76" fmla="*/ 24323 w 28"/>
                <a:gd name="T77" fmla="*/ 52114 h 2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 h="29">
                  <a:moveTo>
                    <a:pt x="13" y="28"/>
                  </a:moveTo>
                  <a:lnTo>
                    <a:pt x="13" y="28"/>
                  </a:lnTo>
                  <a:cubicBezTo>
                    <a:pt x="16" y="28"/>
                    <a:pt x="21" y="28"/>
                    <a:pt x="27" y="29"/>
                  </a:cubicBezTo>
                  <a:lnTo>
                    <a:pt x="27" y="28"/>
                  </a:lnTo>
                  <a:cubicBezTo>
                    <a:pt x="27" y="26"/>
                    <a:pt x="27" y="24"/>
                    <a:pt x="28" y="20"/>
                  </a:cubicBezTo>
                  <a:lnTo>
                    <a:pt x="26" y="20"/>
                  </a:lnTo>
                  <a:cubicBezTo>
                    <a:pt x="26" y="21"/>
                    <a:pt x="26" y="22"/>
                    <a:pt x="25" y="23"/>
                  </a:cubicBezTo>
                  <a:cubicBezTo>
                    <a:pt x="25" y="24"/>
                    <a:pt x="25" y="25"/>
                    <a:pt x="25" y="25"/>
                  </a:cubicBezTo>
                  <a:cubicBezTo>
                    <a:pt x="25" y="25"/>
                    <a:pt x="24" y="25"/>
                    <a:pt x="24" y="25"/>
                  </a:cubicBezTo>
                  <a:cubicBezTo>
                    <a:pt x="24" y="26"/>
                    <a:pt x="23" y="26"/>
                    <a:pt x="21" y="26"/>
                  </a:cubicBezTo>
                  <a:cubicBezTo>
                    <a:pt x="20" y="26"/>
                    <a:pt x="18" y="26"/>
                    <a:pt x="16" y="26"/>
                  </a:cubicBezTo>
                  <a:lnTo>
                    <a:pt x="10" y="26"/>
                  </a:lnTo>
                  <a:lnTo>
                    <a:pt x="7" y="26"/>
                  </a:lnTo>
                  <a:cubicBezTo>
                    <a:pt x="8" y="25"/>
                    <a:pt x="10" y="23"/>
                    <a:pt x="13" y="20"/>
                  </a:cubicBezTo>
                  <a:lnTo>
                    <a:pt x="21" y="9"/>
                  </a:lnTo>
                  <a:cubicBezTo>
                    <a:pt x="24" y="6"/>
                    <a:pt x="26" y="3"/>
                    <a:pt x="27" y="1"/>
                  </a:cubicBezTo>
                  <a:lnTo>
                    <a:pt x="27" y="0"/>
                  </a:lnTo>
                  <a:cubicBezTo>
                    <a:pt x="26" y="0"/>
                    <a:pt x="24" y="0"/>
                    <a:pt x="21" y="0"/>
                  </a:cubicBezTo>
                  <a:cubicBezTo>
                    <a:pt x="17" y="0"/>
                    <a:pt x="11" y="0"/>
                    <a:pt x="3" y="0"/>
                  </a:cubicBezTo>
                  <a:cubicBezTo>
                    <a:pt x="3" y="1"/>
                    <a:pt x="3" y="1"/>
                    <a:pt x="3" y="2"/>
                  </a:cubicBezTo>
                  <a:cubicBezTo>
                    <a:pt x="3" y="2"/>
                    <a:pt x="3" y="4"/>
                    <a:pt x="3" y="7"/>
                  </a:cubicBezTo>
                  <a:lnTo>
                    <a:pt x="3" y="8"/>
                  </a:lnTo>
                  <a:lnTo>
                    <a:pt x="4" y="8"/>
                  </a:lnTo>
                  <a:lnTo>
                    <a:pt x="4" y="7"/>
                  </a:lnTo>
                  <a:cubicBezTo>
                    <a:pt x="5" y="4"/>
                    <a:pt x="5" y="3"/>
                    <a:pt x="5" y="3"/>
                  </a:cubicBezTo>
                  <a:cubicBezTo>
                    <a:pt x="6" y="2"/>
                    <a:pt x="7" y="2"/>
                    <a:pt x="9" y="2"/>
                  </a:cubicBezTo>
                  <a:cubicBezTo>
                    <a:pt x="11" y="2"/>
                    <a:pt x="12" y="2"/>
                    <a:pt x="13" y="2"/>
                  </a:cubicBezTo>
                  <a:lnTo>
                    <a:pt x="20" y="2"/>
                  </a:lnTo>
                  <a:cubicBezTo>
                    <a:pt x="18" y="5"/>
                    <a:pt x="16" y="7"/>
                    <a:pt x="14" y="10"/>
                  </a:cubicBezTo>
                  <a:lnTo>
                    <a:pt x="7" y="18"/>
                  </a:lnTo>
                  <a:cubicBezTo>
                    <a:pt x="5" y="21"/>
                    <a:pt x="2" y="24"/>
                    <a:pt x="0" y="27"/>
                  </a:cubicBezTo>
                  <a:lnTo>
                    <a:pt x="0" y="28"/>
                  </a:lnTo>
                  <a:lnTo>
                    <a:pt x="0" y="29"/>
                  </a:lnTo>
                  <a:cubicBezTo>
                    <a:pt x="6" y="28"/>
                    <a:pt x="10" y="28"/>
                    <a:pt x="13" y="28"/>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19" name="Freeform 252">
              <a:extLst>
                <a:ext uri="{FF2B5EF4-FFF2-40B4-BE49-F238E27FC236}">
                  <a16:creationId xmlns:a16="http://schemas.microsoft.com/office/drawing/2014/main" id="{78FED7C6-7B04-44DC-B62B-0CA7B1C907FB}"/>
                </a:ext>
              </a:extLst>
            </p:cNvPr>
            <p:cNvSpPr>
              <a:spLocks/>
            </p:cNvSpPr>
            <p:nvPr/>
          </p:nvSpPr>
          <p:spPr bwMode="auto">
            <a:xfrm>
              <a:off x="5380876" y="4507318"/>
              <a:ext cx="80962" cy="82550"/>
            </a:xfrm>
            <a:custGeom>
              <a:avLst/>
              <a:gdLst>
                <a:gd name="T0" fmla="*/ 22081 w 44"/>
                <a:gd name="T1" fmla="*/ 28142 h 44"/>
                <a:gd name="T2" fmla="*/ 23921 w 44"/>
                <a:gd name="T3" fmla="*/ 7505 h 44"/>
                <a:gd name="T4" fmla="*/ 27601 w 44"/>
                <a:gd name="T5" fmla="*/ 3752 h 44"/>
                <a:gd name="T6" fmla="*/ 34961 w 44"/>
                <a:gd name="T7" fmla="*/ 3752 h 44"/>
                <a:gd name="T8" fmla="*/ 33121 w 44"/>
                <a:gd name="T9" fmla="*/ 0 h 44"/>
                <a:gd name="T10" fmla="*/ 7360 w 44"/>
                <a:gd name="T11" fmla="*/ 0 h 44"/>
                <a:gd name="T12" fmla="*/ 0 w 44"/>
                <a:gd name="T13" fmla="*/ 0 h 44"/>
                <a:gd name="T14" fmla="*/ 1840 w 44"/>
                <a:gd name="T15" fmla="*/ 3752 h 44"/>
                <a:gd name="T16" fmla="*/ 11040 w 44"/>
                <a:gd name="T17" fmla="*/ 5628 h 44"/>
                <a:gd name="T18" fmla="*/ 11040 w 44"/>
                <a:gd name="T19" fmla="*/ 16885 h 44"/>
                <a:gd name="T20" fmla="*/ 11040 w 44"/>
                <a:gd name="T21" fmla="*/ 54408 h 44"/>
                <a:gd name="T22" fmla="*/ 11040 w 44"/>
                <a:gd name="T23" fmla="*/ 75045 h 44"/>
                <a:gd name="T24" fmla="*/ 7360 w 44"/>
                <a:gd name="T25" fmla="*/ 76922 h 44"/>
                <a:gd name="T26" fmla="*/ 0 w 44"/>
                <a:gd name="T27" fmla="*/ 78798 h 44"/>
                <a:gd name="T28" fmla="*/ 1840 w 44"/>
                <a:gd name="T29" fmla="*/ 82550 h 44"/>
                <a:gd name="T30" fmla="*/ 23921 w 44"/>
                <a:gd name="T31" fmla="*/ 80674 h 44"/>
                <a:gd name="T32" fmla="*/ 34961 w 44"/>
                <a:gd name="T33" fmla="*/ 80674 h 44"/>
                <a:gd name="T34" fmla="*/ 33121 w 44"/>
                <a:gd name="T35" fmla="*/ 78798 h 44"/>
                <a:gd name="T36" fmla="*/ 23921 w 44"/>
                <a:gd name="T37" fmla="*/ 76922 h 44"/>
                <a:gd name="T38" fmla="*/ 22081 w 44"/>
                <a:gd name="T39" fmla="*/ 65665 h 44"/>
                <a:gd name="T40" fmla="*/ 22081 w 44"/>
                <a:gd name="T41" fmla="*/ 41275 h 44"/>
                <a:gd name="T42" fmla="*/ 64402 w 44"/>
                <a:gd name="T43" fmla="*/ 80674 h 44"/>
                <a:gd name="T44" fmla="*/ 80962 w 44"/>
                <a:gd name="T45" fmla="*/ 80674 h 44"/>
                <a:gd name="T46" fmla="*/ 80962 w 44"/>
                <a:gd name="T47" fmla="*/ 78798 h 44"/>
                <a:gd name="T48" fmla="*/ 77282 w 44"/>
                <a:gd name="T49" fmla="*/ 76922 h 44"/>
                <a:gd name="T50" fmla="*/ 33121 w 44"/>
                <a:gd name="T51" fmla="*/ 37523 h 44"/>
                <a:gd name="T52" fmla="*/ 64402 w 44"/>
                <a:gd name="T53" fmla="*/ 7505 h 44"/>
                <a:gd name="T54" fmla="*/ 77282 w 44"/>
                <a:gd name="T55" fmla="*/ 3752 h 44"/>
                <a:gd name="T56" fmla="*/ 77282 w 44"/>
                <a:gd name="T57" fmla="*/ 0 h 44"/>
                <a:gd name="T58" fmla="*/ 68082 w 44"/>
                <a:gd name="T59" fmla="*/ 0 h 44"/>
                <a:gd name="T60" fmla="*/ 58881 w 44"/>
                <a:gd name="T61" fmla="*/ 0 h 44"/>
                <a:gd name="T62" fmla="*/ 53361 w 44"/>
                <a:gd name="T63" fmla="*/ 9381 h 44"/>
                <a:gd name="T64" fmla="*/ 22081 w 44"/>
                <a:gd name="T65" fmla="*/ 39399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 h="44">
                  <a:moveTo>
                    <a:pt x="12" y="15"/>
                  </a:moveTo>
                  <a:lnTo>
                    <a:pt x="12" y="15"/>
                  </a:lnTo>
                  <a:lnTo>
                    <a:pt x="12" y="8"/>
                  </a:lnTo>
                  <a:cubicBezTo>
                    <a:pt x="12" y="6"/>
                    <a:pt x="12" y="5"/>
                    <a:pt x="13" y="4"/>
                  </a:cubicBezTo>
                  <a:cubicBezTo>
                    <a:pt x="13" y="3"/>
                    <a:pt x="13" y="3"/>
                    <a:pt x="13" y="2"/>
                  </a:cubicBezTo>
                  <a:cubicBezTo>
                    <a:pt x="14" y="2"/>
                    <a:pt x="14" y="2"/>
                    <a:pt x="15" y="2"/>
                  </a:cubicBezTo>
                  <a:cubicBezTo>
                    <a:pt x="16" y="2"/>
                    <a:pt x="17" y="2"/>
                    <a:pt x="18" y="2"/>
                  </a:cubicBezTo>
                  <a:lnTo>
                    <a:pt x="19" y="2"/>
                  </a:lnTo>
                  <a:lnTo>
                    <a:pt x="19" y="0"/>
                  </a:lnTo>
                  <a:lnTo>
                    <a:pt x="18" y="0"/>
                  </a:lnTo>
                  <a:cubicBezTo>
                    <a:pt x="13" y="0"/>
                    <a:pt x="10" y="0"/>
                    <a:pt x="9" y="0"/>
                  </a:cubicBezTo>
                  <a:cubicBezTo>
                    <a:pt x="9" y="0"/>
                    <a:pt x="7" y="0"/>
                    <a:pt x="4" y="0"/>
                  </a:cubicBezTo>
                  <a:lnTo>
                    <a:pt x="1" y="0"/>
                  </a:lnTo>
                  <a:lnTo>
                    <a:pt x="0" y="0"/>
                  </a:lnTo>
                  <a:lnTo>
                    <a:pt x="0" y="2"/>
                  </a:lnTo>
                  <a:lnTo>
                    <a:pt x="1" y="2"/>
                  </a:lnTo>
                  <a:cubicBezTo>
                    <a:pt x="3" y="2"/>
                    <a:pt x="4" y="2"/>
                    <a:pt x="5" y="2"/>
                  </a:cubicBezTo>
                  <a:cubicBezTo>
                    <a:pt x="5" y="2"/>
                    <a:pt x="6" y="2"/>
                    <a:pt x="6" y="3"/>
                  </a:cubicBezTo>
                  <a:cubicBezTo>
                    <a:pt x="6" y="3"/>
                    <a:pt x="6" y="3"/>
                    <a:pt x="6" y="4"/>
                  </a:cubicBezTo>
                  <a:cubicBezTo>
                    <a:pt x="6" y="5"/>
                    <a:pt x="6" y="6"/>
                    <a:pt x="6" y="9"/>
                  </a:cubicBezTo>
                  <a:lnTo>
                    <a:pt x="6" y="15"/>
                  </a:lnTo>
                  <a:lnTo>
                    <a:pt x="6" y="29"/>
                  </a:lnTo>
                  <a:lnTo>
                    <a:pt x="6" y="35"/>
                  </a:lnTo>
                  <a:cubicBezTo>
                    <a:pt x="6" y="37"/>
                    <a:pt x="6" y="39"/>
                    <a:pt x="6" y="40"/>
                  </a:cubicBezTo>
                  <a:cubicBezTo>
                    <a:pt x="6" y="40"/>
                    <a:pt x="6" y="41"/>
                    <a:pt x="6" y="41"/>
                  </a:cubicBezTo>
                  <a:cubicBezTo>
                    <a:pt x="5" y="41"/>
                    <a:pt x="5" y="41"/>
                    <a:pt x="4" y="41"/>
                  </a:cubicBezTo>
                  <a:cubicBezTo>
                    <a:pt x="4" y="41"/>
                    <a:pt x="3" y="41"/>
                    <a:pt x="1" y="42"/>
                  </a:cubicBezTo>
                  <a:lnTo>
                    <a:pt x="0" y="42"/>
                  </a:lnTo>
                  <a:lnTo>
                    <a:pt x="0" y="43"/>
                  </a:lnTo>
                  <a:lnTo>
                    <a:pt x="1" y="44"/>
                  </a:lnTo>
                  <a:cubicBezTo>
                    <a:pt x="6" y="43"/>
                    <a:pt x="9" y="43"/>
                    <a:pt x="9" y="43"/>
                  </a:cubicBezTo>
                  <a:cubicBezTo>
                    <a:pt x="10" y="43"/>
                    <a:pt x="11" y="43"/>
                    <a:pt x="13" y="43"/>
                  </a:cubicBezTo>
                  <a:cubicBezTo>
                    <a:pt x="16" y="43"/>
                    <a:pt x="18" y="44"/>
                    <a:pt x="18" y="44"/>
                  </a:cubicBezTo>
                  <a:lnTo>
                    <a:pt x="19" y="43"/>
                  </a:lnTo>
                  <a:lnTo>
                    <a:pt x="19" y="42"/>
                  </a:lnTo>
                  <a:lnTo>
                    <a:pt x="18" y="42"/>
                  </a:lnTo>
                  <a:cubicBezTo>
                    <a:pt x="16" y="41"/>
                    <a:pt x="15" y="41"/>
                    <a:pt x="14" y="41"/>
                  </a:cubicBezTo>
                  <a:cubicBezTo>
                    <a:pt x="14" y="41"/>
                    <a:pt x="13" y="41"/>
                    <a:pt x="13" y="41"/>
                  </a:cubicBezTo>
                  <a:cubicBezTo>
                    <a:pt x="13" y="40"/>
                    <a:pt x="13" y="40"/>
                    <a:pt x="13" y="39"/>
                  </a:cubicBezTo>
                  <a:cubicBezTo>
                    <a:pt x="12" y="39"/>
                    <a:pt x="12" y="37"/>
                    <a:pt x="12" y="35"/>
                  </a:cubicBezTo>
                  <a:lnTo>
                    <a:pt x="12" y="29"/>
                  </a:lnTo>
                  <a:lnTo>
                    <a:pt x="12" y="22"/>
                  </a:lnTo>
                  <a:cubicBezTo>
                    <a:pt x="23" y="32"/>
                    <a:pt x="29" y="37"/>
                    <a:pt x="30" y="39"/>
                  </a:cubicBezTo>
                  <a:cubicBezTo>
                    <a:pt x="32" y="40"/>
                    <a:pt x="33" y="42"/>
                    <a:pt x="35" y="43"/>
                  </a:cubicBezTo>
                  <a:cubicBezTo>
                    <a:pt x="38" y="43"/>
                    <a:pt x="39" y="43"/>
                    <a:pt x="40" y="43"/>
                  </a:cubicBezTo>
                  <a:cubicBezTo>
                    <a:pt x="41" y="43"/>
                    <a:pt x="43" y="43"/>
                    <a:pt x="44" y="43"/>
                  </a:cubicBezTo>
                  <a:lnTo>
                    <a:pt x="44" y="42"/>
                  </a:lnTo>
                  <a:cubicBezTo>
                    <a:pt x="43" y="42"/>
                    <a:pt x="42" y="41"/>
                    <a:pt x="42" y="41"/>
                  </a:cubicBezTo>
                  <a:cubicBezTo>
                    <a:pt x="41" y="41"/>
                    <a:pt x="40" y="39"/>
                    <a:pt x="37" y="37"/>
                  </a:cubicBezTo>
                  <a:lnTo>
                    <a:pt x="18" y="20"/>
                  </a:lnTo>
                  <a:lnTo>
                    <a:pt x="31" y="8"/>
                  </a:lnTo>
                  <a:cubicBezTo>
                    <a:pt x="32" y="7"/>
                    <a:pt x="34" y="5"/>
                    <a:pt x="35" y="4"/>
                  </a:cubicBezTo>
                  <a:cubicBezTo>
                    <a:pt x="37" y="3"/>
                    <a:pt x="38" y="2"/>
                    <a:pt x="38" y="2"/>
                  </a:cubicBezTo>
                  <a:cubicBezTo>
                    <a:pt x="39" y="2"/>
                    <a:pt x="40" y="2"/>
                    <a:pt x="42" y="2"/>
                  </a:cubicBezTo>
                  <a:lnTo>
                    <a:pt x="42" y="0"/>
                  </a:lnTo>
                  <a:cubicBezTo>
                    <a:pt x="39" y="0"/>
                    <a:pt x="38" y="0"/>
                    <a:pt x="37" y="0"/>
                  </a:cubicBezTo>
                  <a:cubicBezTo>
                    <a:pt x="35" y="0"/>
                    <a:pt x="34" y="0"/>
                    <a:pt x="32" y="0"/>
                  </a:cubicBezTo>
                  <a:lnTo>
                    <a:pt x="32" y="2"/>
                  </a:lnTo>
                  <a:cubicBezTo>
                    <a:pt x="32" y="3"/>
                    <a:pt x="31" y="3"/>
                    <a:pt x="29" y="5"/>
                  </a:cubicBezTo>
                  <a:cubicBezTo>
                    <a:pt x="28" y="6"/>
                    <a:pt x="26" y="8"/>
                    <a:pt x="24" y="11"/>
                  </a:cubicBezTo>
                  <a:cubicBezTo>
                    <a:pt x="21" y="13"/>
                    <a:pt x="18" y="16"/>
                    <a:pt x="12" y="21"/>
                  </a:cubicBezTo>
                  <a:lnTo>
                    <a:pt x="12"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0" name="Freeform 253">
              <a:extLst>
                <a:ext uri="{FF2B5EF4-FFF2-40B4-BE49-F238E27FC236}">
                  <a16:creationId xmlns:a16="http://schemas.microsoft.com/office/drawing/2014/main" id="{10B7DFB8-9CEC-44B5-9055-6B3310A24443}"/>
                </a:ext>
              </a:extLst>
            </p:cNvPr>
            <p:cNvSpPr>
              <a:spLocks noEditPoints="1"/>
            </p:cNvSpPr>
            <p:nvPr/>
          </p:nvSpPr>
          <p:spPr bwMode="auto">
            <a:xfrm>
              <a:off x="5468189" y="4507318"/>
              <a:ext cx="26987" cy="82550"/>
            </a:xfrm>
            <a:custGeom>
              <a:avLst/>
              <a:gdLst>
                <a:gd name="T0" fmla="*/ 8996 w 15"/>
                <a:gd name="T1" fmla="*/ 1876 h 44"/>
                <a:gd name="T2" fmla="*/ 8996 w 15"/>
                <a:gd name="T3" fmla="*/ 1876 h 44"/>
                <a:gd name="T4" fmla="*/ 7197 w 15"/>
                <a:gd name="T5" fmla="*/ 7505 h 44"/>
                <a:gd name="T6" fmla="*/ 8996 w 15"/>
                <a:gd name="T7" fmla="*/ 11257 h 44"/>
                <a:gd name="T8" fmla="*/ 14393 w 15"/>
                <a:gd name="T9" fmla="*/ 13133 h 44"/>
                <a:gd name="T10" fmla="*/ 17991 w 15"/>
                <a:gd name="T11" fmla="*/ 11257 h 44"/>
                <a:gd name="T12" fmla="*/ 19790 w 15"/>
                <a:gd name="T13" fmla="*/ 7505 h 44"/>
                <a:gd name="T14" fmla="*/ 17991 w 15"/>
                <a:gd name="T15" fmla="*/ 1876 h 44"/>
                <a:gd name="T16" fmla="*/ 14393 w 15"/>
                <a:gd name="T17" fmla="*/ 0 h 44"/>
                <a:gd name="T18" fmla="*/ 8996 w 15"/>
                <a:gd name="T19" fmla="*/ 1876 h 44"/>
                <a:gd name="T20" fmla="*/ 0 w 15"/>
                <a:gd name="T21" fmla="*/ 30018 h 44"/>
                <a:gd name="T22" fmla="*/ 0 w 15"/>
                <a:gd name="T23" fmla="*/ 30018 h 44"/>
                <a:gd name="T24" fmla="*/ 0 w 15"/>
                <a:gd name="T25" fmla="*/ 31894 h 44"/>
                <a:gd name="T26" fmla="*/ 0 w 15"/>
                <a:gd name="T27" fmla="*/ 33770 h 44"/>
                <a:gd name="T28" fmla="*/ 0 w 15"/>
                <a:gd name="T29" fmla="*/ 33770 h 44"/>
                <a:gd name="T30" fmla="*/ 5397 w 15"/>
                <a:gd name="T31" fmla="*/ 33770 h 44"/>
                <a:gd name="T32" fmla="*/ 7197 w 15"/>
                <a:gd name="T33" fmla="*/ 33770 h 44"/>
                <a:gd name="T34" fmla="*/ 8996 w 15"/>
                <a:gd name="T35" fmla="*/ 35647 h 44"/>
                <a:gd name="T36" fmla="*/ 8996 w 15"/>
                <a:gd name="T37" fmla="*/ 41275 h 44"/>
                <a:gd name="T38" fmla="*/ 8996 w 15"/>
                <a:gd name="T39" fmla="*/ 46903 h 44"/>
                <a:gd name="T40" fmla="*/ 8996 w 15"/>
                <a:gd name="T41" fmla="*/ 58160 h 44"/>
                <a:gd name="T42" fmla="*/ 8996 w 15"/>
                <a:gd name="T43" fmla="*/ 67541 h 44"/>
                <a:gd name="T44" fmla="*/ 8996 w 15"/>
                <a:gd name="T45" fmla="*/ 75045 h 44"/>
                <a:gd name="T46" fmla="*/ 7197 w 15"/>
                <a:gd name="T47" fmla="*/ 76922 h 44"/>
                <a:gd name="T48" fmla="*/ 7197 w 15"/>
                <a:gd name="T49" fmla="*/ 76922 h 44"/>
                <a:gd name="T50" fmla="*/ 0 w 15"/>
                <a:gd name="T51" fmla="*/ 78798 h 44"/>
                <a:gd name="T52" fmla="*/ 0 w 15"/>
                <a:gd name="T53" fmla="*/ 78798 h 44"/>
                <a:gd name="T54" fmla="*/ 0 w 15"/>
                <a:gd name="T55" fmla="*/ 80674 h 44"/>
                <a:gd name="T56" fmla="*/ 0 w 15"/>
                <a:gd name="T57" fmla="*/ 82550 h 44"/>
                <a:gd name="T58" fmla="*/ 14393 w 15"/>
                <a:gd name="T59" fmla="*/ 80674 h 44"/>
                <a:gd name="T60" fmla="*/ 26987 w 15"/>
                <a:gd name="T61" fmla="*/ 82550 h 44"/>
                <a:gd name="T62" fmla="*/ 26987 w 15"/>
                <a:gd name="T63" fmla="*/ 80674 h 44"/>
                <a:gd name="T64" fmla="*/ 26987 w 15"/>
                <a:gd name="T65" fmla="*/ 78798 h 44"/>
                <a:gd name="T66" fmla="*/ 26987 w 15"/>
                <a:gd name="T67" fmla="*/ 78798 h 44"/>
                <a:gd name="T68" fmla="*/ 21590 w 15"/>
                <a:gd name="T69" fmla="*/ 76922 h 44"/>
                <a:gd name="T70" fmla="*/ 19790 w 15"/>
                <a:gd name="T71" fmla="*/ 76922 h 44"/>
                <a:gd name="T72" fmla="*/ 19790 w 15"/>
                <a:gd name="T73" fmla="*/ 75045 h 44"/>
                <a:gd name="T74" fmla="*/ 19790 w 15"/>
                <a:gd name="T75" fmla="*/ 67541 h 44"/>
                <a:gd name="T76" fmla="*/ 17991 w 15"/>
                <a:gd name="T77" fmla="*/ 60036 h 44"/>
                <a:gd name="T78" fmla="*/ 17991 w 15"/>
                <a:gd name="T79" fmla="*/ 46903 h 44"/>
                <a:gd name="T80" fmla="*/ 19790 w 15"/>
                <a:gd name="T81" fmla="*/ 26266 h 44"/>
                <a:gd name="T82" fmla="*/ 17991 w 15"/>
                <a:gd name="T83" fmla="*/ 26266 h 44"/>
                <a:gd name="T84" fmla="*/ 0 w 15"/>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 h="44">
                  <a:moveTo>
                    <a:pt x="5" y="1"/>
                  </a:moveTo>
                  <a:lnTo>
                    <a:pt x="5" y="1"/>
                  </a:lnTo>
                  <a:cubicBezTo>
                    <a:pt x="4" y="2"/>
                    <a:pt x="4" y="3"/>
                    <a:pt x="4" y="4"/>
                  </a:cubicBezTo>
                  <a:cubicBezTo>
                    <a:pt x="4" y="5"/>
                    <a:pt x="4" y="5"/>
                    <a:pt x="5" y="6"/>
                  </a:cubicBezTo>
                  <a:cubicBezTo>
                    <a:pt x="6" y="7"/>
                    <a:pt x="7" y="7"/>
                    <a:pt x="8" y="7"/>
                  </a:cubicBezTo>
                  <a:cubicBezTo>
                    <a:pt x="8" y="7"/>
                    <a:pt x="9" y="7"/>
                    <a:pt x="10" y="6"/>
                  </a:cubicBezTo>
                  <a:cubicBezTo>
                    <a:pt x="11" y="5"/>
                    <a:pt x="11" y="5"/>
                    <a:pt x="11" y="4"/>
                  </a:cubicBezTo>
                  <a:cubicBezTo>
                    <a:pt x="11" y="3"/>
                    <a:pt x="11" y="2"/>
                    <a:pt x="10" y="1"/>
                  </a:cubicBezTo>
                  <a:cubicBezTo>
                    <a:pt x="9" y="1"/>
                    <a:pt x="8" y="0"/>
                    <a:pt x="8" y="0"/>
                  </a:cubicBezTo>
                  <a:cubicBezTo>
                    <a:pt x="7" y="0"/>
                    <a:pt x="6" y="1"/>
                    <a:pt x="5" y="1"/>
                  </a:cubicBezTo>
                  <a:close/>
                  <a:moveTo>
                    <a:pt x="0" y="16"/>
                  </a:moveTo>
                  <a:lnTo>
                    <a:pt x="0" y="16"/>
                  </a:lnTo>
                  <a:lnTo>
                    <a:pt x="0" y="17"/>
                  </a:lnTo>
                  <a:lnTo>
                    <a:pt x="0" y="18"/>
                  </a:lnTo>
                  <a:lnTo>
                    <a:pt x="3" y="18"/>
                  </a:lnTo>
                  <a:cubicBezTo>
                    <a:pt x="4" y="18"/>
                    <a:pt x="4" y="18"/>
                    <a:pt x="4" y="18"/>
                  </a:cubicBezTo>
                  <a:cubicBezTo>
                    <a:pt x="5" y="19"/>
                    <a:pt x="5" y="19"/>
                    <a:pt x="5" y="19"/>
                  </a:cubicBezTo>
                  <a:cubicBezTo>
                    <a:pt x="5" y="19"/>
                    <a:pt x="5" y="20"/>
                    <a:pt x="5" y="22"/>
                  </a:cubicBezTo>
                  <a:cubicBezTo>
                    <a:pt x="5" y="23"/>
                    <a:pt x="5" y="24"/>
                    <a:pt x="5" y="25"/>
                  </a:cubicBezTo>
                  <a:lnTo>
                    <a:pt x="5" y="31"/>
                  </a:lnTo>
                  <a:cubicBezTo>
                    <a:pt x="5" y="32"/>
                    <a:pt x="5" y="34"/>
                    <a:pt x="5" y="36"/>
                  </a:cubicBezTo>
                  <a:cubicBezTo>
                    <a:pt x="5" y="38"/>
                    <a:pt x="5" y="40"/>
                    <a:pt x="5" y="40"/>
                  </a:cubicBezTo>
                  <a:cubicBezTo>
                    <a:pt x="5" y="41"/>
                    <a:pt x="5" y="41"/>
                    <a:pt x="4" y="41"/>
                  </a:cubicBezTo>
                  <a:cubicBezTo>
                    <a:pt x="4" y="41"/>
                    <a:pt x="4" y="41"/>
                    <a:pt x="4" y="41"/>
                  </a:cubicBezTo>
                  <a:cubicBezTo>
                    <a:pt x="4" y="42"/>
                    <a:pt x="2" y="42"/>
                    <a:pt x="0" y="42"/>
                  </a:cubicBezTo>
                  <a:lnTo>
                    <a:pt x="0" y="43"/>
                  </a:lnTo>
                  <a:lnTo>
                    <a:pt x="0" y="44"/>
                  </a:lnTo>
                  <a:cubicBezTo>
                    <a:pt x="3" y="43"/>
                    <a:pt x="5" y="43"/>
                    <a:pt x="8" y="43"/>
                  </a:cubicBezTo>
                  <a:cubicBezTo>
                    <a:pt x="10" y="43"/>
                    <a:pt x="13" y="43"/>
                    <a:pt x="15" y="44"/>
                  </a:cubicBezTo>
                  <a:lnTo>
                    <a:pt x="15" y="43"/>
                  </a:lnTo>
                  <a:lnTo>
                    <a:pt x="15" y="42"/>
                  </a:lnTo>
                  <a:cubicBezTo>
                    <a:pt x="13" y="42"/>
                    <a:pt x="12" y="42"/>
                    <a:pt x="12" y="41"/>
                  </a:cubicBezTo>
                  <a:cubicBezTo>
                    <a:pt x="12" y="41"/>
                    <a:pt x="11" y="41"/>
                    <a:pt x="11" y="41"/>
                  </a:cubicBezTo>
                  <a:cubicBezTo>
                    <a:pt x="11" y="41"/>
                    <a:pt x="11" y="41"/>
                    <a:pt x="11" y="40"/>
                  </a:cubicBezTo>
                  <a:cubicBezTo>
                    <a:pt x="11" y="40"/>
                    <a:pt x="11" y="38"/>
                    <a:pt x="11" y="36"/>
                  </a:cubicBezTo>
                  <a:cubicBezTo>
                    <a:pt x="10" y="33"/>
                    <a:pt x="10" y="32"/>
                    <a:pt x="10" y="32"/>
                  </a:cubicBezTo>
                  <a:lnTo>
                    <a:pt x="10" y="25"/>
                  </a:lnTo>
                  <a:cubicBezTo>
                    <a:pt x="10" y="20"/>
                    <a:pt x="11" y="17"/>
                    <a:pt x="11" y="14"/>
                  </a:cubicBezTo>
                  <a:lnTo>
                    <a:pt x="10" y="14"/>
                  </a:ln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1" name="Freeform 254">
              <a:extLst>
                <a:ext uri="{FF2B5EF4-FFF2-40B4-BE49-F238E27FC236}">
                  <a16:creationId xmlns:a16="http://schemas.microsoft.com/office/drawing/2014/main" id="{24D16E34-AD34-4F91-8FE1-3FA14C06DAA6}"/>
                </a:ext>
              </a:extLst>
            </p:cNvPr>
            <p:cNvSpPr>
              <a:spLocks/>
            </p:cNvSpPr>
            <p:nvPr/>
          </p:nvSpPr>
          <p:spPr bwMode="auto">
            <a:xfrm>
              <a:off x="5503114" y="4534305"/>
              <a:ext cx="98425" cy="55563"/>
            </a:xfrm>
            <a:custGeom>
              <a:avLst/>
              <a:gdLst>
                <a:gd name="T0" fmla="*/ 0 w 53"/>
                <a:gd name="T1" fmla="*/ 3704 h 30"/>
                <a:gd name="T2" fmla="*/ 0 w 53"/>
                <a:gd name="T3" fmla="*/ 7408 h 30"/>
                <a:gd name="T4" fmla="*/ 5571 w 53"/>
                <a:gd name="T5" fmla="*/ 7408 h 30"/>
                <a:gd name="T6" fmla="*/ 9285 w 53"/>
                <a:gd name="T7" fmla="*/ 9261 h 30"/>
                <a:gd name="T8" fmla="*/ 9285 w 53"/>
                <a:gd name="T9" fmla="*/ 20373 h 30"/>
                <a:gd name="T10" fmla="*/ 9285 w 53"/>
                <a:gd name="T11" fmla="*/ 40746 h 30"/>
                <a:gd name="T12" fmla="*/ 7428 w 53"/>
                <a:gd name="T13" fmla="*/ 50007 h 30"/>
                <a:gd name="T14" fmla="*/ 0 w 53"/>
                <a:gd name="T15" fmla="*/ 51859 h 30"/>
                <a:gd name="T16" fmla="*/ 0 w 53"/>
                <a:gd name="T17" fmla="*/ 53711 h 30"/>
                <a:gd name="T18" fmla="*/ 14857 w 53"/>
                <a:gd name="T19" fmla="*/ 53711 h 30"/>
                <a:gd name="T20" fmla="*/ 27856 w 53"/>
                <a:gd name="T21" fmla="*/ 53711 h 30"/>
                <a:gd name="T22" fmla="*/ 27856 w 53"/>
                <a:gd name="T23" fmla="*/ 51859 h 30"/>
                <a:gd name="T24" fmla="*/ 20428 w 53"/>
                <a:gd name="T25" fmla="*/ 50007 h 30"/>
                <a:gd name="T26" fmla="*/ 18571 w 53"/>
                <a:gd name="T27" fmla="*/ 40746 h 30"/>
                <a:gd name="T28" fmla="*/ 18571 w 53"/>
                <a:gd name="T29" fmla="*/ 22225 h 30"/>
                <a:gd name="T30" fmla="*/ 22285 w 53"/>
                <a:gd name="T31" fmla="*/ 11113 h 30"/>
                <a:gd name="T32" fmla="*/ 33427 w 53"/>
                <a:gd name="T33" fmla="*/ 7408 h 30"/>
                <a:gd name="T34" fmla="*/ 42713 w 53"/>
                <a:gd name="T35" fmla="*/ 14817 h 30"/>
                <a:gd name="T36" fmla="*/ 44570 w 53"/>
                <a:gd name="T37" fmla="*/ 31486 h 30"/>
                <a:gd name="T38" fmla="*/ 44570 w 53"/>
                <a:gd name="T39" fmla="*/ 48155 h 30"/>
                <a:gd name="T40" fmla="*/ 42713 w 53"/>
                <a:gd name="T41" fmla="*/ 50007 h 30"/>
                <a:gd name="T42" fmla="*/ 35284 w 53"/>
                <a:gd name="T43" fmla="*/ 51859 h 30"/>
                <a:gd name="T44" fmla="*/ 35284 w 53"/>
                <a:gd name="T45" fmla="*/ 55563 h 30"/>
                <a:gd name="T46" fmla="*/ 63141 w 53"/>
                <a:gd name="T47" fmla="*/ 55563 h 30"/>
                <a:gd name="T48" fmla="*/ 63141 w 53"/>
                <a:gd name="T49" fmla="*/ 51859 h 30"/>
                <a:gd name="T50" fmla="*/ 57569 w 53"/>
                <a:gd name="T51" fmla="*/ 50007 h 30"/>
                <a:gd name="T52" fmla="*/ 55712 w 53"/>
                <a:gd name="T53" fmla="*/ 48155 h 30"/>
                <a:gd name="T54" fmla="*/ 53855 w 53"/>
                <a:gd name="T55" fmla="*/ 31486 h 30"/>
                <a:gd name="T56" fmla="*/ 53855 w 53"/>
                <a:gd name="T57" fmla="*/ 16669 h 30"/>
                <a:gd name="T58" fmla="*/ 61283 w 53"/>
                <a:gd name="T59" fmla="*/ 7408 h 30"/>
                <a:gd name="T60" fmla="*/ 74283 w 53"/>
                <a:gd name="T61" fmla="*/ 9261 h 30"/>
                <a:gd name="T62" fmla="*/ 79854 w 53"/>
                <a:gd name="T63" fmla="*/ 27782 h 30"/>
                <a:gd name="T64" fmla="*/ 77997 w 53"/>
                <a:gd name="T65" fmla="*/ 53711 h 30"/>
                <a:gd name="T66" fmla="*/ 87283 w 53"/>
                <a:gd name="T67" fmla="*/ 53711 h 30"/>
                <a:gd name="T68" fmla="*/ 98425 w 53"/>
                <a:gd name="T69" fmla="*/ 53711 h 30"/>
                <a:gd name="T70" fmla="*/ 98425 w 53"/>
                <a:gd name="T71" fmla="*/ 51859 h 30"/>
                <a:gd name="T72" fmla="*/ 89140 w 53"/>
                <a:gd name="T73" fmla="*/ 44450 h 30"/>
                <a:gd name="T74" fmla="*/ 89140 w 53"/>
                <a:gd name="T75" fmla="*/ 24077 h 30"/>
                <a:gd name="T76" fmla="*/ 85425 w 53"/>
                <a:gd name="T77" fmla="*/ 7408 h 30"/>
                <a:gd name="T78" fmla="*/ 72426 w 53"/>
                <a:gd name="T79" fmla="*/ 0 h 30"/>
                <a:gd name="T80" fmla="*/ 63141 w 53"/>
                <a:gd name="T81" fmla="*/ 1852 h 30"/>
                <a:gd name="T82" fmla="*/ 46427 w 53"/>
                <a:gd name="T83" fmla="*/ 1852 h 30"/>
                <a:gd name="T84" fmla="*/ 31570 w 53"/>
                <a:gd name="T85" fmla="*/ 0 h 30"/>
                <a:gd name="T86" fmla="*/ 24142 w 53"/>
                <a:gd name="T87" fmla="*/ 5556 h 30"/>
                <a:gd name="T88" fmla="*/ 20428 w 53"/>
                <a:gd name="T89" fmla="*/ 0 h 30"/>
                <a:gd name="T90" fmla="*/ 0 w 53"/>
                <a:gd name="T91" fmla="*/ 3704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3" h="30">
                  <a:moveTo>
                    <a:pt x="0" y="2"/>
                  </a:moveTo>
                  <a:lnTo>
                    <a:pt x="0" y="2"/>
                  </a:lnTo>
                  <a:lnTo>
                    <a:pt x="0" y="3"/>
                  </a:lnTo>
                  <a:lnTo>
                    <a:pt x="0" y="4"/>
                  </a:lnTo>
                  <a:lnTo>
                    <a:pt x="3" y="4"/>
                  </a:lnTo>
                  <a:cubicBezTo>
                    <a:pt x="4" y="4"/>
                    <a:pt x="4" y="4"/>
                    <a:pt x="4" y="4"/>
                  </a:cubicBezTo>
                  <a:cubicBezTo>
                    <a:pt x="5" y="5"/>
                    <a:pt x="5" y="5"/>
                    <a:pt x="5" y="5"/>
                  </a:cubicBezTo>
                  <a:cubicBezTo>
                    <a:pt x="5" y="5"/>
                    <a:pt x="5" y="6"/>
                    <a:pt x="5" y="8"/>
                  </a:cubicBezTo>
                  <a:cubicBezTo>
                    <a:pt x="5" y="9"/>
                    <a:pt x="5" y="10"/>
                    <a:pt x="5" y="11"/>
                  </a:cubicBezTo>
                  <a:lnTo>
                    <a:pt x="5" y="17"/>
                  </a:lnTo>
                  <a:cubicBezTo>
                    <a:pt x="5" y="18"/>
                    <a:pt x="5" y="20"/>
                    <a:pt x="5" y="22"/>
                  </a:cubicBezTo>
                  <a:cubicBezTo>
                    <a:pt x="5" y="24"/>
                    <a:pt x="5" y="26"/>
                    <a:pt x="5" y="26"/>
                  </a:cubicBezTo>
                  <a:cubicBezTo>
                    <a:pt x="5" y="27"/>
                    <a:pt x="5" y="27"/>
                    <a:pt x="4" y="27"/>
                  </a:cubicBezTo>
                  <a:cubicBezTo>
                    <a:pt x="4" y="27"/>
                    <a:pt x="4" y="27"/>
                    <a:pt x="4" y="27"/>
                  </a:cubicBezTo>
                  <a:cubicBezTo>
                    <a:pt x="3" y="28"/>
                    <a:pt x="2" y="28"/>
                    <a:pt x="0" y="28"/>
                  </a:cubicBezTo>
                  <a:lnTo>
                    <a:pt x="0" y="29"/>
                  </a:lnTo>
                  <a:lnTo>
                    <a:pt x="0" y="30"/>
                  </a:lnTo>
                  <a:cubicBezTo>
                    <a:pt x="3" y="29"/>
                    <a:pt x="5" y="29"/>
                    <a:pt x="8" y="29"/>
                  </a:cubicBezTo>
                  <a:cubicBezTo>
                    <a:pt x="10" y="29"/>
                    <a:pt x="13" y="29"/>
                    <a:pt x="15" y="30"/>
                  </a:cubicBezTo>
                  <a:lnTo>
                    <a:pt x="15" y="29"/>
                  </a:lnTo>
                  <a:lnTo>
                    <a:pt x="15" y="28"/>
                  </a:lnTo>
                  <a:cubicBezTo>
                    <a:pt x="13" y="28"/>
                    <a:pt x="12" y="28"/>
                    <a:pt x="12" y="27"/>
                  </a:cubicBezTo>
                  <a:cubicBezTo>
                    <a:pt x="11" y="27"/>
                    <a:pt x="11" y="27"/>
                    <a:pt x="11" y="27"/>
                  </a:cubicBezTo>
                  <a:cubicBezTo>
                    <a:pt x="11" y="27"/>
                    <a:pt x="11" y="27"/>
                    <a:pt x="11" y="26"/>
                  </a:cubicBezTo>
                  <a:cubicBezTo>
                    <a:pt x="11" y="26"/>
                    <a:pt x="10" y="24"/>
                    <a:pt x="10" y="22"/>
                  </a:cubicBezTo>
                  <a:cubicBezTo>
                    <a:pt x="10" y="19"/>
                    <a:pt x="10" y="18"/>
                    <a:pt x="10" y="17"/>
                  </a:cubicBezTo>
                  <a:lnTo>
                    <a:pt x="10" y="12"/>
                  </a:lnTo>
                  <a:cubicBezTo>
                    <a:pt x="10" y="10"/>
                    <a:pt x="10" y="9"/>
                    <a:pt x="10" y="8"/>
                  </a:cubicBezTo>
                  <a:cubicBezTo>
                    <a:pt x="11" y="8"/>
                    <a:pt x="11" y="7"/>
                    <a:pt x="12" y="6"/>
                  </a:cubicBezTo>
                  <a:cubicBezTo>
                    <a:pt x="12" y="6"/>
                    <a:pt x="13" y="5"/>
                    <a:pt x="14" y="5"/>
                  </a:cubicBezTo>
                  <a:cubicBezTo>
                    <a:pt x="15" y="4"/>
                    <a:pt x="16" y="4"/>
                    <a:pt x="18" y="4"/>
                  </a:cubicBezTo>
                  <a:cubicBezTo>
                    <a:pt x="19" y="4"/>
                    <a:pt x="20" y="4"/>
                    <a:pt x="21" y="5"/>
                  </a:cubicBezTo>
                  <a:cubicBezTo>
                    <a:pt x="22" y="6"/>
                    <a:pt x="23" y="7"/>
                    <a:pt x="23" y="8"/>
                  </a:cubicBezTo>
                  <a:cubicBezTo>
                    <a:pt x="24" y="10"/>
                    <a:pt x="24" y="11"/>
                    <a:pt x="24" y="14"/>
                  </a:cubicBezTo>
                  <a:lnTo>
                    <a:pt x="24" y="17"/>
                  </a:lnTo>
                  <a:cubicBezTo>
                    <a:pt x="24" y="18"/>
                    <a:pt x="24" y="20"/>
                    <a:pt x="24" y="22"/>
                  </a:cubicBezTo>
                  <a:cubicBezTo>
                    <a:pt x="24" y="24"/>
                    <a:pt x="24" y="26"/>
                    <a:pt x="24" y="26"/>
                  </a:cubicBezTo>
                  <a:cubicBezTo>
                    <a:pt x="24" y="27"/>
                    <a:pt x="23" y="27"/>
                    <a:pt x="23" y="27"/>
                  </a:cubicBezTo>
                  <a:cubicBezTo>
                    <a:pt x="23" y="27"/>
                    <a:pt x="23" y="27"/>
                    <a:pt x="23" y="27"/>
                  </a:cubicBezTo>
                  <a:cubicBezTo>
                    <a:pt x="22" y="28"/>
                    <a:pt x="21" y="28"/>
                    <a:pt x="19" y="28"/>
                  </a:cubicBezTo>
                  <a:lnTo>
                    <a:pt x="19" y="29"/>
                  </a:lnTo>
                  <a:lnTo>
                    <a:pt x="19" y="30"/>
                  </a:lnTo>
                  <a:cubicBezTo>
                    <a:pt x="22" y="29"/>
                    <a:pt x="24" y="29"/>
                    <a:pt x="27" y="29"/>
                  </a:cubicBezTo>
                  <a:cubicBezTo>
                    <a:pt x="29" y="29"/>
                    <a:pt x="31" y="29"/>
                    <a:pt x="34" y="30"/>
                  </a:cubicBezTo>
                  <a:lnTo>
                    <a:pt x="34" y="29"/>
                  </a:lnTo>
                  <a:lnTo>
                    <a:pt x="34" y="28"/>
                  </a:lnTo>
                  <a:cubicBezTo>
                    <a:pt x="32" y="28"/>
                    <a:pt x="31" y="28"/>
                    <a:pt x="31" y="27"/>
                  </a:cubicBezTo>
                  <a:cubicBezTo>
                    <a:pt x="30" y="27"/>
                    <a:pt x="30" y="27"/>
                    <a:pt x="30" y="27"/>
                  </a:cubicBezTo>
                  <a:cubicBezTo>
                    <a:pt x="30" y="27"/>
                    <a:pt x="30" y="27"/>
                    <a:pt x="30" y="26"/>
                  </a:cubicBezTo>
                  <a:cubicBezTo>
                    <a:pt x="29" y="26"/>
                    <a:pt x="29" y="24"/>
                    <a:pt x="29" y="22"/>
                  </a:cubicBezTo>
                  <a:cubicBezTo>
                    <a:pt x="29" y="19"/>
                    <a:pt x="29" y="18"/>
                    <a:pt x="29" y="17"/>
                  </a:cubicBezTo>
                  <a:lnTo>
                    <a:pt x="29" y="13"/>
                  </a:lnTo>
                  <a:cubicBezTo>
                    <a:pt x="29" y="11"/>
                    <a:pt x="29" y="10"/>
                    <a:pt x="29" y="9"/>
                  </a:cubicBezTo>
                  <a:cubicBezTo>
                    <a:pt x="29" y="8"/>
                    <a:pt x="30" y="7"/>
                    <a:pt x="31" y="6"/>
                  </a:cubicBezTo>
                  <a:cubicBezTo>
                    <a:pt x="31" y="6"/>
                    <a:pt x="32" y="5"/>
                    <a:pt x="33" y="4"/>
                  </a:cubicBezTo>
                  <a:cubicBezTo>
                    <a:pt x="34" y="4"/>
                    <a:pt x="35" y="4"/>
                    <a:pt x="36" y="4"/>
                  </a:cubicBezTo>
                  <a:cubicBezTo>
                    <a:pt x="38" y="4"/>
                    <a:pt x="39" y="4"/>
                    <a:pt x="40" y="5"/>
                  </a:cubicBezTo>
                  <a:cubicBezTo>
                    <a:pt x="41" y="6"/>
                    <a:pt x="42" y="7"/>
                    <a:pt x="42" y="8"/>
                  </a:cubicBezTo>
                  <a:cubicBezTo>
                    <a:pt x="43" y="10"/>
                    <a:pt x="43" y="12"/>
                    <a:pt x="43" y="15"/>
                  </a:cubicBezTo>
                  <a:lnTo>
                    <a:pt x="43" y="19"/>
                  </a:lnTo>
                  <a:cubicBezTo>
                    <a:pt x="43" y="23"/>
                    <a:pt x="43" y="27"/>
                    <a:pt x="42" y="29"/>
                  </a:cubicBezTo>
                  <a:lnTo>
                    <a:pt x="43" y="30"/>
                  </a:lnTo>
                  <a:cubicBezTo>
                    <a:pt x="45" y="29"/>
                    <a:pt x="47" y="29"/>
                    <a:pt x="47" y="29"/>
                  </a:cubicBezTo>
                  <a:cubicBezTo>
                    <a:pt x="48" y="29"/>
                    <a:pt x="50" y="29"/>
                    <a:pt x="53" y="30"/>
                  </a:cubicBezTo>
                  <a:lnTo>
                    <a:pt x="53" y="29"/>
                  </a:lnTo>
                  <a:lnTo>
                    <a:pt x="53" y="28"/>
                  </a:lnTo>
                  <a:cubicBezTo>
                    <a:pt x="51" y="28"/>
                    <a:pt x="49" y="28"/>
                    <a:pt x="49" y="27"/>
                  </a:cubicBezTo>
                  <a:cubicBezTo>
                    <a:pt x="48" y="27"/>
                    <a:pt x="48" y="26"/>
                    <a:pt x="48" y="24"/>
                  </a:cubicBezTo>
                  <a:cubicBezTo>
                    <a:pt x="48" y="19"/>
                    <a:pt x="48" y="16"/>
                    <a:pt x="48" y="16"/>
                  </a:cubicBezTo>
                  <a:lnTo>
                    <a:pt x="48" y="13"/>
                  </a:lnTo>
                  <a:cubicBezTo>
                    <a:pt x="48" y="11"/>
                    <a:pt x="48" y="9"/>
                    <a:pt x="48" y="7"/>
                  </a:cubicBezTo>
                  <a:cubicBezTo>
                    <a:pt x="48" y="6"/>
                    <a:pt x="47" y="5"/>
                    <a:pt x="46" y="4"/>
                  </a:cubicBezTo>
                  <a:cubicBezTo>
                    <a:pt x="46" y="3"/>
                    <a:pt x="45" y="2"/>
                    <a:pt x="43" y="1"/>
                  </a:cubicBezTo>
                  <a:cubicBezTo>
                    <a:pt x="42" y="0"/>
                    <a:pt x="40" y="0"/>
                    <a:pt x="39" y="0"/>
                  </a:cubicBezTo>
                  <a:cubicBezTo>
                    <a:pt x="38" y="0"/>
                    <a:pt x="37" y="0"/>
                    <a:pt x="36" y="0"/>
                  </a:cubicBezTo>
                  <a:cubicBezTo>
                    <a:pt x="35" y="1"/>
                    <a:pt x="34" y="1"/>
                    <a:pt x="34" y="1"/>
                  </a:cubicBezTo>
                  <a:cubicBezTo>
                    <a:pt x="33" y="2"/>
                    <a:pt x="31" y="3"/>
                    <a:pt x="29" y="6"/>
                  </a:cubicBezTo>
                  <a:cubicBezTo>
                    <a:pt x="28" y="4"/>
                    <a:pt x="27" y="2"/>
                    <a:pt x="25" y="1"/>
                  </a:cubicBezTo>
                  <a:cubicBezTo>
                    <a:pt x="24" y="0"/>
                    <a:pt x="22" y="0"/>
                    <a:pt x="20" y="0"/>
                  </a:cubicBezTo>
                  <a:cubicBezTo>
                    <a:pt x="19" y="0"/>
                    <a:pt x="18" y="0"/>
                    <a:pt x="17" y="0"/>
                  </a:cubicBezTo>
                  <a:cubicBezTo>
                    <a:pt x="16" y="1"/>
                    <a:pt x="15" y="1"/>
                    <a:pt x="15" y="1"/>
                  </a:cubicBezTo>
                  <a:cubicBezTo>
                    <a:pt x="15" y="1"/>
                    <a:pt x="14" y="2"/>
                    <a:pt x="13" y="3"/>
                  </a:cubicBezTo>
                  <a:lnTo>
                    <a:pt x="10" y="5"/>
                  </a:lnTo>
                  <a:cubicBezTo>
                    <a:pt x="10" y="3"/>
                    <a:pt x="10" y="2"/>
                    <a:pt x="11" y="0"/>
                  </a:cubicBezTo>
                  <a:lnTo>
                    <a:pt x="10" y="0"/>
                  </a:ln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2" name="Freeform 255">
              <a:extLst>
                <a:ext uri="{FF2B5EF4-FFF2-40B4-BE49-F238E27FC236}">
                  <a16:creationId xmlns:a16="http://schemas.microsoft.com/office/drawing/2014/main" id="{EB1503D4-CF2F-4949-ACA9-1CAA7005F7A9}"/>
                </a:ext>
              </a:extLst>
            </p:cNvPr>
            <p:cNvSpPr>
              <a:spLocks/>
            </p:cNvSpPr>
            <p:nvPr/>
          </p:nvSpPr>
          <p:spPr bwMode="auto">
            <a:xfrm>
              <a:off x="5923801" y="4507318"/>
              <a:ext cx="106362" cy="82550"/>
            </a:xfrm>
            <a:custGeom>
              <a:avLst/>
              <a:gdLst>
                <a:gd name="T0" fmla="*/ 95166 w 57"/>
                <a:gd name="T1" fmla="*/ 0 h 44"/>
                <a:gd name="T2" fmla="*/ 72774 w 57"/>
                <a:gd name="T3" fmla="*/ 24390 h 44"/>
                <a:gd name="T4" fmla="*/ 31722 w 57"/>
                <a:gd name="T5" fmla="*/ 20638 h 44"/>
                <a:gd name="T6" fmla="*/ 11196 w 57"/>
                <a:gd name="T7" fmla="*/ 0 h 44"/>
                <a:gd name="T8" fmla="*/ 0 w 57"/>
                <a:gd name="T9" fmla="*/ 0 h 44"/>
                <a:gd name="T10" fmla="*/ 0 w 57"/>
                <a:gd name="T11" fmla="*/ 3752 h 44"/>
                <a:gd name="T12" fmla="*/ 11196 w 57"/>
                <a:gd name="T13" fmla="*/ 5628 h 44"/>
                <a:gd name="T14" fmla="*/ 11196 w 57"/>
                <a:gd name="T15" fmla="*/ 28142 h 44"/>
                <a:gd name="T16" fmla="*/ 11196 w 57"/>
                <a:gd name="T17" fmla="*/ 71293 h 44"/>
                <a:gd name="T18" fmla="*/ 9330 w 57"/>
                <a:gd name="T19" fmla="*/ 76922 h 44"/>
                <a:gd name="T20" fmla="*/ 0 w 57"/>
                <a:gd name="T21" fmla="*/ 78798 h 44"/>
                <a:gd name="T22" fmla="*/ 0 w 57"/>
                <a:gd name="T23" fmla="*/ 82550 h 44"/>
                <a:gd name="T24" fmla="*/ 24258 w 57"/>
                <a:gd name="T25" fmla="*/ 80674 h 44"/>
                <a:gd name="T26" fmla="*/ 27990 w 57"/>
                <a:gd name="T27" fmla="*/ 80674 h 44"/>
                <a:gd name="T28" fmla="*/ 27990 w 57"/>
                <a:gd name="T29" fmla="*/ 78798 h 44"/>
                <a:gd name="T30" fmla="*/ 16794 w 57"/>
                <a:gd name="T31" fmla="*/ 75045 h 44"/>
                <a:gd name="T32" fmla="*/ 16794 w 57"/>
                <a:gd name="T33" fmla="*/ 54408 h 44"/>
                <a:gd name="T34" fmla="*/ 44784 w 57"/>
                <a:gd name="T35" fmla="*/ 71293 h 44"/>
                <a:gd name="T36" fmla="*/ 52248 w 57"/>
                <a:gd name="T37" fmla="*/ 82550 h 44"/>
                <a:gd name="T38" fmla="*/ 83970 w 57"/>
                <a:gd name="T39" fmla="*/ 11257 h 44"/>
                <a:gd name="T40" fmla="*/ 83970 w 57"/>
                <a:gd name="T41" fmla="*/ 71293 h 44"/>
                <a:gd name="T42" fmla="*/ 82104 w 57"/>
                <a:gd name="T43" fmla="*/ 76922 h 44"/>
                <a:gd name="T44" fmla="*/ 72774 w 57"/>
                <a:gd name="T45" fmla="*/ 78798 h 44"/>
                <a:gd name="T46" fmla="*/ 72774 w 57"/>
                <a:gd name="T47" fmla="*/ 82550 h 44"/>
                <a:gd name="T48" fmla="*/ 106362 w 57"/>
                <a:gd name="T49" fmla="*/ 82550 h 44"/>
                <a:gd name="T50" fmla="*/ 106362 w 57"/>
                <a:gd name="T51" fmla="*/ 78798 h 44"/>
                <a:gd name="T52" fmla="*/ 97032 w 57"/>
                <a:gd name="T53" fmla="*/ 76922 h 44"/>
                <a:gd name="T54" fmla="*/ 95166 w 57"/>
                <a:gd name="T55" fmla="*/ 67541 h 44"/>
                <a:gd name="T56" fmla="*/ 95166 w 57"/>
                <a:gd name="T57" fmla="*/ 28142 h 44"/>
                <a:gd name="T58" fmla="*/ 95166 w 57"/>
                <a:gd name="T59" fmla="*/ 5628 h 44"/>
                <a:gd name="T60" fmla="*/ 106362 w 57"/>
                <a:gd name="T61" fmla="*/ 3752 h 44"/>
                <a:gd name="T62" fmla="*/ 106362 w 57"/>
                <a:gd name="T63" fmla="*/ 0 h 44"/>
                <a:gd name="T64" fmla="*/ 95166 w 57"/>
                <a:gd name="T65" fmla="*/ 0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44">
                  <a:moveTo>
                    <a:pt x="51" y="0"/>
                  </a:moveTo>
                  <a:lnTo>
                    <a:pt x="51" y="0"/>
                  </a:lnTo>
                  <a:cubicBezTo>
                    <a:pt x="49" y="0"/>
                    <a:pt x="47" y="0"/>
                    <a:pt x="45" y="0"/>
                  </a:cubicBezTo>
                  <a:cubicBezTo>
                    <a:pt x="44" y="3"/>
                    <a:pt x="42" y="7"/>
                    <a:pt x="39" y="13"/>
                  </a:cubicBezTo>
                  <a:lnTo>
                    <a:pt x="29" y="35"/>
                  </a:lnTo>
                  <a:lnTo>
                    <a:pt x="17" y="11"/>
                  </a:lnTo>
                  <a:cubicBezTo>
                    <a:pt x="15" y="8"/>
                    <a:pt x="14" y="4"/>
                    <a:pt x="12" y="0"/>
                  </a:cubicBezTo>
                  <a:cubicBezTo>
                    <a:pt x="10" y="0"/>
                    <a:pt x="8" y="0"/>
                    <a:pt x="6" y="0"/>
                  </a:cubicBezTo>
                  <a:cubicBezTo>
                    <a:pt x="4" y="0"/>
                    <a:pt x="2" y="0"/>
                    <a:pt x="0" y="0"/>
                  </a:cubicBezTo>
                  <a:lnTo>
                    <a:pt x="0" y="2"/>
                  </a:lnTo>
                  <a:cubicBezTo>
                    <a:pt x="3" y="2"/>
                    <a:pt x="4" y="2"/>
                    <a:pt x="5" y="2"/>
                  </a:cubicBezTo>
                  <a:cubicBezTo>
                    <a:pt x="5" y="2"/>
                    <a:pt x="6" y="3"/>
                    <a:pt x="6" y="3"/>
                  </a:cubicBezTo>
                  <a:cubicBezTo>
                    <a:pt x="6" y="4"/>
                    <a:pt x="6" y="5"/>
                    <a:pt x="6" y="8"/>
                  </a:cubicBezTo>
                  <a:cubicBezTo>
                    <a:pt x="6" y="11"/>
                    <a:pt x="6" y="13"/>
                    <a:pt x="6" y="15"/>
                  </a:cubicBezTo>
                  <a:lnTo>
                    <a:pt x="6" y="29"/>
                  </a:lnTo>
                  <a:cubicBezTo>
                    <a:pt x="6" y="34"/>
                    <a:pt x="6" y="37"/>
                    <a:pt x="6" y="38"/>
                  </a:cubicBezTo>
                  <a:cubicBezTo>
                    <a:pt x="6" y="39"/>
                    <a:pt x="6" y="40"/>
                    <a:pt x="6" y="40"/>
                  </a:cubicBezTo>
                  <a:cubicBezTo>
                    <a:pt x="5" y="41"/>
                    <a:pt x="5" y="41"/>
                    <a:pt x="5" y="41"/>
                  </a:cubicBezTo>
                  <a:cubicBezTo>
                    <a:pt x="4" y="41"/>
                    <a:pt x="3" y="42"/>
                    <a:pt x="0" y="42"/>
                  </a:cubicBezTo>
                  <a:lnTo>
                    <a:pt x="0" y="43"/>
                  </a:lnTo>
                  <a:lnTo>
                    <a:pt x="0" y="44"/>
                  </a:lnTo>
                  <a:cubicBezTo>
                    <a:pt x="5" y="43"/>
                    <a:pt x="7" y="43"/>
                    <a:pt x="8" y="43"/>
                  </a:cubicBezTo>
                  <a:cubicBezTo>
                    <a:pt x="9" y="43"/>
                    <a:pt x="11" y="43"/>
                    <a:pt x="13" y="43"/>
                  </a:cubicBezTo>
                  <a:lnTo>
                    <a:pt x="15" y="44"/>
                  </a:lnTo>
                  <a:lnTo>
                    <a:pt x="15" y="43"/>
                  </a:lnTo>
                  <a:lnTo>
                    <a:pt x="15" y="42"/>
                  </a:lnTo>
                  <a:cubicBezTo>
                    <a:pt x="13" y="42"/>
                    <a:pt x="11" y="41"/>
                    <a:pt x="11" y="41"/>
                  </a:cubicBezTo>
                  <a:cubicBezTo>
                    <a:pt x="10" y="41"/>
                    <a:pt x="10" y="41"/>
                    <a:pt x="9" y="40"/>
                  </a:cubicBezTo>
                  <a:cubicBezTo>
                    <a:pt x="9" y="40"/>
                    <a:pt x="9" y="38"/>
                    <a:pt x="9" y="36"/>
                  </a:cubicBezTo>
                  <a:cubicBezTo>
                    <a:pt x="9" y="33"/>
                    <a:pt x="9" y="31"/>
                    <a:pt x="9" y="29"/>
                  </a:cubicBezTo>
                  <a:lnTo>
                    <a:pt x="9" y="7"/>
                  </a:lnTo>
                  <a:lnTo>
                    <a:pt x="24" y="38"/>
                  </a:lnTo>
                  <a:cubicBezTo>
                    <a:pt x="24" y="39"/>
                    <a:pt x="25" y="42"/>
                    <a:pt x="27" y="44"/>
                  </a:cubicBezTo>
                  <a:lnTo>
                    <a:pt x="28" y="44"/>
                  </a:lnTo>
                  <a:cubicBezTo>
                    <a:pt x="30" y="39"/>
                    <a:pt x="32" y="34"/>
                    <a:pt x="35" y="28"/>
                  </a:cubicBezTo>
                  <a:lnTo>
                    <a:pt x="45" y="6"/>
                  </a:lnTo>
                  <a:lnTo>
                    <a:pt x="45" y="29"/>
                  </a:lnTo>
                  <a:cubicBezTo>
                    <a:pt x="45" y="34"/>
                    <a:pt x="45" y="37"/>
                    <a:pt x="45" y="38"/>
                  </a:cubicBezTo>
                  <a:cubicBezTo>
                    <a:pt x="45" y="39"/>
                    <a:pt x="45" y="40"/>
                    <a:pt x="45" y="40"/>
                  </a:cubicBezTo>
                  <a:cubicBezTo>
                    <a:pt x="45" y="41"/>
                    <a:pt x="44" y="41"/>
                    <a:pt x="44" y="41"/>
                  </a:cubicBezTo>
                  <a:cubicBezTo>
                    <a:pt x="43" y="41"/>
                    <a:pt x="42" y="42"/>
                    <a:pt x="39" y="42"/>
                  </a:cubicBezTo>
                  <a:lnTo>
                    <a:pt x="39" y="43"/>
                  </a:lnTo>
                  <a:lnTo>
                    <a:pt x="39" y="44"/>
                  </a:lnTo>
                  <a:cubicBezTo>
                    <a:pt x="44" y="43"/>
                    <a:pt x="46" y="43"/>
                    <a:pt x="48" y="43"/>
                  </a:cubicBezTo>
                  <a:cubicBezTo>
                    <a:pt x="51" y="43"/>
                    <a:pt x="53" y="43"/>
                    <a:pt x="57" y="44"/>
                  </a:cubicBezTo>
                  <a:lnTo>
                    <a:pt x="57" y="43"/>
                  </a:lnTo>
                  <a:lnTo>
                    <a:pt x="57" y="42"/>
                  </a:lnTo>
                  <a:cubicBezTo>
                    <a:pt x="54" y="42"/>
                    <a:pt x="53" y="41"/>
                    <a:pt x="52" y="41"/>
                  </a:cubicBezTo>
                  <a:cubicBezTo>
                    <a:pt x="52" y="41"/>
                    <a:pt x="52" y="41"/>
                    <a:pt x="51" y="40"/>
                  </a:cubicBezTo>
                  <a:cubicBezTo>
                    <a:pt x="51" y="40"/>
                    <a:pt x="51" y="38"/>
                    <a:pt x="51" y="36"/>
                  </a:cubicBezTo>
                  <a:cubicBezTo>
                    <a:pt x="51" y="33"/>
                    <a:pt x="51" y="31"/>
                    <a:pt x="51" y="29"/>
                  </a:cubicBezTo>
                  <a:lnTo>
                    <a:pt x="51" y="15"/>
                  </a:lnTo>
                  <a:cubicBezTo>
                    <a:pt x="51" y="10"/>
                    <a:pt x="51" y="6"/>
                    <a:pt x="51" y="5"/>
                  </a:cubicBezTo>
                  <a:cubicBezTo>
                    <a:pt x="51" y="4"/>
                    <a:pt x="51" y="3"/>
                    <a:pt x="51" y="3"/>
                  </a:cubicBezTo>
                  <a:cubicBezTo>
                    <a:pt x="52" y="3"/>
                    <a:pt x="52" y="2"/>
                    <a:pt x="53" y="2"/>
                  </a:cubicBezTo>
                  <a:cubicBezTo>
                    <a:pt x="53" y="2"/>
                    <a:pt x="55" y="2"/>
                    <a:pt x="57" y="2"/>
                  </a:cubicBezTo>
                  <a:lnTo>
                    <a:pt x="57" y="0"/>
                  </a:lnTo>
                  <a:cubicBezTo>
                    <a:pt x="54" y="0"/>
                    <a:pt x="52" y="0"/>
                    <a:pt x="51" y="0"/>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3" name="Freeform 256">
              <a:extLst>
                <a:ext uri="{FF2B5EF4-FFF2-40B4-BE49-F238E27FC236}">
                  <a16:creationId xmlns:a16="http://schemas.microsoft.com/office/drawing/2014/main" id="{51A36FDE-D3C4-4FF7-AE9C-E87D9D28AC85}"/>
                </a:ext>
              </a:extLst>
            </p:cNvPr>
            <p:cNvSpPr>
              <a:spLocks noEditPoints="1"/>
            </p:cNvSpPr>
            <p:nvPr/>
          </p:nvSpPr>
          <p:spPr bwMode="auto">
            <a:xfrm>
              <a:off x="6039689" y="4534305"/>
              <a:ext cx="55562" cy="55563"/>
            </a:xfrm>
            <a:custGeom>
              <a:avLst/>
              <a:gdLst>
                <a:gd name="T0" fmla="*/ 1852 w 30"/>
                <a:gd name="T1" fmla="*/ 40746 h 30"/>
                <a:gd name="T2" fmla="*/ 1852 w 30"/>
                <a:gd name="T3" fmla="*/ 40746 h 30"/>
                <a:gd name="T4" fmla="*/ 11112 w 30"/>
                <a:gd name="T5" fmla="*/ 51859 h 30"/>
                <a:gd name="T6" fmla="*/ 25929 w 30"/>
                <a:gd name="T7" fmla="*/ 55563 h 30"/>
                <a:gd name="T8" fmla="*/ 46302 w 30"/>
                <a:gd name="T9" fmla="*/ 48155 h 30"/>
                <a:gd name="T10" fmla="*/ 55562 w 30"/>
                <a:gd name="T11" fmla="*/ 25929 h 30"/>
                <a:gd name="T12" fmla="*/ 48154 w 30"/>
                <a:gd name="T13" fmla="*/ 7408 h 30"/>
                <a:gd name="T14" fmla="*/ 27781 w 30"/>
                <a:gd name="T15" fmla="*/ 0 h 30"/>
                <a:gd name="T16" fmla="*/ 11112 w 30"/>
                <a:gd name="T17" fmla="*/ 3704 h 30"/>
                <a:gd name="T18" fmla="*/ 1852 w 30"/>
                <a:gd name="T19" fmla="*/ 14817 h 30"/>
                <a:gd name="T20" fmla="*/ 0 w 30"/>
                <a:gd name="T21" fmla="*/ 27782 h 30"/>
                <a:gd name="T22" fmla="*/ 1852 w 30"/>
                <a:gd name="T23" fmla="*/ 40746 h 30"/>
                <a:gd name="T24" fmla="*/ 14817 w 30"/>
                <a:gd name="T25" fmla="*/ 9261 h 30"/>
                <a:gd name="T26" fmla="*/ 14817 w 30"/>
                <a:gd name="T27" fmla="*/ 9261 h 30"/>
                <a:gd name="T28" fmla="*/ 25929 w 30"/>
                <a:gd name="T29" fmla="*/ 3704 h 30"/>
                <a:gd name="T30" fmla="*/ 38893 w 30"/>
                <a:gd name="T31" fmla="*/ 11113 h 30"/>
                <a:gd name="T32" fmla="*/ 44450 w 30"/>
                <a:gd name="T33" fmla="*/ 31486 h 30"/>
                <a:gd name="T34" fmla="*/ 38893 w 30"/>
                <a:gd name="T35" fmla="*/ 46303 h 30"/>
                <a:gd name="T36" fmla="*/ 27781 w 30"/>
                <a:gd name="T37" fmla="*/ 51859 h 30"/>
                <a:gd name="T38" fmla="*/ 18521 w 30"/>
                <a:gd name="T39" fmla="*/ 48155 h 30"/>
                <a:gd name="T40" fmla="*/ 11112 w 30"/>
                <a:gd name="T41" fmla="*/ 38894 h 30"/>
                <a:gd name="T42" fmla="*/ 9260 w 30"/>
                <a:gd name="T43" fmla="*/ 24077 h 30"/>
                <a:gd name="T44" fmla="*/ 14817 w 30"/>
                <a:gd name="T45" fmla="*/ 9261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 h="30">
                  <a:moveTo>
                    <a:pt x="1" y="22"/>
                  </a:moveTo>
                  <a:lnTo>
                    <a:pt x="1" y="22"/>
                  </a:lnTo>
                  <a:cubicBezTo>
                    <a:pt x="2" y="25"/>
                    <a:pt x="4" y="27"/>
                    <a:pt x="6" y="28"/>
                  </a:cubicBezTo>
                  <a:cubicBezTo>
                    <a:pt x="8" y="30"/>
                    <a:pt x="11" y="30"/>
                    <a:pt x="14" y="30"/>
                  </a:cubicBezTo>
                  <a:cubicBezTo>
                    <a:pt x="18" y="30"/>
                    <a:pt x="22" y="29"/>
                    <a:pt x="25" y="26"/>
                  </a:cubicBezTo>
                  <a:cubicBezTo>
                    <a:pt x="28" y="23"/>
                    <a:pt x="30" y="19"/>
                    <a:pt x="30" y="14"/>
                  </a:cubicBezTo>
                  <a:cubicBezTo>
                    <a:pt x="30" y="10"/>
                    <a:pt x="28" y="7"/>
                    <a:pt x="26" y="4"/>
                  </a:cubicBezTo>
                  <a:cubicBezTo>
                    <a:pt x="23" y="1"/>
                    <a:pt x="20" y="0"/>
                    <a:pt x="15" y="0"/>
                  </a:cubicBezTo>
                  <a:cubicBezTo>
                    <a:pt x="12" y="0"/>
                    <a:pt x="9" y="1"/>
                    <a:pt x="6" y="2"/>
                  </a:cubicBezTo>
                  <a:cubicBezTo>
                    <a:pt x="4" y="4"/>
                    <a:pt x="2" y="6"/>
                    <a:pt x="1" y="8"/>
                  </a:cubicBezTo>
                  <a:cubicBezTo>
                    <a:pt x="0" y="10"/>
                    <a:pt x="0" y="13"/>
                    <a:pt x="0" y="15"/>
                  </a:cubicBezTo>
                  <a:cubicBezTo>
                    <a:pt x="0" y="18"/>
                    <a:pt x="0" y="20"/>
                    <a:pt x="1" y="22"/>
                  </a:cubicBezTo>
                  <a:close/>
                  <a:moveTo>
                    <a:pt x="8" y="5"/>
                  </a:moveTo>
                  <a:lnTo>
                    <a:pt x="8" y="5"/>
                  </a:lnTo>
                  <a:cubicBezTo>
                    <a:pt x="9" y="3"/>
                    <a:pt x="11" y="2"/>
                    <a:pt x="14" y="2"/>
                  </a:cubicBezTo>
                  <a:cubicBezTo>
                    <a:pt x="17" y="2"/>
                    <a:pt x="20" y="3"/>
                    <a:pt x="21" y="6"/>
                  </a:cubicBezTo>
                  <a:cubicBezTo>
                    <a:pt x="23" y="9"/>
                    <a:pt x="24" y="12"/>
                    <a:pt x="24" y="17"/>
                  </a:cubicBezTo>
                  <a:cubicBezTo>
                    <a:pt x="24" y="21"/>
                    <a:pt x="23" y="23"/>
                    <a:pt x="21" y="25"/>
                  </a:cubicBezTo>
                  <a:cubicBezTo>
                    <a:pt x="20" y="27"/>
                    <a:pt x="18" y="28"/>
                    <a:pt x="15" y="28"/>
                  </a:cubicBezTo>
                  <a:cubicBezTo>
                    <a:pt x="13" y="28"/>
                    <a:pt x="12" y="28"/>
                    <a:pt x="10" y="26"/>
                  </a:cubicBezTo>
                  <a:cubicBezTo>
                    <a:pt x="8" y="25"/>
                    <a:pt x="7" y="23"/>
                    <a:pt x="6" y="21"/>
                  </a:cubicBezTo>
                  <a:cubicBezTo>
                    <a:pt x="6" y="19"/>
                    <a:pt x="5" y="16"/>
                    <a:pt x="5" y="13"/>
                  </a:cubicBezTo>
                  <a:cubicBezTo>
                    <a:pt x="5" y="9"/>
                    <a:pt x="6" y="7"/>
                    <a:pt x="8" y="5"/>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4" name="Freeform 257">
              <a:extLst>
                <a:ext uri="{FF2B5EF4-FFF2-40B4-BE49-F238E27FC236}">
                  <a16:creationId xmlns:a16="http://schemas.microsoft.com/office/drawing/2014/main" id="{5F468DA4-9F92-46B1-AAAC-9726725CCA89}"/>
                </a:ext>
              </a:extLst>
            </p:cNvPr>
            <p:cNvSpPr>
              <a:spLocks/>
            </p:cNvSpPr>
            <p:nvPr/>
          </p:nvSpPr>
          <p:spPr bwMode="auto">
            <a:xfrm>
              <a:off x="6103189" y="4535893"/>
              <a:ext cx="52387" cy="53975"/>
            </a:xfrm>
            <a:custGeom>
              <a:avLst/>
              <a:gdLst>
                <a:gd name="T0" fmla="*/ 24323 w 28"/>
                <a:gd name="T1" fmla="*/ 52114 h 29"/>
                <a:gd name="T2" fmla="*/ 24323 w 28"/>
                <a:gd name="T3" fmla="*/ 52114 h 29"/>
                <a:gd name="T4" fmla="*/ 50516 w 28"/>
                <a:gd name="T5" fmla="*/ 53975 h 29"/>
                <a:gd name="T6" fmla="*/ 50516 w 28"/>
                <a:gd name="T7" fmla="*/ 52114 h 29"/>
                <a:gd name="T8" fmla="*/ 52387 w 28"/>
                <a:gd name="T9" fmla="*/ 37224 h 29"/>
                <a:gd name="T10" fmla="*/ 50516 w 28"/>
                <a:gd name="T11" fmla="*/ 37224 h 29"/>
                <a:gd name="T12" fmla="*/ 48645 w 28"/>
                <a:gd name="T13" fmla="*/ 37224 h 29"/>
                <a:gd name="T14" fmla="*/ 48645 w 28"/>
                <a:gd name="T15" fmla="*/ 37224 h 29"/>
                <a:gd name="T16" fmla="*/ 46774 w 28"/>
                <a:gd name="T17" fmla="*/ 42808 h 29"/>
                <a:gd name="T18" fmla="*/ 46774 w 28"/>
                <a:gd name="T19" fmla="*/ 46530 h 29"/>
                <a:gd name="T20" fmla="*/ 44903 w 28"/>
                <a:gd name="T21" fmla="*/ 46530 h 29"/>
                <a:gd name="T22" fmla="*/ 39290 w 28"/>
                <a:gd name="T23" fmla="*/ 48391 h 29"/>
                <a:gd name="T24" fmla="*/ 29935 w 28"/>
                <a:gd name="T25" fmla="*/ 48391 h 29"/>
                <a:gd name="T26" fmla="*/ 18710 w 28"/>
                <a:gd name="T27" fmla="*/ 48391 h 29"/>
                <a:gd name="T28" fmla="*/ 13097 w 28"/>
                <a:gd name="T29" fmla="*/ 48391 h 29"/>
                <a:gd name="T30" fmla="*/ 22452 w 28"/>
                <a:gd name="T31" fmla="*/ 37224 h 29"/>
                <a:gd name="T32" fmla="*/ 37419 w 28"/>
                <a:gd name="T33" fmla="*/ 16751 h 29"/>
                <a:gd name="T34" fmla="*/ 50516 w 28"/>
                <a:gd name="T35" fmla="*/ 1861 h 29"/>
                <a:gd name="T36" fmla="*/ 50516 w 28"/>
                <a:gd name="T37" fmla="*/ 0 h 29"/>
                <a:gd name="T38" fmla="*/ 50516 w 28"/>
                <a:gd name="T39" fmla="*/ 0 h 29"/>
                <a:gd name="T40" fmla="*/ 39290 w 28"/>
                <a:gd name="T41" fmla="*/ 0 h 29"/>
                <a:gd name="T42" fmla="*/ 5613 w 28"/>
                <a:gd name="T43" fmla="*/ 0 h 29"/>
                <a:gd name="T44" fmla="*/ 5613 w 28"/>
                <a:gd name="T45" fmla="*/ 0 h 29"/>
                <a:gd name="T46" fmla="*/ 5613 w 28"/>
                <a:gd name="T47" fmla="*/ 3722 h 29"/>
                <a:gd name="T48" fmla="*/ 3742 w 28"/>
                <a:gd name="T49" fmla="*/ 13028 h 29"/>
                <a:gd name="T50" fmla="*/ 5613 w 28"/>
                <a:gd name="T51" fmla="*/ 14890 h 29"/>
                <a:gd name="T52" fmla="*/ 7484 w 28"/>
                <a:gd name="T53" fmla="*/ 14890 h 29"/>
                <a:gd name="T54" fmla="*/ 7484 w 28"/>
                <a:gd name="T55" fmla="*/ 14890 h 29"/>
                <a:gd name="T56" fmla="*/ 7484 w 28"/>
                <a:gd name="T57" fmla="*/ 13028 h 29"/>
                <a:gd name="T58" fmla="*/ 9355 w 28"/>
                <a:gd name="T59" fmla="*/ 5584 h 29"/>
                <a:gd name="T60" fmla="*/ 16839 w 28"/>
                <a:gd name="T61" fmla="*/ 3722 h 29"/>
                <a:gd name="T62" fmla="*/ 24323 w 28"/>
                <a:gd name="T63" fmla="*/ 3722 h 29"/>
                <a:gd name="T64" fmla="*/ 37419 w 28"/>
                <a:gd name="T65" fmla="*/ 3722 h 29"/>
                <a:gd name="T66" fmla="*/ 26194 w 28"/>
                <a:gd name="T67" fmla="*/ 18612 h 29"/>
                <a:gd name="T68" fmla="*/ 13097 w 28"/>
                <a:gd name="T69" fmla="*/ 33502 h 29"/>
                <a:gd name="T70" fmla="*/ 0 w 28"/>
                <a:gd name="T71" fmla="*/ 50253 h 29"/>
                <a:gd name="T72" fmla="*/ 0 w 28"/>
                <a:gd name="T73" fmla="*/ 52114 h 29"/>
                <a:gd name="T74" fmla="*/ 0 w 28"/>
                <a:gd name="T75" fmla="*/ 53975 h 29"/>
                <a:gd name="T76" fmla="*/ 24323 w 28"/>
                <a:gd name="T77" fmla="*/ 52114 h 2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 h="29">
                  <a:moveTo>
                    <a:pt x="13" y="28"/>
                  </a:moveTo>
                  <a:lnTo>
                    <a:pt x="13" y="28"/>
                  </a:lnTo>
                  <a:cubicBezTo>
                    <a:pt x="16" y="28"/>
                    <a:pt x="20" y="28"/>
                    <a:pt x="27" y="29"/>
                  </a:cubicBezTo>
                  <a:lnTo>
                    <a:pt x="27" y="28"/>
                  </a:lnTo>
                  <a:cubicBezTo>
                    <a:pt x="27" y="26"/>
                    <a:pt x="27" y="24"/>
                    <a:pt x="28" y="20"/>
                  </a:cubicBezTo>
                  <a:lnTo>
                    <a:pt x="27" y="20"/>
                  </a:lnTo>
                  <a:lnTo>
                    <a:pt x="26" y="20"/>
                  </a:lnTo>
                  <a:cubicBezTo>
                    <a:pt x="26" y="21"/>
                    <a:pt x="25" y="22"/>
                    <a:pt x="25" y="23"/>
                  </a:cubicBezTo>
                  <a:cubicBezTo>
                    <a:pt x="25" y="24"/>
                    <a:pt x="25" y="25"/>
                    <a:pt x="25" y="25"/>
                  </a:cubicBezTo>
                  <a:cubicBezTo>
                    <a:pt x="25" y="25"/>
                    <a:pt x="24" y="25"/>
                    <a:pt x="24" y="25"/>
                  </a:cubicBezTo>
                  <a:cubicBezTo>
                    <a:pt x="24" y="26"/>
                    <a:pt x="23" y="26"/>
                    <a:pt x="21" y="26"/>
                  </a:cubicBezTo>
                  <a:cubicBezTo>
                    <a:pt x="20" y="26"/>
                    <a:pt x="18" y="26"/>
                    <a:pt x="16" y="26"/>
                  </a:cubicBezTo>
                  <a:lnTo>
                    <a:pt x="10" y="26"/>
                  </a:lnTo>
                  <a:lnTo>
                    <a:pt x="7" y="26"/>
                  </a:lnTo>
                  <a:cubicBezTo>
                    <a:pt x="8" y="25"/>
                    <a:pt x="10" y="23"/>
                    <a:pt x="12" y="20"/>
                  </a:cubicBezTo>
                  <a:lnTo>
                    <a:pt x="20" y="9"/>
                  </a:lnTo>
                  <a:cubicBezTo>
                    <a:pt x="23" y="6"/>
                    <a:pt x="26" y="3"/>
                    <a:pt x="27" y="1"/>
                  </a:cubicBezTo>
                  <a:lnTo>
                    <a:pt x="27" y="0"/>
                  </a:lnTo>
                  <a:cubicBezTo>
                    <a:pt x="25" y="0"/>
                    <a:pt x="24" y="0"/>
                    <a:pt x="21" y="0"/>
                  </a:cubicBezTo>
                  <a:cubicBezTo>
                    <a:pt x="17" y="0"/>
                    <a:pt x="10" y="0"/>
                    <a:pt x="3" y="0"/>
                  </a:cubicBezTo>
                  <a:cubicBezTo>
                    <a:pt x="3" y="1"/>
                    <a:pt x="3" y="1"/>
                    <a:pt x="3" y="2"/>
                  </a:cubicBezTo>
                  <a:cubicBezTo>
                    <a:pt x="3" y="2"/>
                    <a:pt x="3" y="4"/>
                    <a:pt x="2" y="7"/>
                  </a:cubicBezTo>
                  <a:lnTo>
                    <a:pt x="3" y="8"/>
                  </a:lnTo>
                  <a:lnTo>
                    <a:pt x="4" y="8"/>
                  </a:lnTo>
                  <a:lnTo>
                    <a:pt x="4" y="7"/>
                  </a:lnTo>
                  <a:cubicBezTo>
                    <a:pt x="5" y="4"/>
                    <a:pt x="5" y="3"/>
                    <a:pt x="5" y="3"/>
                  </a:cubicBezTo>
                  <a:cubicBezTo>
                    <a:pt x="5" y="2"/>
                    <a:pt x="7" y="2"/>
                    <a:pt x="9" y="2"/>
                  </a:cubicBezTo>
                  <a:cubicBezTo>
                    <a:pt x="11" y="2"/>
                    <a:pt x="12" y="2"/>
                    <a:pt x="13" y="2"/>
                  </a:cubicBezTo>
                  <a:lnTo>
                    <a:pt x="20" y="2"/>
                  </a:lnTo>
                  <a:cubicBezTo>
                    <a:pt x="18" y="5"/>
                    <a:pt x="16" y="7"/>
                    <a:pt x="14" y="10"/>
                  </a:cubicBezTo>
                  <a:lnTo>
                    <a:pt x="7" y="18"/>
                  </a:lnTo>
                  <a:cubicBezTo>
                    <a:pt x="5" y="21"/>
                    <a:pt x="2" y="24"/>
                    <a:pt x="0" y="27"/>
                  </a:cubicBezTo>
                  <a:lnTo>
                    <a:pt x="0" y="28"/>
                  </a:lnTo>
                  <a:lnTo>
                    <a:pt x="0" y="29"/>
                  </a:lnTo>
                  <a:cubicBezTo>
                    <a:pt x="6" y="28"/>
                    <a:pt x="10" y="28"/>
                    <a:pt x="13" y="28"/>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5" name="Freeform 258">
              <a:extLst>
                <a:ext uri="{FF2B5EF4-FFF2-40B4-BE49-F238E27FC236}">
                  <a16:creationId xmlns:a16="http://schemas.microsoft.com/office/drawing/2014/main" id="{A17CA145-196A-40D9-BD79-DAC3A43D81A6}"/>
                </a:ext>
              </a:extLst>
            </p:cNvPr>
            <p:cNvSpPr>
              <a:spLocks noEditPoints="1"/>
            </p:cNvSpPr>
            <p:nvPr/>
          </p:nvSpPr>
          <p:spPr bwMode="auto">
            <a:xfrm>
              <a:off x="6165101" y="4534305"/>
              <a:ext cx="49212" cy="55563"/>
            </a:xfrm>
            <a:custGeom>
              <a:avLst/>
              <a:gdLst>
                <a:gd name="T0" fmla="*/ 7291 w 27"/>
                <a:gd name="T1" fmla="*/ 14817 h 30"/>
                <a:gd name="T2" fmla="*/ 7291 w 27"/>
                <a:gd name="T3" fmla="*/ 14817 h 30"/>
                <a:gd name="T4" fmla="*/ 10936 w 27"/>
                <a:gd name="T5" fmla="*/ 9261 h 30"/>
                <a:gd name="T6" fmla="*/ 14581 w 27"/>
                <a:gd name="T7" fmla="*/ 7408 h 30"/>
                <a:gd name="T8" fmla="*/ 20049 w 27"/>
                <a:gd name="T9" fmla="*/ 5556 h 30"/>
                <a:gd name="T10" fmla="*/ 29163 w 27"/>
                <a:gd name="T11" fmla="*/ 9261 h 30"/>
                <a:gd name="T12" fmla="*/ 32808 w 27"/>
                <a:gd name="T13" fmla="*/ 20373 h 30"/>
                <a:gd name="T14" fmla="*/ 5468 w 27"/>
                <a:gd name="T15" fmla="*/ 29634 h 30"/>
                <a:gd name="T16" fmla="*/ 0 w 27"/>
                <a:gd name="T17" fmla="*/ 42598 h 30"/>
                <a:gd name="T18" fmla="*/ 1823 w 27"/>
                <a:gd name="T19" fmla="*/ 50007 h 30"/>
                <a:gd name="T20" fmla="*/ 7291 w 27"/>
                <a:gd name="T21" fmla="*/ 53711 h 30"/>
                <a:gd name="T22" fmla="*/ 14581 w 27"/>
                <a:gd name="T23" fmla="*/ 55563 h 30"/>
                <a:gd name="T24" fmla="*/ 21872 w 27"/>
                <a:gd name="T25" fmla="*/ 53711 h 30"/>
                <a:gd name="T26" fmla="*/ 32808 w 27"/>
                <a:gd name="T27" fmla="*/ 44450 h 30"/>
                <a:gd name="T28" fmla="*/ 32808 w 27"/>
                <a:gd name="T29" fmla="*/ 53711 h 30"/>
                <a:gd name="T30" fmla="*/ 34631 w 27"/>
                <a:gd name="T31" fmla="*/ 53711 h 30"/>
                <a:gd name="T32" fmla="*/ 41921 w 27"/>
                <a:gd name="T33" fmla="*/ 53711 h 30"/>
                <a:gd name="T34" fmla="*/ 49212 w 27"/>
                <a:gd name="T35" fmla="*/ 53711 h 30"/>
                <a:gd name="T36" fmla="*/ 49212 w 27"/>
                <a:gd name="T37" fmla="*/ 53711 h 30"/>
                <a:gd name="T38" fmla="*/ 49212 w 27"/>
                <a:gd name="T39" fmla="*/ 51859 h 30"/>
                <a:gd name="T40" fmla="*/ 49212 w 27"/>
                <a:gd name="T41" fmla="*/ 51859 h 30"/>
                <a:gd name="T42" fmla="*/ 45567 w 27"/>
                <a:gd name="T43" fmla="*/ 51859 h 30"/>
                <a:gd name="T44" fmla="*/ 43744 w 27"/>
                <a:gd name="T45" fmla="*/ 50007 h 30"/>
                <a:gd name="T46" fmla="*/ 43744 w 27"/>
                <a:gd name="T47" fmla="*/ 50007 h 30"/>
                <a:gd name="T48" fmla="*/ 41921 w 27"/>
                <a:gd name="T49" fmla="*/ 46303 h 30"/>
                <a:gd name="T50" fmla="*/ 41921 w 27"/>
                <a:gd name="T51" fmla="*/ 27782 h 30"/>
                <a:gd name="T52" fmla="*/ 41921 w 27"/>
                <a:gd name="T53" fmla="*/ 16669 h 30"/>
                <a:gd name="T54" fmla="*/ 40099 w 27"/>
                <a:gd name="T55" fmla="*/ 9261 h 30"/>
                <a:gd name="T56" fmla="*/ 34631 w 27"/>
                <a:gd name="T57" fmla="*/ 1852 h 30"/>
                <a:gd name="T58" fmla="*/ 23695 w 27"/>
                <a:gd name="T59" fmla="*/ 0 h 30"/>
                <a:gd name="T60" fmla="*/ 5468 w 27"/>
                <a:gd name="T61" fmla="*/ 7408 h 30"/>
                <a:gd name="T62" fmla="*/ 5468 w 27"/>
                <a:gd name="T63" fmla="*/ 14817 h 30"/>
                <a:gd name="T64" fmla="*/ 5468 w 27"/>
                <a:gd name="T65" fmla="*/ 14817 h 30"/>
                <a:gd name="T66" fmla="*/ 7291 w 27"/>
                <a:gd name="T67" fmla="*/ 14817 h 30"/>
                <a:gd name="T68" fmla="*/ 7291 w 27"/>
                <a:gd name="T69" fmla="*/ 14817 h 30"/>
                <a:gd name="T70" fmla="*/ 32808 w 27"/>
                <a:gd name="T71" fmla="*/ 40746 h 30"/>
                <a:gd name="T72" fmla="*/ 32808 w 27"/>
                <a:gd name="T73" fmla="*/ 40746 h 30"/>
                <a:gd name="T74" fmla="*/ 18227 w 27"/>
                <a:gd name="T75" fmla="*/ 48155 h 30"/>
                <a:gd name="T76" fmla="*/ 9113 w 27"/>
                <a:gd name="T77" fmla="*/ 40746 h 30"/>
                <a:gd name="T78" fmla="*/ 14581 w 27"/>
                <a:gd name="T79" fmla="*/ 29634 h 30"/>
                <a:gd name="T80" fmla="*/ 32808 w 27"/>
                <a:gd name="T81" fmla="*/ 24077 h 30"/>
                <a:gd name="T82" fmla="*/ 32808 w 27"/>
                <a:gd name="T83" fmla="*/ 4074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 h="30">
                  <a:moveTo>
                    <a:pt x="4" y="8"/>
                  </a:moveTo>
                  <a:lnTo>
                    <a:pt x="4" y="8"/>
                  </a:lnTo>
                  <a:cubicBezTo>
                    <a:pt x="5" y="6"/>
                    <a:pt x="6" y="5"/>
                    <a:pt x="6" y="5"/>
                  </a:cubicBezTo>
                  <a:cubicBezTo>
                    <a:pt x="6" y="4"/>
                    <a:pt x="7" y="4"/>
                    <a:pt x="8" y="4"/>
                  </a:cubicBezTo>
                  <a:cubicBezTo>
                    <a:pt x="9" y="3"/>
                    <a:pt x="10" y="3"/>
                    <a:pt x="11" y="3"/>
                  </a:cubicBezTo>
                  <a:cubicBezTo>
                    <a:pt x="13" y="3"/>
                    <a:pt x="15" y="4"/>
                    <a:pt x="16" y="5"/>
                  </a:cubicBezTo>
                  <a:cubicBezTo>
                    <a:pt x="18" y="6"/>
                    <a:pt x="18" y="8"/>
                    <a:pt x="18" y="11"/>
                  </a:cubicBezTo>
                  <a:cubicBezTo>
                    <a:pt x="10" y="13"/>
                    <a:pt x="5" y="14"/>
                    <a:pt x="3" y="16"/>
                  </a:cubicBezTo>
                  <a:cubicBezTo>
                    <a:pt x="1" y="17"/>
                    <a:pt x="0" y="20"/>
                    <a:pt x="0" y="23"/>
                  </a:cubicBezTo>
                  <a:cubicBezTo>
                    <a:pt x="0" y="24"/>
                    <a:pt x="0" y="26"/>
                    <a:pt x="1" y="27"/>
                  </a:cubicBezTo>
                  <a:cubicBezTo>
                    <a:pt x="2" y="28"/>
                    <a:pt x="2" y="29"/>
                    <a:pt x="4" y="29"/>
                  </a:cubicBezTo>
                  <a:cubicBezTo>
                    <a:pt x="5" y="30"/>
                    <a:pt x="6" y="30"/>
                    <a:pt x="8" y="30"/>
                  </a:cubicBezTo>
                  <a:cubicBezTo>
                    <a:pt x="9" y="30"/>
                    <a:pt x="10" y="30"/>
                    <a:pt x="12" y="29"/>
                  </a:cubicBezTo>
                  <a:lnTo>
                    <a:pt x="18" y="24"/>
                  </a:lnTo>
                  <a:lnTo>
                    <a:pt x="18" y="29"/>
                  </a:lnTo>
                  <a:lnTo>
                    <a:pt x="19" y="29"/>
                  </a:lnTo>
                  <a:cubicBezTo>
                    <a:pt x="20" y="29"/>
                    <a:pt x="22" y="29"/>
                    <a:pt x="23" y="29"/>
                  </a:cubicBezTo>
                  <a:cubicBezTo>
                    <a:pt x="24" y="29"/>
                    <a:pt x="26" y="29"/>
                    <a:pt x="27" y="29"/>
                  </a:cubicBezTo>
                  <a:lnTo>
                    <a:pt x="27" y="28"/>
                  </a:lnTo>
                  <a:lnTo>
                    <a:pt x="25" y="28"/>
                  </a:lnTo>
                  <a:cubicBezTo>
                    <a:pt x="25" y="28"/>
                    <a:pt x="24" y="27"/>
                    <a:pt x="24" y="27"/>
                  </a:cubicBezTo>
                  <a:cubicBezTo>
                    <a:pt x="24" y="27"/>
                    <a:pt x="24" y="27"/>
                    <a:pt x="24" y="27"/>
                  </a:cubicBezTo>
                  <a:cubicBezTo>
                    <a:pt x="23" y="27"/>
                    <a:pt x="23" y="26"/>
                    <a:pt x="23" y="25"/>
                  </a:cubicBezTo>
                  <a:lnTo>
                    <a:pt x="23" y="15"/>
                  </a:lnTo>
                  <a:lnTo>
                    <a:pt x="23" y="9"/>
                  </a:lnTo>
                  <a:cubicBezTo>
                    <a:pt x="23" y="7"/>
                    <a:pt x="23" y="6"/>
                    <a:pt x="22" y="5"/>
                  </a:cubicBezTo>
                  <a:cubicBezTo>
                    <a:pt x="22" y="3"/>
                    <a:pt x="21" y="2"/>
                    <a:pt x="19" y="1"/>
                  </a:cubicBezTo>
                  <a:cubicBezTo>
                    <a:pt x="18" y="0"/>
                    <a:pt x="16" y="0"/>
                    <a:pt x="13" y="0"/>
                  </a:cubicBezTo>
                  <a:cubicBezTo>
                    <a:pt x="10" y="0"/>
                    <a:pt x="6" y="1"/>
                    <a:pt x="3" y="4"/>
                  </a:cubicBezTo>
                  <a:lnTo>
                    <a:pt x="3" y="8"/>
                  </a:lnTo>
                  <a:lnTo>
                    <a:pt x="4" y="8"/>
                  </a:lnTo>
                  <a:close/>
                  <a:moveTo>
                    <a:pt x="18" y="22"/>
                  </a:moveTo>
                  <a:lnTo>
                    <a:pt x="18" y="22"/>
                  </a:lnTo>
                  <a:cubicBezTo>
                    <a:pt x="16" y="25"/>
                    <a:pt x="13" y="26"/>
                    <a:pt x="10" y="26"/>
                  </a:cubicBezTo>
                  <a:cubicBezTo>
                    <a:pt x="7" y="26"/>
                    <a:pt x="5" y="25"/>
                    <a:pt x="5" y="22"/>
                  </a:cubicBezTo>
                  <a:cubicBezTo>
                    <a:pt x="5" y="19"/>
                    <a:pt x="6" y="18"/>
                    <a:pt x="8" y="16"/>
                  </a:cubicBezTo>
                  <a:cubicBezTo>
                    <a:pt x="9" y="15"/>
                    <a:pt x="13" y="14"/>
                    <a:pt x="18" y="13"/>
                  </a:cubicBezTo>
                  <a:lnTo>
                    <a:pt x="18" y="2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6" name="Freeform 259">
              <a:extLst>
                <a:ext uri="{FF2B5EF4-FFF2-40B4-BE49-F238E27FC236}">
                  <a16:creationId xmlns:a16="http://schemas.microsoft.com/office/drawing/2014/main" id="{E30B8844-26C3-4AAA-A3CD-B2B860119D1C}"/>
                </a:ext>
              </a:extLst>
            </p:cNvPr>
            <p:cNvSpPr>
              <a:spLocks/>
            </p:cNvSpPr>
            <p:nvPr/>
          </p:nvSpPr>
          <p:spPr bwMode="auto">
            <a:xfrm>
              <a:off x="6222251" y="4534305"/>
              <a:ext cx="41275" cy="55563"/>
            </a:xfrm>
            <a:custGeom>
              <a:avLst/>
              <a:gdLst>
                <a:gd name="T0" fmla="*/ 0 w 22"/>
                <a:gd name="T1" fmla="*/ 3704 h 30"/>
                <a:gd name="T2" fmla="*/ 0 w 22"/>
                <a:gd name="T3" fmla="*/ 3704 h 30"/>
                <a:gd name="T4" fmla="*/ 0 w 22"/>
                <a:gd name="T5" fmla="*/ 5556 h 30"/>
                <a:gd name="T6" fmla="*/ 0 w 22"/>
                <a:gd name="T7" fmla="*/ 7408 h 30"/>
                <a:gd name="T8" fmla="*/ 0 w 22"/>
                <a:gd name="T9" fmla="*/ 7408 h 30"/>
                <a:gd name="T10" fmla="*/ 5628 w 22"/>
                <a:gd name="T11" fmla="*/ 7408 h 30"/>
                <a:gd name="T12" fmla="*/ 9381 w 22"/>
                <a:gd name="T13" fmla="*/ 7408 h 30"/>
                <a:gd name="T14" fmla="*/ 9381 w 22"/>
                <a:gd name="T15" fmla="*/ 9261 h 30"/>
                <a:gd name="T16" fmla="*/ 9381 w 22"/>
                <a:gd name="T17" fmla="*/ 14817 h 30"/>
                <a:gd name="T18" fmla="*/ 9381 w 22"/>
                <a:gd name="T19" fmla="*/ 20373 h 30"/>
                <a:gd name="T20" fmla="*/ 9381 w 22"/>
                <a:gd name="T21" fmla="*/ 31486 h 30"/>
                <a:gd name="T22" fmla="*/ 9381 w 22"/>
                <a:gd name="T23" fmla="*/ 40746 h 30"/>
                <a:gd name="T24" fmla="*/ 9381 w 22"/>
                <a:gd name="T25" fmla="*/ 48155 h 30"/>
                <a:gd name="T26" fmla="*/ 9381 w 22"/>
                <a:gd name="T27" fmla="*/ 50007 h 30"/>
                <a:gd name="T28" fmla="*/ 7505 w 22"/>
                <a:gd name="T29" fmla="*/ 50007 h 30"/>
                <a:gd name="T30" fmla="*/ 1876 w 22"/>
                <a:gd name="T31" fmla="*/ 51859 h 30"/>
                <a:gd name="T32" fmla="*/ 0 w 22"/>
                <a:gd name="T33" fmla="*/ 51859 h 30"/>
                <a:gd name="T34" fmla="*/ 0 w 22"/>
                <a:gd name="T35" fmla="*/ 53711 h 30"/>
                <a:gd name="T36" fmla="*/ 1876 w 22"/>
                <a:gd name="T37" fmla="*/ 55563 h 30"/>
                <a:gd name="T38" fmla="*/ 15009 w 22"/>
                <a:gd name="T39" fmla="*/ 53711 h 30"/>
                <a:gd name="T40" fmla="*/ 31894 w 22"/>
                <a:gd name="T41" fmla="*/ 55563 h 30"/>
                <a:gd name="T42" fmla="*/ 31894 w 22"/>
                <a:gd name="T43" fmla="*/ 53711 h 30"/>
                <a:gd name="T44" fmla="*/ 31894 w 22"/>
                <a:gd name="T45" fmla="*/ 51859 h 30"/>
                <a:gd name="T46" fmla="*/ 31894 w 22"/>
                <a:gd name="T47" fmla="*/ 51859 h 30"/>
                <a:gd name="T48" fmla="*/ 22514 w 22"/>
                <a:gd name="T49" fmla="*/ 50007 h 30"/>
                <a:gd name="T50" fmla="*/ 20638 w 22"/>
                <a:gd name="T51" fmla="*/ 50007 h 30"/>
                <a:gd name="T52" fmla="*/ 20638 w 22"/>
                <a:gd name="T53" fmla="*/ 48155 h 30"/>
                <a:gd name="T54" fmla="*/ 20638 w 22"/>
                <a:gd name="T55" fmla="*/ 40746 h 30"/>
                <a:gd name="T56" fmla="*/ 20638 w 22"/>
                <a:gd name="T57" fmla="*/ 33338 h 30"/>
                <a:gd name="T58" fmla="*/ 20638 w 22"/>
                <a:gd name="T59" fmla="*/ 25929 h 30"/>
                <a:gd name="T60" fmla="*/ 20638 w 22"/>
                <a:gd name="T61" fmla="*/ 18521 h 30"/>
                <a:gd name="T62" fmla="*/ 24390 w 22"/>
                <a:gd name="T63" fmla="*/ 11113 h 30"/>
                <a:gd name="T64" fmla="*/ 30018 w 22"/>
                <a:gd name="T65" fmla="*/ 9261 h 30"/>
                <a:gd name="T66" fmla="*/ 37523 w 22"/>
                <a:gd name="T67" fmla="*/ 14817 h 30"/>
                <a:gd name="T68" fmla="*/ 41275 w 22"/>
                <a:gd name="T69" fmla="*/ 14817 h 30"/>
                <a:gd name="T70" fmla="*/ 41275 w 22"/>
                <a:gd name="T71" fmla="*/ 1852 h 30"/>
                <a:gd name="T72" fmla="*/ 41275 w 22"/>
                <a:gd name="T73" fmla="*/ 0 h 30"/>
                <a:gd name="T74" fmla="*/ 35647 w 22"/>
                <a:gd name="T75" fmla="*/ 0 h 30"/>
                <a:gd name="T76" fmla="*/ 31894 w 22"/>
                <a:gd name="T77" fmla="*/ 0 h 30"/>
                <a:gd name="T78" fmla="*/ 28142 w 22"/>
                <a:gd name="T79" fmla="*/ 3704 h 30"/>
                <a:gd name="T80" fmla="*/ 24390 w 22"/>
                <a:gd name="T81" fmla="*/ 7408 h 30"/>
                <a:gd name="T82" fmla="*/ 20638 w 22"/>
                <a:gd name="T83" fmla="*/ 12965 h 30"/>
                <a:gd name="T84" fmla="*/ 20638 w 22"/>
                <a:gd name="T85" fmla="*/ 0 h 30"/>
                <a:gd name="T86" fmla="*/ 18761 w 22"/>
                <a:gd name="T87" fmla="*/ 0 h 30"/>
                <a:gd name="T88" fmla="*/ 0 w 22"/>
                <a:gd name="T89" fmla="*/ 3704 h 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2" h="30">
                  <a:moveTo>
                    <a:pt x="0" y="2"/>
                  </a:moveTo>
                  <a:lnTo>
                    <a:pt x="0" y="2"/>
                  </a:lnTo>
                  <a:lnTo>
                    <a:pt x="0" y="3"/>
                  </a:lnTo>
                  <a:lnTo>
                    <a:pt x="0" y="4"/>
                  </a:lnTo>
                  <a:lnTo>
                    <a:pt x="3" y="4"/>
                  </a:lnTo>
                  <a:cubicBezTo>
                    <a:pt x="4" y="4"/>
                    <a:pt x="4" y="4"/>
                    <a:pt x="5" y="4"/>
                  </a:cubicBezTo>
                  <a:cubicBezTo>
                    <a:pt x="5" y="5"/>
                    <a:pt x="5" y="5"/>
                    <a:pt x="5" y="5"/>
                  </a:cubicBezTo>
                  <a:cubicBezTo>
                    <a:pt x="5" y="5"/>
                    <a:pt x="5" y="6"/>
                    <a:pt x="5" y="8"/>
                  </a:cubicBezTo>
                  <a:cubicBezTo>
                    <a:pt x="5" y="9"/>
                    <a:pt x="5" y="10"/>
                    <a:pt x="5" y="11"/>
                  </a:cubicBezTo>
                  <a:lnTo>
                    <a:pt x="5" y="17"/>
                  </a:lnTo>
                  <a:cubicBezTo>
                    <a:pt x="5" y="18"/>
                    <a:pt x="5" y="20"/>
                    <a:pt x="5" y="22"/>
                  </a:cubicBezTo>
                  <a:cubicBezTo>
                    <a:pt x="5" y="24"/>
                    <a:pt x="5" y="26"/>
                    <a:pt x="5" y="26"/>
                  </a:cubicBezTo>
                  <a:cubicBezTo>
                    <a:pt x="5" y="27"/>
                    <a:pt x="5" y="27"/>
                    <a:pt x="5" y="27"/>
                  </a:cubicBezTo>
                  <a:cubicBezTo>
                    <a:pt x="4" y="27"/>
                    <a:pt x="4" y="27"/>
                    <a:pt x="4" y="27"/>
                  </a:cubicBezTo>
                  <a:cubicBezTo>
                    <a:pt x="4" y="28"/>
                    <a:pt x="3" y="28"/>
                    <a:pt x="1" y="28"/>
                  </a:cubicBezTo>
                  <a:lnTo>
                    <a:pt x="0" y="28"/>
                  </a:lnTo>
                  <a:lnTo>
                    <a:pt x="0" y="29"/>
                  </a:lnTo>
                  <a:lnTo>
                    <a:pt x="1" y="30"/>
                  </a:lnTo>
                  <a:cubicBezTo>
                    <a:pt x="3" y="29"/>
                    <a:pt x="6" y="29"/>
                    <a:pt x="8" y="29"/>
                  </a:cubicBezTo>
                  <a:cubicBezTo>
                    <a:pt x="11" y="29"/>
                    <a:pt x="14" y="29"/>
                    <a:pt x="17" y="30"/>
                  </a:cubicBezTo>
                  <a:lnTo>
                    <a:pt x="17" y="29"/>
                  </a:lnTo>
                  <a:lnTo>
                    <a:pt x="17" y="28"/>
                  </a:lnTo>
                  <a:cubicBezTo>
                    <a:pt x="14" y="28"/>
                    <a:pt x="12" y="27"/>
                    <a:pt x="12" y="27"/>
                  </a:cubicBezTo>
                  <a:cubicBezTo>
                    <a:pt x="12" y="27"/>
                    <a:pt x="12" y="27"/>
                    <a:pt x="11" y="27"/>
                  </a:cubicBezTo>
                  <a:cubicBezTo>
                    <a:pt x="11" y="27"/>
                    <a:pt x="11" y="27"/>
                    <a:pt x="11" y="26"/>
                  </a:cubicBezTo>
                  <a:cubicBezTo>
                    <a:pt x="11" y="26"/>
                    <a:pt x="11" y="25"/>
                    <a:pt x="11" y="22"/>
                  </a:cubicBezTo>
                  <a:cubicBezTo>
                    <a:pt x="11" y="20"/>
                    <a:pt x="11" y="18"/>
                    <a:pt x="11" y="18"/>
                  </a:cubicBezTo>
                  <a:lnTo>
                    <a:pt x="11" y="14"/>
                  </a:lnTo>
                  <a:cubicBezTo>
                    <a:pt x="11" y="12"/>
                    <a:pt x="11" y="11"/>
                    <a:pt x="11" y="10"/>
                  </a:cubicBezTo>
                  <a:cubicBezTo>
                    <a:pt x="11" y="8"/>
                    <a:pt x="12" y="7"/>
                    <a:pt x="13" y="6"/>
                  </a:cubicBezTo>
                  <a:cubicBezTo>
                    <a:pt x="14" y="6"/>
                    <a:pt x="15" y="5"/>
                    <a:pt x="16" y="5"/>
                  </a:cubicBezTo>
                  <a:cubicBezTo>
                    <a:pt x="18" y="5"/>
                    <a:pt x="19" y="6"/>
                    <a:pt x="20" y="8"/>
                  </a:cubicBezTo>
                  <a:lnTo>
                    <a:pt x="22" y="8"/>
                  </a:lnTo>
                  <a:cubicBezTo>
                    <a:pt x="22" y="6"/>
                    <a:pt x="22" y="4"/>
                    <a:pt x="22" y="1"/>
                  </a:cubicBezTo>
                  <a:lnTo>
                    <a:pt x="22" y="0"/>
                  </a:lnTo>
                  <a:cubicBezTo>
                    <a:pt x="21" y="0"/>
                    <a:pt x="20" y="0"/>
                    <a:pt x="19" y="0"/>
                  </a:cubicBezTo>
                  <a:cubicBezTo>
                    <a:pt x="19" y="0"/>
                    <a:pt x="18" y="0"/>
                    <a:pt x="17" y="0"/>
                  </a:cubicBezTo>
                  <a:cubicBezTo>
                    <a:pt x="16" y="1"/>
                    <a:pt x="16" y="1"/>
                    <a:pt x="15" y="2"/>
                  </a:cubicBezTo>
                  <a:cubicBezTo>
                    <a:pt x="14" y="2"/>
                    <a:pt x="14" y="3"/>
                    <a:pt x="13" y="4"/>
                  </a:cubicBezTo>
                  <a:lnTo>
                    <a:pt x="11" y="7"/>
                  </a:lnTo>
                  <a:cubicBezTo>
                    <a:pt x="11" y="4"/>
                    <a:pt x="11" y="2"/>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7" name="Freeform 260">
              <a:extLst>
                <a:ext uri="{FF2B5EF4-FFF2-40B4-BE49-F238E27FC236}">
                  <a16:creationId xmlns:a16="http://schemas.microsoft.com/office/drawing/2014/main" id="{CDB60740-52FC-4B3C-946C-729C49A30A08}"/>
                </a:ext>
              </a:extLst>
            </p:cNvPr>
            <p:cNvSpPr>
              <a:spLocks/>
            </p:cNvSpPr>
            <p:nvPr/>
          </p:nvSpPr>
          <p:spPr bwMode="auto">
            <a:xfrm>
              <a:off x="6269876" y="4515255"/>
              <a:ext cx="34925" cy="74613"/>
            </a:xfrm>
            <a:custGeom>
              <a:avLst/>
              <a:gdLst>
                <a:gd name="T0" fmla="*/ 1838 w 19"/>
                <a:gd name="T1" fmla="*/ 27980 h 40"/>
                <a:gd name="T2" fmla="*/ 1838 w 19"/>
                <a:gd name="T3" fmla="*/ 27980 h 40"/>
                <a:gd name="T4" fmla="*/ 7353 w 19"/>
                <a:gd name="T5" fmla="*/ 27980 h 40"/>
                <a:gd name="T6" fmla="*/ 9191 w 19"/>
                <a:gd name="T7" fmla="*/ 27980 h 40"/>
                <a:gd name="T8" fmla="*/ 9191 w 19"/>
                <a:gd name="T9" fmla="*/ 52229 h 40"/>
                <a:gd name="T10" fmla="*/ 9191 w 19"/>
                <a:gd name="T11" fmla="*/ 54094 h 40"/>
                <a:gd name="T12" fmla="*/ 9191 w 19"/>
                <a:gd name="T13" fmla="*/ 61556 h 40"/>
                <a:gd name="T14" fmla="*/ 22058 w 19"/>
                <a:gd name="T15" fmla="*/ 74613 h 40"/>
                <a:gd name="T16" fmla="*/ 27572 w 19"/>
                <a:gd name="T17" fmla="*/ 72748 h 40"/>
                <a:gd name="T18" fmla="*/ 34925 w 19"/>
                <a:gd name="T19" fmla="*/ 67152 h 40"/>
                <a:gd name="T20" fmla="*/ 33087 w 19"/>
                <a:gd name="T21" fmla="*/ 65286 h 40"/>
                <a:gd name="T22" fmla="*/ 25734 w 19"/>
                <a:gd name="T23" fmla="*/ 67152 h 40"/>
                <a:gd name="T24" fmla="*/ 20220 w 19"/>
                <a:gd name="T25" fmla="*/ 65286 h 40"/>
                <a:gd name="T26" fmla="*/ 18382 w 19"/>
                <a:gd name="T27" fmla="*/ 61556 h 40"/>
                <a:gd name="T28" fmla="*/ 18382 w 19"/>
                <a:gd name="T29" fmla="*/ 52229 h 40"/>
                <a:gd name="T30" fmla="*/ 18382 w 19"/>
                <a:gd name="T31" fmla="*/ 27980 h 40"/>
                <a:gd name="T32" fmla="*/ 27572 w 19"/>
                <a:gd name="T33" fmla="*/ 27980 h 40"/>
                <a:gd name="T34" fmla="*/ 33087 w 19"/>
                <a:gd name="T35" fmla="*/ 27980 h 40"/>
                <a:gd name="T36" fmla="*/ 33087 w 19"/>
                <a:gd name="T37" fmla="*/ 27980 h 40"/>
                <a:gd name="T38" fmla="*/ 34925 w 19"/>
                <a:gd name="T39" fmla="*/ 22384 h 40"/>
                <a:gd name="T40" fmla="*/ 34925 w 19"/>
                <a:gd name="T41" fmla="*/ 22384 h 40"/>
                <a:gd name="T42" fmla="*/ 23896 w 19"/>
                <a:gd name="T43" fmla="*/ 22384 h 40"/>
                <a:gd name="T44" fmla="*/ 18382 w 19"/>
                <a:gd name="T45" fmla="*/ 22384 h 40"/>
                <a:gd name="T46" fmla="*/ 20220 w 19"/>
                <a:gd name="T47" fmla="*/ 1865 h 40"/>
                <a:gd name="T48" fmla="*/ 18382 w 19"/>
                <a:gd name="T49" fmla="*/ 0 h 40"/>
                <a:gd name="T50" fmla="*/ 9191 w 19"/>
                <a:gd name="T51" fmla="*/ 5596 h 40"/>
                <a:gd name="T52" fmla="*/ 9191 w 19"/>
                <a:gd name="T53" fmla="*/ 22384 h 40"/>
                <a:gd name="T54" fmla="*/ 0 w 19"/>
                <a:gd name="T55" fmla="*/ 26115 h 40"/>
                <a:gd name="T56" fmla="*/ 0 w 19"/>
                <a:gd name="T57" fmla="*/ 26115 h 40"/>
                <a:gd name="T58" fmla="*/ 0 w 19"/>
                <a:gd name="T59" fmla="*/ 27980 h 40"/>
                <a:gd name="T60" fmla="*/ 1838 w 19"/>
                <a:gd name="T61" fmla="*/ 2798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9" h="40">
                  <a:moveTo>
                    <a:pt x="1" y="15"/>
                  </a:moveTo>
                  <a:lnTo>
                    <a:pt x="1" y="15"/>
                  </a:lnTo>
                  <a:cubicBezTo>
                    <a:pt x="2" y="15"/>
                    <a:pt x="3" y="15"/>
                    <a:pt x="4" y="15"/>
                  </a:cubicBezTo>
                  <a:lnTo>
                    <a:pt x="5" y="15"/>
                  </a:lnTo>
                  <a:lnTo>
                    <a:pt x="5" y="28"/>
                  </a:lnTo>
                  <a:cubicBezTo>
                    <a:pt x="5" y="28"/>
                    <a:pt x="5" y="29"/>
                    <a:pt x="5" y="29"/>
                  </a:cubicBezTo>
                  <a:cubicBezTo>
                    <a:pt x="5" y="30"/>
                    <a:pt x="5" y="32"/>
                    <a:pt x="5" y="33"/>
                  </a:cubicBezTo>
                  <a:cubicBezTo>
                    <a:pt x="5" y="38"/>
                    <a:pt x="7" y="40"/>
                    <a:pt x="12" y="40"/>
                  </a:cubicBezTo>
                  <a:cubicBezTo>
                    <a:pt x="13" y="40"/>
                    <a:pt x="14" y="40"/>
                    <a:pt x="15" y="39"/>
                  </a:cubicBezTo>
                  <a:cubicBezTo>
                    <a:pt x="17" y="38"/>
                    <a:pt x="18" y="37"/>
                    <a:pt x="19" y="36"/>
                  </a:cubicBezTo>
                  <a:lnTo>
                    <a:pt x="18" y="35"/>
                  </a:lnTo>
                  <a:cubicBezTo>
                    <a:pt x="17" y="36"/>
                    <a:pt x="15" y="36"/>
                    <a:pt x="14" y="36"/>
                  </a:cubicBezTo>
                  <a:cubicBezTo>
                    <a:pt x="13" y="36"/>
                    <a:pt x="12" y="36"/>
                    <a:pt x="11" y="35"/>
                  </a:cubicBezTo>
                  <a:cubicBezTo>
                    <a:pt x="11" y="35"/>
                    <a:pt x="10" y="34"/>
                    <a:pt x="10" y="33"/>
                  </a:cubicBezTo>
                  <a:cubicBezTo>
                    <a:pt x="10" y="32"/>
                    <a:pt x="10" y="31"/>
                    <a:pt x="10" y="28"/>
                  </a:cubicBezTo>
                  <a:lnTo>
                    <a:pt x="10" y="15"/>
                  </a:lnTo>
                  <a:cubicBezTo>
                    <a:pt x="12" y="15"/>
                    <a:pt x="13" y="15"/>
                    <a:pt x="15" y="15"/>
                  </a:cubicBezTo>
                  <a:cubicBezTo>
                    <a:pt x="16" y="15"/>
                    <a:pt x="17" y="15"/>
                    <a:pt x="18" y="15"/>
                  </a:cubicBezTo>
                  <a:lnTo>
                    <a:pt x="19" y="12"/>
                  </a:lnTo>
                  <a:cubicBezTo>
                    <a:pt x="18" y="12"/>
                    <a:pt x="16" y="12"/>
                    <a:pt x="13" y="12"/>
                  </a:cubicBezTo>
                  <a:cubicBezTo>
                    <a:pt x="12" y="12"/>
                    <a:pt x="11" y="12"/>
                    <a:pt x="10" y="12"/>
                  </a:cubicBezTo>
                  <a:cubicBezTo>
                    <a:pt x="10" y="6"/>
                    <a:pt x="11" y="2"/>
                    <a:pt x="11" y="1"/>
                  </a:cubicBezTo>
                  <a:lnTo>
                    <a:pt x="10" y="0"/>
                  </a:lnTo>
                  <a:cubicBezTo>
                    <a:pt x="9" y="1"/>
                    <a:pt x="7" y="2"/>
                    <a:pt x="5" y="3"/>
                  </a:cubicBezTo>
                  <a:cubicBezTo>
                    <a:pt x="5" y="4"/>
                    <a:pt x="5" y="7"/>
                    <a:pt x="5" y="12"/>
                  </a:cubicBezTo>
                  <a:cubicBezTo>
                    <a:pt x="4" y="13"/>
                    <a:pt x="2" y="13"/>
                    <a:pt x="0" y="14"/>
                  </a:cubicBezTo>
                  <a:lnTo>
                    <a:pt x="0" y="15"/>
                  </a:lnTo>
                  <a:lnTo>
                    <a:pt x="1"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8" name="Freeform 261">
              <a:extLst>
                <a:ext uri="{FF2B5EF4-FFF2-40B4-BE49-F238E27FC236}">
                  <a16:creationId xmlns:a16="http://schemas.microsoft.com/office/drawing/2014/main" id="{CAF02C1B-525D-45C6-9FD9-304D674BDD52}"/>
                </a:ext>
              </a:extLst>
            </p:cNvPr>
            <p:cNvSpPr>
              <a:spLocks/>
            </p:cNvSpPr>
            <p:nvPr/>
          </p:nvSpPr>
          <p:spPr bwMode="auto">
            <a:xfrm>
              <a:off x="6431801" y="4505730"/>
              <a:ext cx="55562" cy="84138"/>
            </a:xfrm>
            <a:custGeom>
              <a:avLst/>
              <a:gdLst>
                <a:gd name="T0" fmla="*/ 0 w 30"/>
                <a:gd name="T1" fmla="*/ 80399 h 45"/>
                <a:gd name="T2" fmla="*/ 0 w 30"/>
                <a:gd name="T3" fmla="*/ 80399 h 45"/>
                <a:gd name="T4" fmla="*/ 0 w 30"/>
                <a:gd name="T5" fmla="*/ 80399 h 45"/>
                <a:gd name="T6" fmla="*/ 20373 w 30"/>
                <a:gd name="T7" fmla="*/ 84138 h 45"/>
                <a:gd name="T8" fmla="*/ 44450 w 30"/>
                <a:gd name="T9" fmla="*/ 76659 h 45"/>
                <a:gd name="T10" fmla="*/ 55562 w 30"/>
                <a:gd name="T11" fmla="*/ 56092 h 45"/>
                <a:gd name="T12" fmla="*/ 51858 w 30"/>
                <a:gd name="T13" fmla="*/ 44874 h 45"/>
                <a:gd name="T14" fmla="*/ 44450 w 30"/>
                <a:gd name="T15" fmla="*/ 39264 h 45"/>
                <a:gd name="T16" fmla="*/ 29633 w 30"/>
                <a:gd name="T17" fmla="*/ 35525 h 45"/>
                <a:gd name="T18" fmla="*/ 20373 w 30"/>
                <a:gd name="T19" fmla="*/ 33655 h 45"/>
                <a:gd name="T20" fmla="*/ 14817 w 30"/>
                <a:gd name="T21" fmla="*/ 31785 h 45"/>
                <a:gd name="T22" fmla="*/ 11112 w 30"/>
                <a:gd name="T23" fmla="*/ 28046 h 45"/>
                <a:gd name="T24" fmla="*/ 11112 w 30"/>
                <a:gd name="T25" fmla="*/ 20567 h 45"/>
                <a:gd name="T26" fmla="*/ 12964 w 30"/>
                <a:gd name="T27" fmla="*/ 13088 h 45"/>
                <a:gd name="T28" fmla="*/ 18521 w 30"/>
                <a:gd name="T29" fmla="*/ 7479 h 45"/>
                <a:gd name="T30" fmla="*/ 27781 w 30"/>
                <a:gd name="T31" fmla="*/ 5609 h 45"/>
                <a:gd name="T32" fmla="*/ 38893 w 30"/>
                <a:gd name="T33" fmla="*/ 7479 h 45"/>
                <a:gd name="T34" fmla="*/ 44450 w 30"/>
                <a:gd name="T35" fmla="*/ 11218 h 45"/>
                <a:gd name="T36" fmla="*/ 44450 w 30"/>
                <a:gd name="T37" fmla="*/ 20567 h 45"/>
                <a:gd name="T38" fmla="*/ 44450 w 30"/>
                <a:gd name="T39" fmla="*/ 20567 h 45"/>
                <a:gd name="T40" fmla="*/ 48154 w 30"/>
                <a:gd name="T41" fmla="*/ 20567 h 45"/>
                <a:gd name="T42" fmla="*/ 48154 w 30"/>
                <a:gd name="T43" fmla="*/ 20567 h 45"/>
                <a:gd name="T44" fmla="*/ 50006 w 30"/>
                <a:gd name="T45" fmla="*/ 5609 h 45"/>
                <a:gd name="T46" fmla="*/ 50006 w 30"/>
                <a:gd name="T47" fmla="*/ 5609 h 45"/>
                <a:gd name="T48" fmla="*/ 38893 w 30"/>
                <a:gd name="T49" fmla="*/ 1870 h 45"/>
                <a:gd name="T50" fmla="*/ 27781 w 30"/>
                <a:gd name="T51" fmla="*/ 0 h 45"/>
                <a:gd name="T52" fmla="*/ 7408 w 30"/>
                <a:gd name="T53" fmla="*/ 7479 h 45"/>
                <a:gd name="T54" fmla="*/ 0 w 30"/>
                <a:gd name="T55" fmla="*/ 24307 h 45"/>
                <a:gd name="T56" fmla="*/ 1852 w 30"/>
                <a:gd name="T57" fmla="*/ 31785 h 45"/>
                <a:gd name="T58" fmla="*/ 5556 w 30"/>
                <a:gd name="T59" fmla="*/ 37395 h 45"/>
                <a:gd name="T60" fmla="*/ 11112 w 30"/>
                <a:gd name="T61" fmla="*/ 41134 h 45"/>
                <a:gd name="T62" fmla="*/ 16669 w 30"/>
                <a:gd name="T63" fmla="*/ 43004 h 45"/>
                <a:gd name="T64" fmla="*/ 25929 w 30"/>
                <a:gd name="T65" fmla="*/ 44874 h 45"/>
                <a:gd name="T66" fmla="*/ 35189 w 30"/>
                <a:gd name="T67" fmla="*/ 46743 h 45"/>
                <a:gd name="T68" fmla="*/ 40745 w 30"/>
                <a:gd name="T69" fmla="*/ 50483 h 45"/>
                <a:gd name="T70" fmla="*/ 44450 w 30"/>
                <a:gd name="T71" fmla="*/ 54222 h 45"/>
                <a:gd name="T72" fmla="*/ 44450 w 30"/>
                <a:gd name="T73" fmla="*/ 61701 h 45"/>
                <a:gd name="T74" fmla="*/ 42598 w 30"/>
                <a:gd name="T75" fmla="*/ 71050 h 45"/>
                <a:gd name="T76" fmla="*/ 35189 w 30"/>
                <a:gd name="T77" fmla="*/ 76659 h 45"/>
                <a:gd name="T78" fmla="*/ 24077 w 30"/>
                <a:gd name="T79" fmla="*/ 80399 h 45"/>
                <a:gd name="T80" fmla="*/ 14817 w 30"/>
                <a:gd name="T81" fmla="*/ 78529 h 45"/>
                <a:gd name="T82" fmla="*/ 9260 w 30"/>
                <a:gd name="T83" fmla="*/ 74789 h 45"/>
                <a:gd name="T84" fmla="*/ 5556 w 30"/>
                <a:gd name="T85" fmla="*/ 71050 h 45"/>
                <a:gd name="T86" fmla="*/ 3704 w 30"/>
                <a:gd name="T87" fmla="*/ 63571 h 45"/>
                <a:gd name="T88" fmla="*/ 3704 w 30"/>
                <a:gd name="T89" fmla="*/ 61701 h 45"/>
                <a:gd name="T90" fmla="*/ 1852 w 30"/>
                <a:gd name="T91" fmla="*/ 61701 h 45"/>
                <a:gd name="T92" fmla="*/ 1852 w 30"/>
                <a:gd name="T93" fmla="*/ 63571 h 45"/>
                <a:gd name="T94" fmla="*/ 0 w 30"/>
                <a:gd name="T95" fmla="*/ 80399 h 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0" h="45">
                  <a:moveTo>
                    <a:pt x="0" y="43"/>
                  </a:moveTo>
                  <a:lnTo>
                    <a:pt x="0" y="43"/>
                  </a:lnTo>
                  <a:cubicBezTo>
                    <a:pt x="3" y="45"/>
                    <a:pt x="7" y="45"/>
                    <a:pt x="11" y="45"/>
                  </a:cubicBezTo>
                  <a:cubicBezTo>
                    <a:pt x="16" y="45"/>
                    <a:pt x="21" y="44"/>
                    <a:pt x="24" y="41"/>
                  </a:cubicBezTo>
                  <a:cubicBezTo>
                    <a:pt x="28" y="38"/>
                    <a:pt x="30" y="35"/>
                    <a:pt x="30" y="30"/>
                  </a:cubicBezTo>
                  <a:cubicBezTo>
                    <a:pt x="30" y="28"/>
                    <a:pt x="29" y="26"/>
                    <a:pt x="28" y="24"/>
                  </a:cubicBezTo>
                  <a:cubicBezTo>
                    <a:pt x="27" y="23"/>
                    <a:pt x="26" y="22"/>
                    <a:pt x="24" y="21"/>
                  </a:cubicBezTo>
                  <a:cubicBezTo>
                    <a:pt x="23" y="20"/>
                    <a:pt x="20" y="20"/>
                    <a:pt x="16" y="19"/>
                  </a:cubicBezTo>
                  <a:cubicBezTo>
                    <a:pt x="14" y="19"/>
                    <a:pt x="12" y="18"/>
                    <a:pt x="11" y="18"/>
                  </a:cubicBezTo>
                  <a:cubicBezTo>
                    <a:pt x="10" y="18"/>
                    <a:pt x="9" y="17"/>
                    <a:pt x="8" y="17"/>
                  </a:cubicBezTo>
                  <a:cubicBezTo>
                    <a:pt x="7" y="16"/>
                    <a:pt x="7" y="16"/>
                    <a:pt x="6" y="15"/>
                  </a:cubicBezTo>
                  <a:cubicBezTo>
                    <a:pt x="6" y="14"/>
                    <a:pt x="6" y="13"/>
                    <a:pt x="6" y="11"/>
                  </a:cubicBezTo>
                  <a:cubicBezTo>
                    <a:pt x="6" y="10"/>
                    <a:pt x="6" y="8"/>
                    <a:pt x="7" y="7"/>
                  </a:cubicBezTo>
                  <a:cubicBezTo>
                    <a:pt x="8" y="5"/>
                    <a:pt x="9" y="4"/>
                    <a:pt x="10" y="4"/>
                  </a:cubicBezTo>
                  <a:cubicBezTo>
                    <a:pt x="12" y="3"/>
                    <a:pt x="13" y="3"/>
                    <a:pt x="15" y="3"/>
                  </a:cubicBezTo>
                  <a:cubicBezTo>
                    <a:pt x="17" y="3"/>
                    <a:pt x="19" y="3"/>
                    <a:pt x="21" y="4"/>
                  </a:cubicBezTo>
                  <a:cubicBezTo>
                    <a:pt x="23" y="5"/>
                    <a:pt x="24" y="6"/>
                    <a:pt x="24" y="6"/>
                  </a:cubicBezTo>
                  <a:cubicBezTo>
                    <a:pt x="24" y="7"/>
                    <a:pt x="24" y="9"/>
                    <a:pt x="24" y="11"/>
                  </a:cubicBezTo>
                  <a:lnTo>
                    <a:pt x="26" y="11"/>
                  </a:lnTo>
                  <a:cubicBezTo>
                    <a:pt x="26" y="7"/>
                    <a:pt x="26" y="5"/>
                    <a:pt x="27" y="3"/>
                  </a:cubicBezTo>
                  <a:cubicBezTo>
                    <a:pt x="25" y="2"/>
                    <a:pt x="23" y="1"/>
                    <a:pt x="21" y="1"/>
                  </a:cubicBezTo>
                  <a:cubicBezTo>
                    <a:pt x="19" y="0"/>
                    <a:pt x="17" y="0"/>
                    <a:pt x="15" y="0"/>
                  </a:cubicBezTo>
                  <a:cubicBezTo>
                    <a:pt x="11" y="0"/>
                    <a:pt x="7" y="1"/>
                    <a:pt x="4" y="4"/>
                  </a:cubicBezTo>
                  <a:cubicBezTo>
                    <a:pt x="2" y="6"/>
                    <a:pt x="0" y="9"/>
                    <a:pt x="0" y="13"/>
                  </a:cubicBezTo>
                  <a:cubicBezTo>
                    <a:pt x="0" y="14"/>
                    <a:pt x="1" y="16"/>
                    <a:pt x="1" y="17"/>
                  </a:cubicBezTo>
                  <a:cubicBezTo>
                    <a:pt x="2" y="18"/>
                    <a:pt x="2" y="19"/>
                    <a:pt x="3" y="20"/>
                  </a:cubicBezTo>
                  <a:cubicBezTo>
                    <a:pt x="4" y="21"/>
                    <a:pt x="5" y="22"/>
                    <a:pt x="6" y="22"/>
                  </a:cubicBezTo>
                  <a:cubicBezTo>
                    <a:pt x="7" y="23"/>
                    <a:pt x="8" y="23"/>
                    <a:pt x="9" y="23"/>
                  </a:cubicBezTo>
                  <a:cubicBezTo>
                    <a:pt x="10" y="24"/>
                    <a:pt x="12" y="24"/>
                    <a:pt x="14" y="24"/>
                  </a:cubicBezTo>
                  <a:cubicBezTo>
                    <a:pt x="16" y="25"/>
                    <a:pt x="18" y="25"/>
                    <a:pt x="19" y="25"/>
                  </a:cubicBezTo>
                  <a:cubicBezTo>
                    <a:pt x="20" y="26"/>
                    <a:pt x="21" y="26"/>
                    <a:pt x="22" y="27"/>
                  </a:cubicBezTo>
                  <a:cubicBezTo>
                    <a:pt x="23" y="27"/>
                    <a:pt x="23" y="28"/>
                    <a:pt x="24" y="29"/>
                  </a:cubicBezTo>
                  <a:cubicBezTo>
                    <a:pt x="24" y="30"/>
                    <a:pt x="24" y="31"/>
                    <a:pt x="24" y="33"/>
                  </a:cubicBezTo>
                  <a:cubicBezTo>
                    <a:pt x="24" y="35"/>
                    <a:pt x="24" y="36"/>
                    <a:pt x="23" y="38"/>
                  </a:cubicBezTo>
                  <a:cubicBezTo>
                    <a:pt x="22" y="39"/>
                    <a:pt x="21" y="41"/>
                    <a:pt x="19" y="41"/>
                  </a:cubicBezTo>
                  <a:cubicBezTo>
                    <a:pt x="17" y="42"/>
                    <a:pt x="15" y="43"/>
                    <a:pt x="13" y="43"/>
                  </a:cubicBezTo>
                  <a:cubicBezTo>
                    <a:pt x="11" y="43"/>
                    <a:pt x="10" y="42"/>
                    <a:pt x="8" y="42"/>
                  </a:cubicBezTo>
                  <a:cubicBezTo>
                    <a:pt x="7" y="42"/>
                    <a:pt x="6" y="41"/>
                    <a:pt x="5" y="40"/>
                  </a:cubicBezTo>
                  <a:cubicBezTo>
                    <a:pt x="4" y="40"/>
                    <a:pt x="3" y="39"/>
                    <a:pt x="3" y="38"/>
                  </a:cubicBezTo>
                  <a:cubicBezTo>
                    <a:pt x="3" y="38"/>
                    <a:pt x="3" y="36"/>
                    <a:pt x="2" y="34"/>
                  </a:cubicBezTo>
                  <a:lnTo>
                    <a:pt x="2" y="33"/>
                  </a:lnTo>
                  <a:lnTo>
                    <a:pt x="1" y="33"/>
                  </a:lnTo>
                  <a:lnTo>
                    <a:pt x="1" y="34"/>
                  </a:lnTo>
                  <a:cubicBezTo>
                    <a:pt x="0" y="38"/>
                    <a:pt x="0" y="41"/>
                    <a:pt x="0" y="4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29" name="Freeform 262">
              <a:extLst>
                <a:ext uri="{FF2B5EF4-FFF2-40B4-BE49-F238E27FC236}">
                  <a16:creationId xmlns:a16="http://schemas.microsoft.com/office/drawing/2014/main" id="{FAEC7C35-4EE5-4C50-8C58-32769F5B4FAB}"/>
                </a:ext>
              </a:extLst>
            </p:cNvPr>
            <p:cNvSpPr>
              <a:spLocks noEditPoints="1"/>
            </p:cNvSpPr>
            <p:nvPr/>
          </p:nvSpPr>
          <p:spPr bwMode="auto">
            <a:xfrm>
              <a:off x="6492126" y="4507318"/>
              <a:ext cx="30162" cy="82550"/>
            </a:xfrm>
            <a:custGeom>
              <a:avLst/>
              <a:gdLst>
                <a:gd name="T0" fmla="*/ 9426 w 16"/>
                <a:gd name="T1" fmla="*/ 1876 h 44"/>
                <a:gd name="T2" fmla="*/ 9426 w 16"/>
                <a:gd name="T3" fmla="*/ 1876 h 44"/>
                <a:gd name="T4" fmla="*/ 7541 w 16"/>
                <a:gd name="T5" fmla="*/ 7505 h 44"/>
                <a:gd name="T6" fmla="*/ 9426 w 16"/>
                <a:gd name="T7" fmla="*/ 11257 h 44"/>
                <a:gd name="T8" fmla="*/ 15081 w 16"/>
                <a:gd name="T9" fmla="*/ 13133 h 44"/>
                <a:gd name="T10" fmla="*/ 18851 w 16"/>
                <a:gd name="T11" fmla="*/ 11257 h 44"/>
                <a:gd name="T12" fmla="*/ 20736 w 16"/>
                <a:gd name="T13" fmla="*/ 7505 h 44"/>
                <a:gd name="T14" fmla="*/ 18851 w 16"/>
                <a:gd name="T15" fmla="*/ 1876 h 44"/>
                <a:gd name="T16" fmla="*/ 15081 w 16"/>
                <a:gd name="T17" fmla="*/ 0 h 44"/>
                <a:gd name="T18" fmla="*/ 9426 w 16"/>
                <a:gd name="T19" fmla="*/ 1876 h 44"/>
                <a:gd name="T20" fmla="*/ 0 w 16"/>
                <a:gd name="T21" fmla="*/ 30018 h 44"/>
                <a:gd name="T22" fmla="*/ 0 w 16"/>
                <a:gd name="T23" fmla="*/ 30018 h 44"/>
                <a:gd name="T24" fmla="*/ 0 w 16"/>
                <a:gd name="T25" fmla="*/ 31894 h 44"/>
                <a:gd name="T26" fmla="*/ 0 w 16"/>
                <a:gd name="T27" fmla="*/ 33770 h 44"/>
                <a:gd name="T28" fmla="*/ 0 w 16"/>
                <a:gd name="T29" fmla="*/ 33770 h 44"/>
                <a:gd name="T30" fmla="*/ 5655 w 16"/>
                <a:gd name="T31" fmla="*/ 33770 h 44"/>
                <a:gd name="T32" fmla="*/ 7541 w 16"/>
                <a:gd name="T33" fmla="*/ 33770 h 44"/>
                <a:gd name="T34" fmla="*/ 9426 w 16"/>
                <a:gd name="T35" fmla="*/ 35647 h 44"/>
                <a:gd name="T36" fmla="*/ 9426 w 16"/>
                <a:gd name="T37" fmla="*/ 41275 h 44"/>
                <a:gd name="T38" fmla="*/ 9426 w 16"/>
                <a:gd name="T39" fmla="*/ 46903 h 44"/>
                <a:gd name="T40" fmla="*/ 9426 w 16"/>
                <a:gd name="T41" fmla="*/ 58160 h 44"/>
                <a:gd name="T42" fmla="*/ 9426 w 16"/>
                <a:gd name="T43" fmla="*/ 67541 h 44"/>
                <a:gd name="T44" fmla="*/ 9426 w 16"/>
                <a:gd name="T45" fmla="*/ 75045 h 44"/>
                <a:gd name="T46" fmla="*/ 7541 w 16"/>
                <a:gd name="T47" fmla="*/ 76922 h 44"/>
                <a:gd name="T48" fmla="*/ 7541 w 16"/>
                <a:gd name="T49" fmla="*/ 76922 h 44"/>
                <a:gd name="T50" fmla="*/ 0 w 16"/>
                <a:gd name="T51" fmla="*/ 78798 h 44"/>
                <a:gd name="T52" fmla="*/ 0 w 16"/>
                <a:gd name="T53" fmla="*/ 78798 h 44"/>
                <a:gd name="T54" fmla="*/ 0 w 16"/>
                <a:gd name="T55" fmla="*/ 80674 h 44"/>
                <a:gd name="T56" fmla="*/ 0 w 16"/>
                <a:gd name="T57" fmla="*/ 82550 h 44"/>
                <a:gd name="T58" fmla="*/ 15081 w 16"/>
                <a:gd name="T59" fmla="*/ 80674 h 44"/>
                <a:gd name="T60" fmla="*/ 28277 w 16"/>
                <a:gd name="T61" fmla="*/ 82550 h 44"/>
                <a:gd name="T62" fmla="*/ 30162 w 16"/>
                <a:gd name="T63" fmla="*/ 80674 h 44"/>
                <a:gd name="T64" fmla="*/ 30162 w 16"/>
                <a:gd name="T65" fmla="*/ 78798 h 44"/>
                <a:gd name="T66" fmla="*/ 28277 w 16"/>
                <a:gd name="T67" fmla="*/ 78798 h 44"/>
                <a:gd name="T68" fmla="*/ 22622 w 16"/>
                <a:gd name="T69" fmla="*/ 76922 h 44"/>
                <a:gd name="T70" fmla="*/ 20736 w 16"/>
                <a:gd name="T71" fmla="*/ 76922 h 44"/>
                <a:gd name="T72" fmla="*/ 20736 w 16"/>
                <a:gd name="T73" fmla="*/ 75045 h 44"/>
                <a:gd name="T74" fmla="*/ 20736 w 16"/>
                <a:gd name="T75" fmla="*/ 67541 h 44"/>
                <a:gd name="T76" fmla="*/ 18851 w 16"/>
                <a:gd name="T77" fmla="*/ 60036 h 44"/>
                <a:gd name="T78" fmla="*/ 18851 w 16"/>
                <a:gd name="T79" fmla="*/ 46903 h 44"/>
                <a:gd name="T80" fmla="*/ 20736 w 16"/>
                <a:gd name="T81" fmla="*/ 26266 h 44"/>
                <a:gd name="T82" fmla="*/ 18851 w 16"/>
                <a:gd name="T83" fmla="*/ 26266 h 44"/>
                <a:gd name="T84" fmla="*/ 0 w 16"/>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4">
                  <a:moveTo>
                    <a:pt x="5" y="1"/>
                  </a:moveTo>
                  <a:lnTo>
                    <a:pt x="5" y="1"/>
                  </a:lnTo>
                  <a:cubicBezTo>
                    <a:pt x="4" y="2"/>
                    <a:pt x="4" y="3"/>
                    <a:pt x="4" y="4"/>
                  </a:cubicBezTo>
                  <a:cubicBezTo>
                    <a:pt x="4" y="5"/>
                    <a:pt x="4" y="5"/>
                    <a:pt x="5" y="6"/>
                  </a:cubicBezTo>
                  <a:cubicBezTo>
                    <a:pt x="6" y="7"/>
                    <a:pt x="7" y="7"/>
                    <a:pt x="8" y="7"/>
                  </a:cubicBezTo>
                  <a:cubicBezTo>
                    <a:pt x="9" y="7"/>
                    <a:pt x="9" y="7"/>
                    <a:pt x="10" y="6"/>
                  </a:cubicBezTo>
                  <a:cubicBezTo>
                    <a:pt x="11" y="5"/>
                    <a:pt x="11" y="5"/>
                    <a:pt x="11" y="4"/>
                  </a:cubicBezTo>
                  <a:cubicBezTo>
                    <a:pt x="11" y="3"/>
                    <a:pt x="11" y="2"/>
                    <a:pt x="10" y="1"/>
                  </a:cubicBezTo>
                  <a:cubicBezTo>
                    <a:pt x="9" y="1"/>
                    <a:pt x="9" y="0"/>
                    <a:pt x="8" y="0"/>
                  </a:cubicBezTo>
                  <a:cubicBezTo>
                    <a:pt x="7" y="0"/>
                    <a:pt x="6" y="1"/>
                    <a:pt x="5" y="1"/>
                  </a:cubicBezTo>
                  <a:close/>
                  <a:moveTo>
                    <a:pt x="0" y="16"/>
                  </a:moveTo>
                  <a:lnTo>
                    <a:pt x="0" y="16"/>
                  </a:lnTo>
                  <a:lnTo>
                    <a:pt x="0" y="17"/>
                  </a:lnTo>
                  <a:lnTo>
                    <a:pt x="0" y="18"/>
                  </a:lnTo>
                  <a:lnTo>
                    <a:pt x="3" y="18"/>
                  </a:lnTo>
                  <a:cubicBezTo>
                    <a:pt x="4" y="18"/>
                    <a:pt x="4" y="18"/>
                    <a:pt x="4" y="18"/>
                  </a:cubicBezTo>
                  <a:cubicBezTo>
                    <a:pt x="5" y="19"/>
                    <a:pt x="5" y="19"/>
                    <a:pt x="5" y="19"/>
                  </a:cubicBezTo>
                  <a:cubicBezTo>
                    <a:pt x="5" y="19"/>
                    <a:pt x="5" y="20"/>
                    <a:pt x="5" y="22"/>
                  </a:cubicBezTo>
                  <a:cubicBezTo>
                    <a:pt x="5" y="23"/>
                    <a:pt x="5" y="24"/>
                    <a:pt x="5" y="25"/>
                  </a:cubicBezTo>
                  <a:lnTo>
                    <a:pt x="5" y="31"/>
                  </a:lnTo>
                  <a:cubicBezTo>
                    <a:pt x="5" y="32"/>
                    <a:pt x="5" y="34"/>
                    <a:pt x="5" y="36"/>
                  </a:cubicBezTo>
                  <a:cubicBezTo>
                    <a:pt x="5" y="38"/>
                    <a:pt x="5" y="40"/>
                    <a:pt x="5" y="40"/>
                  </a:cubicBezTo>
                  <a:cubicBezTo>
                    <a:pt x="5" y="41"/>
                    <a:pt x="5" y="41"/>
                    <a:pt x="4" y="41"/>
                  </a:cubicBezTo>
                  <a:cubicBezTo>
                    <a:pt x="4" y="41"/>
                    <a:pt x="4" y="41"/>
                    <a:pt x="4" y="41"/>
                  </a:cubicBezTo>
                  <a:cubicBezTo>
                    <a:pt x="4" y="42"/>
                    <a:pt x="2" y="42"/>
                    <a:pt x="0" y="42"/>
                  </a:cubicBezTo>
                  <a:lnTo>
                    <a:pt x="0" y="43"/>
                  </a:lnTo>
                  <a:lnTo>
                    <a:pt x="0" y="44"/>
                  </a:lnTo>
                  <a:cubicBezTo>
                    <a:pt x="3" y="43"/>
                    <a:pt x="5" y="43"/>
                    <a:pt x="8" y="43"/>
                  </a:cubicBezTo>
                  <a:cubicBezTo>
                    <a:pt x="10" y="43"/>
                    <a:pt x="13" y="43"/>
                    <a:pt x="15" y="44"/>
                  </a:cubicBezTo>
                  <a:lnTo>
                    <a:pt x="16" y="43"/>
                  </a:lnTo>
                  <a:lnTo>
                    <a:pt x="16" y="42"/>
                  </a:lnTo>
                  <a:lnTo>
                    <a:pt x="15" y="42"/>
                  </a:lnTo>
                  <a:cubicBezTo>
                    <a:pt x="13" y="42"/>
                    <a:pt x="12" y="42"/>
                    <a:pt x="12" y="41"/>
                  </a:cubicBezTo>
                  <a:cubicBezTo>
                    <a:pt x="12" y="41"/>
                    <a:pt x="11" y="41"/>
                    <a:pt x="11" y="41"/>
                  </a:cubicBezTo>
                  <a:cubicBezTo>
                    <a:pt x="11" y="41"/>
                    <a:pt x="11" y="41"/>
                    <a:pt x="11" y="40"/>
                  </a:cubicBezTo>
                  <a:cubicBezTo>
                    <a:pt x="11" y="40"/>
                    <a:pt x="11" y="38"/>
                    <a:pt x="11" y="36"/>
                  </a:cubicBezTo>
                  <a:cubicBezTo>
                    <a:pt x="10" y="33"/>
                    <a:pt x="10" y="32"/>
                    <a:pt x="10" y="32"/>
                  </a:cubicBezTo>
                  <a:lnTo>
                    <a:pt x="10" y="25"/>
                  </a:lnTo>
                  <a:cubicBezTo>
                    <a:pt x="10" y="20"/>
                    <a:pt x="11" y="17"/>
                    <a:pt x="11" y="14"/>
                  </a:cubicBezTo>
                  <a:lnTo>
                    <a:pt x="10" y="14"/>
                  </a:ln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0" name="Freeform 263">
              <a:extLst>
                <a:ext uri="{FF2B5EF4-FFF2-40B4-BE49-F238E27FC236}">
                  <a16:creationId xmlns:a16="http://schemas.microsoft.com/office/drawing/2014/main" id="{BA9069A6-534F-4C01-8634-F4EDDD39FBB6}"/>
                </a:ext>
              </a:extLst>
            </p:cNvPr>
            <p:cNvSpPr>
              <a:spLocks/>
            </p:cNvSpPr>
            <p:nvPr/>
          </p:nvSpPr>
          <p:spPr bwMode="auto">
            <a:xfrm>
              <a:off x="6525464" y="4534305"/>
              <a:ext cx="66675" cy="55563"/>
            </a:xfrm>
            <a:custGeom>
              <a:avLst/>
              <a:gdLst>
                <a:gd name="T0" fmla="*/ 0 w 35"/>
                <a:gd name="T1" fmla="*/ 3704 h 30"/>
                <a:gd name="T2" fmla="*/ 0 w 35"/>
                <a:gd name="T3" fmla="*/ 3704 h 30"/>
                <a:gd name="T4" fmla="*/ 0 w 35"/>
                <a:gd name="T5" fmla="*/ 5556 h 30"/>
                <a:gd name="T6" fmla="*/ 0 w 35"/>
                <a:gd name="T7" fmla="*/ 7408 h 30"/>
                <a:gd name="T8" fmla="*/ 0 w 35"/>
                <a:gd name="T9" fmla="*/ 7408 h 30"/>
                <a:gd name="T10" fmla="*/ 5715 w 35"/>
                <a:gd name="T11" fmla="*/ 7408 h 30"/>
                <a:gd name="T12" fmla="*/ 7620 w 35"/>
                <a:gd name="T13" fmla="*/ 7408 h 30"/>
                <a:gd name="T14" fmla="*/ 9525 w 35"/>
                <a:gd name="T15" fmla="*/ 9261 h 30"/>
                <a:gd name="T16" fmla="*/ 9525 w 35"/>
                <a:gd name="T17" fmla="*/ 14817 h 30"/>
                <a:gd name="T18" fmla="*/ 9525 w 35"/>
                <a:gd name="T19" fmla="*/ 20373 h 30"/>
                <a:gd name="T20" fmla="*/ 9525 w 35"/>
                <a:gd name="T21" fmla="*/ 31486 h 30"/>
                <a:gd name="T22" fmla="*/ 9525 w 35"/>
                <a:gd name="T23" fmla="*/ 40746 h 30"/>
                <a:gd name="T24" fmla="*/ 9525 w 35"/>
                <a:gd name="T25" fmla="*/ 48155 h 30"/>
                <a:gd name="T26" fmla="*/ 7620 w 35"/>
                <a:gd name="T27" fmla="*/ 50007 h 30"/>
                <a:gd name="T28" fmla="*/ 7620 w 35"/>
                <a:gd name="T29" fmla="*/ 50007 h 30"/>
                <a:gd name="T30" fmla="*/ 0 w 35"/>
                <a:gd name="T31" fmla="*/ 51859 h 30"/>
                <a:gd name="T32" fmla="*/ 0 w 35"/>
                <a:gd name="T33" fmla="*/ 51859 h 30"/>
                <a:gd name="T34" fmla="*/ 0 w 35"/>
                <a:gd name="T35" fmla="*/ 53711 h 30"/>
                <a:gd name="T36" fmla="*/ 0 w 35"/>
                <a:gd name="T37" fmla="*/ 55563 h 30"/>
                <a:gd name="T38" fmla="*/ 15240 w 35"/>
                <a:gd name="T39" fmla="*/ 53711 h 30"/>
                <a:gd name="T40" fmla="*/ 28575 w 35"/>
                <a:gd name="T41" fmla="*/ 55563 h 30"/>
                <a:gd name="T42" fmla="*/ 28575 w 35"/>
                <a:gd name="T43" fmla="*/ 53711 h 30"/>
                <a:gd name="T44" fmla="*/ 28575 w 35"/>
                <a:gd name="T45" fmla="*/ 51859 h 30"/>
                <a:gd name="T46" fmla="*/ 28575 w 35"/>
                <a:gd name="T47" fmla="*/ 51859 h 30"/>
                <a:gd name="T48" fmla="*/ 22860 w 35"/>
                <a:gd name="T49" fmla="*/ 50007 h 30"/>
                <a:gd name="T50" fmla="*/ 20955 w 35"/>
                <a:gd name="T51" fmla="*/ 50007 h 30"/>
                <a:gd name="T52" fmla="*/ 20955 w 35"/>
                <a:gd name="T53" fmla="*/ 48155 h 30"/>
                <a:gd name="T54" fmla="*/ 19050 w 35"/>
                <a:gd name="T55" fmla="*/ 40746 h 30"/>
                <a:gd name="T56" fmla="*/ 19050 w 35"/>
                <a:gd name="T57" fmla="*/ 33338 h 30"/>
                <a:gd name="T58" fmla="*/ 19050 w 35"/>
                <a:gd name="T59" fmla="*/ 22225 h 30"/>
                <a:gd name="T60" fmla="*/ 19050 w 35"/>
                <a:gd name="T61" fmla="*/ 16669 h 30"/>
                <a:gd name="T62" fmla="*/ 20955 w 35"/>
                <a:gd name="T63" fmla="*/ 12965 h 30"/>
                <a:gd name="T64" fmla="*/ 24765 w 35"/>
                <a:gd name="T65" fmla="*/ 9261 h 30"/>
                <a:gd name="T66" fmla="*/ 30480 w 35"/>
                <a:gd name="T67" fmla="*/ 7408 h 30"/>
                <a:gd name="T68" fmla="*/ 34290 w 35"/>
                <a:gd name="T69" fmla="*/ 7408 h 30"/>
                <a:gd name="T70" fmla="*/ 41910 w 35"/>
                <a:gd name="T71" fmla="*/ 9261 h 30"/>
                <a:gd name="T72" fmla="*/ 45720 w 35"/>
                <a:gd name="T73" fmla="*/ 12965 h 30"/>
                <a:gd name="T74" fmla="*/ 47625 w 35"/>
                <a:gd name="T75" fmla="*/ 18521 h 30"/>
                <a:gd name="T76" fmla="*/ 47625 w 35"/>
                <a:gd name="T77" fmla="*/ 27782 h 30"/>
                <a:gd name="T78" fmla="*/ 47625 w 35"/>
                <a:gd name="T79" fmla="*/ 35190 h 30"/>
                <a:gd name="T80" fmla="*/ 47625 w 35"/>
                <a:gd name="T81" fmla="*/ 53711 h 30"/>
                <a:gd name="T82" fmla="*/ 47625 w 35"/>
                <a:gd name="T83" fmla="*/ 55563 h 30"/>
                <a:gd name="T84" fmla="*/ 57150 w 35"/>
                <a:gd name="T85" fmla="*/ 53711 h 30"/>
                <a:gd name="T86" fmla="*/ 66675 w 35"/>
                <a:gd name="T87" fmla="*/ 55563 h 30"/>
                <a:gd name="T88" fmla="*/ 66675 w 35"/>
                <a:gd name="T89" fmla="*/ 53711 h 30"/>
                <a:gd name="T90" fmla="*/ 66675 w 35"/>
                <a:gd name="T91" fmla="*/ 51859 h 30"/>
                <a:gd name="T92" fmla="*/ 66675 w 35"/>
                <a:gd name="T93" fmla="*/ 51859 h 30"/>
                <a:gd name="T94" fmla="*/ 59055 w 35"/>
                <a:gd name="T95" fmla="*/ 50007 h 30"/>
                <a:gd name="T96" fmla="*/ 59055 w 35"/>
                <a:gd name="T97" fmla="*/ 44450 h 30"/>
                <a:gd name="T98" fmla="*/ 59055 w 35"/>
                <a:gd name="T99" fmla="*/ 29634 h 30"/>
                <a:gd name="T100" fmla="*/ 59055 w 35"/>
                <a:gd name="T101" fmla="*/ 20373 h 30"/>
                <a:gd name="T102" fmla="*/ 57150 w 35"/>
                <a:gd name="T103" fmla="*/ 11113 h 30"/>
                <a:gd name="T104" fmla="*/ 55245 w 35"/>
                <a:gd name="T105" fmla="*/ 5556 h 30"/>
                <a:gd name="T106" fmla="*/ 47625 w 35"/>
                <a:gd name="T107" fmla="*/ 1852 h 30"/>
                <a:gd name="T108" fmla="*/ 40005 w 35"/>
                <a:gd name="T109" fmla="*/ 0 h 30"/>
                <a:gd name="T110" fmla="*/ 34290 w 35"/>
                <a:gd name="T111" fmla="*/ 0 h 30"/>
                <a:gd name="T112" fmla="*/ 30480 w 35"/>
                <a:gd name="T113" fmla="*/ 1852 h 30"/>
                <a:gd name="T114" fmla="*/ 28575 w 35"/>
                <a:gd name="T115" fmla="*/ 3704 h 30"/>
                <a:gd name="T116" fmla="*/ 19050 w 35"/>
                <a:gd name="T117" fmla="*/ 11113 h 30"/>
                <a:gd name="T118" fmla="*/ 19050 w 35"/>
                <a:gd name="T119" fmla="*/ 0 h 30"/>
                <a:gd name="T120" fmla="*/ 19050 w 35"/>
                <a:gd name="T121" fmla="*/ 0 h 30"/>
                <a:gd name="T122" fmla="*/ 0 w 35"/>
                <a:gd name="T123" fmla="*/ 3704 h 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5" h="30">
                  <a:moveTo>
                    <a:pt x="0" y="2"/>
                  </a:moveTo>
                  <a:lnTo>
                    <a:pt x="0" y="2"/>
                  </a:lnTo>
                  <a:lnTo>
                    <a:pt x="0" y="3"/>
                  </a:lnTo>
                  <a:lnTo>
                    <a:pt x="0" y="4"/>
                  </a:lnTo>
                  <a:lnTo>
                    <a:pt x="3" y="4"/>
                  </a:lnTo>
                  <a:cubicBezTo>
                    <a:pt x="3" y="4"/>
                    <a:pt x="4" y="4"/>
                    <a:pt x="4" y="4"/>
                  </a:cubicBezTo>
                  <a:cubicBezTo>
                    <a:pt x="4" y="5"/>
                    <a:pt x="5" y="5"/>
                    <a:pt x="5" y="5"/>
                  </a:cubicBezTo>
                  <a:cubicBezTo>
                    <a:pt x="5" y="5"/>
                    <a:pt x="5" y="6"/>
                    <a:pt x="5" y="8"/>
                  </a:cubicBezTo>
                  <a:cubicBezTo>
                    <a:pt x="5" y="9"/>
                    <a:pt x="5" y="10"/>
                    <a:pt x="5" y="11"/>
                  </a:cubicBezTo>
                  <a:lnTo>
                    <a:pt x="5" y="17"/>
                  </a:lnTo>
                  <a:cubicBezTo>
                    <a:pt x="5" y="18"/>
                    <a:pt x="5" y="20"/>
                    <a:pt x="5" y="22"/>
                  </a:cubicBezTo>
                  <a:cubicBezTo>
                    <a:pt x="5" y="24"/>
                    <a:pt x="5" y="26"/>
                    <a:pt x="5" y="26"/>
                  </a:cubicBezTo>
                  <a:cubicBezTo>
                    <a:pt x="5" y="27"/>
                    <a:pt x="4" y="27"/>
                    <a:pt x="4" y="27"/>
                  </a:cubicBezTo>
                  <a:cubicBezTo>
                    <a:pt x="4" y="27"/>
                    <a:pt x="4" y="27"/>
                    <a:pt x="4" y="27"/>
                  </a:cubicBezTo>
                  <a:cubicBezTo>
                    <a:pt x="3" y="28"/>
                    <a:pt x="2" y="28"/>
                    <a:pt x="0" y="28"/>
                  </a:cubicBezTo>
                  <a:lnTo>
                    <a:pt x="0" y="29"/>
                  </a:lnTo>
                  <a:lnTo>
                    <a:pt x="0" y="30"/>
                  </a:lnTo>
                  <a:cubicBezTo>
                    <a:pt x="3" y="29"/>
                    <a:pt x="5" y="29"/>
                    <a:pt x="8" y="29"/>
                  </a:cubicBezTo>
                  <a:cubicBezTo>
                    <a:pt x="10" y="29"/>
                    <a:pt x="12" y="29"/>
                    <a:pt x="15" y="30"/>
                  </a:cubicBezTo>
                  <a:lnTo>
                    <a:pt x="15" y="29"/>
                  </a:lnTo>
                  <a:lnTo>
                    <a:pt x="15" y="28"/>
                  </a:lnTo>
                  <a:cubicBezTo>
                    <a:pt x="13" y="28"/>
                    <a:pt x="12" y="28"/>
                    <a:pt x="12" y="27"/>
                  </a:cubicBezTo>
                  <a:cubicBezTo>
                    <a:pt x="11" y="27"/>
                    <a:pt x="11" y="27"/>
                    <a:pt x="11" y="27"/>
                  </a:cubicBezTo>
                  <a:cubicBezTo>
                    <a:pt x="11" y="27"/>
                    <a:pt x="11" y="27"/>
                    <a:pt x="11" y="26"/>
                  </a:cubicBezTo>
                  <a:cubicBezTo>
                    <a:pt x="10" y="26"/>
                    <a:pt x="10" y="24"/>
                    <a:pt x="10" y="22"/>
                  </a:cubicBezTo>
                  <a:cubicBezTo>
                    <a:pt x="10" y="19"/>
                    <a:pt x="10" y="18"/>
                    <a:pt x="10" y="18"/>
                  </a:cubicBezTo>
                  <a:lnTo>
                    <a:pt x="10" y="12"/>
                  </a:lnTo>
                  <a:cubicBezTo>
                    <a:pt x="10" y="11"/>
                    <a:pt x="10" y="10"/>
                    <a:pt x="10" y="9"/>
                  </a:cubicBezTo>
                  <a:cubicBezTo>
                    <a:pt x="10" y="8"/>
                    <a:pt x="11" y="8"/>
                    <a:pt x="11" y="7"/>
                  </a:cubicBezTo>
                  <a:cubicBezTo>
                    <a:pt x="12" y="7"/>
                    <a:pt x="12" y="6"/>
                    <a:pt x="13" y="5"/>
                  </a:cubicBezTo>
                  <a:cubicBezTo>
                    <a:pt x="14" y="5"/>
                    <a:pt x="15" y="4"/>
                    <a:pt x="16" y="4"/>
                  </a:cubicBezTo>
                  <a:cubicBezTo>
                    <a:pt x="16" y="4"/>
                    <a:pt x="17" y="4"/>
                    <a:pt x="18" y="4"/>
                  </a:cubicBezTo>
                  <a:cubicBezTo>
                    <a:pt x="20" y="4"/>
                    <a:pt x="21" y="4"/>
                    <a:pt x="22" y="5"/>
                  </a:cubicBezTo>
                  <a:cubicBezTo>
                    <a:pt x="23" y="5"/>
                    <a:pt x="24" y="6"/>
                    <a:pt x="24" y="7"/>
                  </a:cubicBezTo>
                  <a:cubicBezTo>
                    <a:pt x="25" y="7"/>
                    <a:pt x="25" y="8"/>
                    <a:pt x="25" y="10"/>
                  </a:cubicBezTo>
                  <a:cubicBezTo>
                    <a:pt x="25" y="11"/>
                    <a:pt x="25" y="12"/>
                    <a:pt x="25" y="15"/>
                  </a:cubicBezTo>
                  <a:lnTo>
                    <a:pt x="25" y="19"/>
                  </a:lnTo>
                  <a:cubicBezTo>
                    <a:pt x="25" y="23"/>
                    <a:pt x="25" y="27"/>
                    <a:pt x="25" y="29"/>
                  </a:cubicBezTo>
                  <a:lnTo>
                    <a:pt x="25" y="30"/>
                  </a:lnTo>
                  <a:cubicBezTo>
                    <a:pt x="28" y="29"/>
                    <a:pt x="29" y="29"/>
                    <a:pt x="30" y="29"/>
                  </a:cubicBezTo>
                  <a:cubicBezTo>
                    <a:pt x="31" y="29"/>
                    <a:pt x="33" y="29"/>
                    <a:pt x="35" y="30"/>
                  </a:cubicBezTo>
                  <a:lnTo>
                    <a:pt x="35" y="29"/>
                  </a:lnTo>
                  <a:lnTo>
                    <a:pt x="35" y="28"/>
                  </a:lnTo>
                  <a:cubicBezTo>
                    <a:pt x="33" y="28"/>
                    <a:pt x="32" y="28"/>
                    <a:pt x="31" y="27"/>
                  </a:cubicBezTo>
                  <a:cubicBezTo>
                    <a:pt x="31" y="27"/>
                    <a:pt x="31" y="26"/>
                    <a:pt x="31" y="24"/>
                  </a:cubicBezTo>
                  <a:cubicBezTo>
                    <a:pt x="31" y="19"/>
                    <a:pt x="31" y="16"/>
                    <a:pt x="31" y="16"/>
                  </a:cubicBezTo>
                  <a:lnTo>
                    <a:pt x="31" y="11"/>
                  </a:lnTo>
                  <a:cubicBezTo>
                    <a:pt x="31" y="9"/>
                    <a:pt x="30" y="7"/>
                    <a:pt x="30" y="6"/>
                  </a:cubicBezTo>
                  <a:cubicBezTo>
                    <a:pt x="30" y="5"/>
                    <a:pt x="29" y="4"/>
                    <a:pt x="29" y="3"/>
                  </a:cubicBezTo>
                  <a:cubicBezTo>
                    <a:pt x="28" y="2"/>
                    <a:pt x="27" y="2"/>
                    <a:pt x="25" y="1"/>
                  </a:cubicBezTo>
                  <a:cubicBezTo>
                    <a:pt x="24" y="0"/>
                    <a:pt x="22" y="0"/>
                    <a:pt x="21" y="0"/>
                  </a:cubicBezTo>
                  <a:cubicBezTo>
                    <a:pt x="20" y="0"/>
                    <a:pt x="19" y="0"/>
                    <a:pt x="18" y="0"/>
                  </a:cubicBezTo>
                  <a:cubicBezTo>
                    <a:pt x="17" y="0"/>
                    <a:pt x="16" y="1"/>
                    <a:pt x="16" y="1"/>
                  </a:cubicBezTo>
                  <a:cubicBezTo>
                    <a:pt x="16" y="1"/>
                    <a:pt x="15" y="1"/>
                    <a:pt x="15" y="2"/>
                  </a:cubicBezTo>
                  <a:cubicBezTo>
                    <a:pt x="13" y="3"/>
                    <a:pt x="12" y="4"/>
                    <a:pt x="10" y="6"/>
                  </a:cubicBezTo>
                  <a:cubicBezTo>
                    <a:pt x="10" y="4"/>
                    <a:pt x="10" y="2"/>
                    <a:pt x="10" y="0"/>
                  </a:cubicBez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1" name="Freeform 264">
              <a:extLst>
                <a:ext uri="{FF2B5EF4-FFF2-40B4-BE49-F238E27FC236}">
                  <a16:creationId xmlns:a16="http://schemas.microsoft.com/office/drawing/2014/main" id="{1C83CF3C-5EF1-4BF9-8677-7109BA480048}"/>
                </a:ext>
              </a:extLst>
            </p:cNvPr>
            <p:cNvSpPr>
              <a:spLocks noEditPoints="1"/>
            </p:cNvSpPr>
            <p:nvPr/>
          </p:nvSpPr>
          <p:spPr bwMode="auto">
            <a:xfrm>
              <a:off x="6598489" y="4534305"/>
              <a:ext cx="60325" cy="87313"/>
            </a:xfrm>
            <a:custGeom>
              <a:avLst/>
              <a:gdLst>
                <a:gd name="T0" fmla="*/ 43359 w 32"/>
                <a:gd name="T1" fmla="*/ 3715 h 47"/>
                <a:gd name="T2" fmla="*/ 20737 w 32"/>
                <a:gd name="T3" fmla="*/ 0 h 47"/>
                <a:gd name="T4" fmla="*/ 5655 w 32"/>
                <a:gd name="T5" fmla="*/ 11146 h 47"/>
                <a:gd name="T6" fmla="*/ 5655 w 32"/>
                <a:gd name="T7" fmla="*/ 29724 h 47"/>
                <a:gd name="T8" fmla="*/ 7541 w 32"/>
                <a:gd name="T9" fmla="*/ 42728 h 47"/>
                <a:gd name="T10" fmla="*/ 7541 w 32"/>
                <a:gd name="T11" fmla="*/ 52016 h 47"/>
                <a:gd name="T12" fmla="*/ 3770 w 32"/>
                <a:gd name="T13" fmla="*/ 59447 h 47"/>
                <a:gd name="T14" fmla="*/ 0 w 32"/>
                <a:gd name="T15" fmla="*/ 70593 h 47"/>
                <a:gd name="T16" fmla="*/ 7541 w 32"/>
                <a:gd name="T17" fmla="*/ 83598 h 47"/>
                <a:gd name="T18" fmla="*/ 24507 w 32"/>
                <a:gd name="T19" fmla="*/ 87313 h 47"/>
                <a:gd name="T20" fmla="*/ 54670 w 32"/>
                <a:gd name="T21" fmla="*/ 74309 h 47"/>
                <a:gd name="T22" fmla="*/ 56555 w 32"/>
                <a:gd name="T23" fmla="*/ 53874 h 47"/>
                <a:gd name="T24" fmla="*/ 41473 w 32"/>
                <a:gd name="T25" fmla="*/ 48301 h 47"/>
                <a:gd name="T26" fmla="*/ 18852 w 32"/>
                <a:gd name="T27" fmla="*/ 46443 h 47"/>
                <a:gd name="T28" fmla="*/ 16966 w 32"/>
                <a:gd name="T29" fmla="*/ 40870 h 47"/>
                <a:gd name="T30" fmla="*/ 24507 w 32"/>
                <a:gd name="T31" fmla="*/ 37154 h 47"/>
                <a:gd name="T32" fmla="*/ 41473 w 32"/>
                <a:gd name="T33" fmla="*/ 29724 h 47"/>
                <a:gd name="T34" fmla="*/ 49014 w 32"/>
                <a:gd name="T35" fmla="*/ 16720 h 47"/>
                <a:gd name="T36" fmla="*/ 58440 w 32"/>
                <a:gd name="T37" fmla="*/ 9289 h 47"/>
                <a:gd name="T38" fmla="*/ 60325 w 32"/>
                <a:gd name="T39" fmla="*/ 3715 h 47"/>
                <a:gd name="T40" fmla="*/ 16966 w 32"/>
                <a:gd name="T41" fmla="*/ 7431 h 47"/>
                <a:gd name="T42" fmla="*/ 26392 w 32"/>
                <a:gd name="T43" fmla="*/ 3715 h 47"/>
                <a:gd name="T44" fmla="*/ 37703 w 32"/>
                <a:gd name="T45" fmla="*/ 18577 h 47"/>
                <a:gd name="T46" fmla="*/ 26392 w 32"/>
                <a:gd name="T47" fmla="*/ 33439 h 47"/>
                <a:gd name="T48" fmla="*/ 15081 w 32"/>
                <a:gd name="T49" fmla="*/ 24150 h 47"/>
                <a:gd name="T50" fmla="*/ 16966 w 32"/>
                <a:gd name="T51" fmla="*/ 7431 h 47"/>
                <a:gd name="T52" fmla="*/ 41473 w 32"/>
                <a:gd name="T53" fmla="*/ 55732 h 47"/>
                <a:gd name="T54" fmla="*/ 49014 w 32"/>
                <a:gd name="T55" fmla="*/ 66878 h 47"/>
                <a:gd name="T56" fmla="*/ 37703 w 32"/>
                <a:gd name="T57" fmla="*/ 81740 h 47"/>
                <a:gd name="T58" fmla="*/ 15081 w 32"/>
                <a:gd name="T59" fmla="*/ 79882 h 47"/>
                <a:gd name="T60" fmla="*/ 11311 w 32"/>
                <a:gd name="T61" fmla="*/ 63163 h 47"/>
                <a:gd name="T62" fmla="*/ 18852 w 32"/>
                <a:gd name="T63" fmla="*/ 55732 h 47"/>
                <a:gd name="T64" fmla="*/ 41473 w 32"/>
                <a:gd name="T65" fmla="*/ 55732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 h="47">
                  <a:moveTo>
                    <a:pt x="23" y="2"/>
                  </a:moveTo>
                  <a:lnTo>
                    <a:pt x="23" y="2"/>
                  </a:lnTo>
                  <a:cubicBezTo>
                    <a:pt x="21" y="1"/>
                    <a:pt x="18" y="0"/>
                    <a:pt x="16" y="0"/>
                  </a:cubicBezTo>
                  <a:cubicBezTo>
                    <a:pt x="14" y="0"/>
                    <a:pt x="13" y="0"/>
                    <a:pt x="11" y="0"/>
                  </a:cubicBezTo>
                  <a:cubicBezTo>
                    <a:pt x="9" y="1"/>
                    <a:pt x="7" y="2"/>
                    <a:pt x="6" y="3"/>
                  </a:cubicBezTo>
                  <a:cubicBezTo>
                    <a:pt x="5" y="4"/>
                    <a:pt x="3" y="5"/>
                    <a:pt x="3" y="6"/>
                  </a:cubicBezTo>
                  <a:cubicBezTo>
                    <a:pt x="2" y="8"/>
                    <a:pt x="2" y="9"/>
                    <a:pt x="2" y="11"/>
                  </a:cubicBezTo>
                  <a:cubicBezTo>
                    <a:pt x="2" y="13"/>
                    <a:pt x="2" y="14"/>
                    <a:pt x="3" y="16"/>
                  </a:cubicBezTo>
                  <a:cubicBezTo>
                    <a:pt x="4" y="18"/>
                    <a:pt x="6" y="19"/>
                    <a:pt x="9" y="19"/>
                  </a:cubicBezTo>
                  <a:lnTo>
                    <a:pt x="4" y="23"/>
                  </a:lnTo>
                  <a:cubicBezTo>
                    <a:pt x="4" y="24"/>
                    <a:pt x="3" y="25"/>
                    <a:pt x="3" y="26"/>
                  </a:cubicBezTo>
                  <a:cubicBezTo>
                    <a:pt x="3" y="27"/>
                    <a:pt x="4" y="27"/>
                    <a:pt x="4" y="28"/>
                  </a:cubicBezTo>
                  <a:cubicBezTo>
                    <a:pt x="5" y="28"/>
                    <a:pt x="6" y="29"/>
                    <a:pt x="7" y="29"/>
                  </a:cubicBezTo>
                  <a:lnTo>
                    <a:pt x="2" y="32"/>
                  </a:lnTo>
                  <a:cubicBezTo>
                    <a:pt x="1" y="33"/>
                    <a:pt x="1" y="34"/>
                    <a:pt x="1" y="35"/>
                  </a:cubicBezTo>
                  <a:cubicBezTo>
                    <a:pt x="0" y="36"/>
                    <a:pt x="0" y="37"/>
                    <a:pt x="0" y="38"/>
                  </a:cubicBezTo>
                  <a:cubicBezTo>
                    <a:pt x="0" y="39"/>
                    <a:pt x="1" y="40"/>
                    <a:pt x="1" y="42"/>
                  </a:cubicBezTo>
                  <a:cubicBezTo>
                    <a:pt x="2" y="43"/>
                    <a:pt x="3" y="44"/>
                    <a:pt x="4" y="45"/>
                  </a:cubicBezTo>
                  <a:cubicBezTo>
                    <a:pt x="5" y="45"/>
                    <a:pt x="7" y="46"/>
                    <a:pt x="8" y="46"/>
                  </a:cubicBezTo>
                  <a:cubicBezTo>
                    <a:pt x="10" y="47"/>
                    <a:pt x="12" y="47"/>
                    <a:pt x="13" y="47"/>
                  </a:cubicBezTo>
                  <a:cubicBezTo>
                    <a:pt x="16" y="47"/>
                    <a:pt x="19" y="46"/>
                    <a:pt x="22" y="45"/>
                  </a:cubicBezTo>
                  <a:cubicBezTo>
                    <a:pt x="25" y="44"/>
                    <a:pt x="27" y="42"/>
                    <a:pt x="29" y="40"/>
                  </a:cubicBezTo>
                  <a:cubicBezTo>
                    <a:pt x="30" y="38"/>
                    <a:pt x="31" y="36"/>
                    <a:pt x="31" y="33"/>
                  </a:cubicBezTo>
                  <a:cubicBezTo>
                    <a:pt x="31" y="32"/>
                    <a:pt x="30" y="30"/>
                    <a:pt x="30" y="29"/>
                  </a:cubicBezTo>
                  <a:cubicBezTo>
                    <a:pt x="29" y="28"/>
                    <a:pt x="28" y="27"/>
                    <a:pt x="27" y="26"/>
                  </a:cubicBezTo>
                  <a:cubicBezTo>
                    <a:pt x="26" y="26"/>
                    <a:pt x="24" y="26"/>
                    <a:pt x="22" y="26"/>
                  </a:cubicBezTo>
                  <a:lnTo>
                    <a:pt x="15" y="26"/>
                  </a:lnTo>
                  <a:cubicBezTo>
                    <a:pt x="12" y="26"/>
                    <a:pt x="11" y="26"/>
                    <a:pt x="10" y="25"/>
                  </a:cubicBezTo>
                  <a:cubicBezTo>
                    <a:pt x="9" y="25"/>
                    <a:pt x="9" y="24"/>
                    <a:pt x="9" y="23"/>
                  </a:cubicBezTo>
                  <a:cubicBezTo>
                    <a:pt x="9" y="23"/>
                    <a:pt x="9" y="22"/>
                    <a:pt x="9" y="22"/>
                  </a:cubicBezTo>
                  <a:cubicBezTo>
                    <a:pt x="9" y="21"/>
                    <a:pt x="10" y="21"/>
                    <a:pt x="11" y="20"/>
                  </a:cubicBezTo>
                  <a:lnTo>
                    <a:pt x="13" y="20"/>
                  </a:lnTo>
                  <a:cubicBezTo>
                    <a:pt x="15" y="20"/>
                    <a:pt x="16" y="19"/>
                    <a:pt x="18" y="19"/>
                  </a:cubicBezTo>
                  <a:cubicBezTo>
                    <a:pt x="19" y="18"/>
                    <a:pt x="21" y="17"/>
                    <a:pt x="22" y="16"/>
                  </a:cubicBezTo>
                  <a:cubicBezTo>
                    <a:pt x="23" y="15"/>
                    <a:pt x="24" y="14"/>
                    <a:pt x="25" y="13"/>
                  </a:cubicBezTo>
                  <a:cubicBezTo>
                    <a:pt x="25" y="12"/>
                    <a:pt x="26" y="10"/>
                    <a:pt x="26" y="9"/>
                  </a:cubicBezTo>
                  <a:cubicBezTo>
                    <a:pt x="26" y="7"/>
                    <a:pt x="26" y="6"/>
                    <a:pt x="25" y="5"/>
                  </a:cubicBezTo>
                  <a:lnTo>
                    <a:pt x="31" y="5"/>
                  </a:lnTo>
                  <a:cubicBezTo>
                    <a:pt x="31" y="5"/>
                    <a:pt x="31" y="4"/>
                    <a:pt x="32" y="3"/>
                  </a:cubicBezTo>
                  <a:lnTo>
                    <a:pt x="32" y="2"/>
                  </a:lnTo>
                  <a:cubicBezTo>
                    <a:pt x="30" y="2"/>
                    <a:pt x="27" y="2"/>
                    <a:pt x="23" y="2"/>
                  </a:cubicBezTo>
                  <a:close/>
                  <a:moveTo>
                    <a:pt x="9" y="4"/>
                  </a:moveTo>
                  <a:lnTo>
                    <a:pt x="9" y="4"/>
                  </a:lnTo>
                  <a:cubicBezTo>
                    <a:pt x="10" y="3"/>
                    <a:pt x="12" y="2"/>
                    <a:pt x="14" y="2"/>
                  </a:cubicBezTo>
                  <a:cubicBezTo>
                    <a:pt x="16" y="2"/>
                    <a:pt x="17" y="3"/>
                    <a:pt x="19" y="5"/>
                  </a:cubicBezTo>
                  <a:cubicBezTo>
                    <a:pt x="20" y="6"/>
                    <a:pt x="20" y="8"/>
                    <a:pt x="20" y="10"/>
                  </a:cubicBezTo>
                  <a:cubicBezTo>
                    <a:pt x="20" y="13"/>
                    <a:pt x="20" y="15"/>
                    <a:pt x="19" y="16"/>
                  </a:cubicBezTo>
                  <a:cubicBezTo>
                    <a:pt x="17" y="17"/>
                    <a:pt x="16" y="18"/>
                    <a:pt x="14" y="18"/>
                  </a:cubicBezTo>
                  <a:cubicBezTo>
                    <a:pt x="12" y="18"/>
                    <a:pt x="11" y="17"/>
                    <a:pt x="10" y="17"/>
                  </a:cubicBezTo>
                  <a:cubicBezTo>
                    <a:pt x="9" y="16"/>
                    <a:pt x="8" y="15"/>
                    <a:pt x="8" y="13"/>
                  </a:cubicBezTo>
                  <a:cubicBezTo>
                    <a:pt x="7" y="12"/>
                    <a:pt x="7" y="10"/>
                    <a:pt x="7" y="9"/>
                  </a:cubicBezTo>
                  <a:cubicBezTo>
                    <a:pt x="7" y="7"/>
                    <a:pt x="8" y="5"/>
                    <a:pt x="9" y="4"/>
                  </a:cubicBezTo>
                  <a:close/>
                  <a:moveTo>
                    <a:pt x="22" y="30"/>
                  </a:moveTo>
                  <a:lnTo>
                    <a:pt x="22" y="30"/>
                  </a:lnTo>
                  <a:cubicBezTo>
                    <a:pt x="23" y="30"/>
                    <a:pt x="24" y="31"/>
                    <a:pt x="25" y="32"/>
                  </a:cubicBezTo>
                  <a:cubicBezTo>
                    <a:pt x="25" y="33"/>
                    <a:pt x="26" y="34"/>
                    <a:pt x="26" y="36"/>
                  </a:cubicBezTo>
                  <a:cubicBezTo>
                    <a:pt x="26" y="37"/>
                    <a:pt x="25" y="38"/>
                    <a:pt x="25" y="40"/>
                  </a:cubicBezTo>
                  <a:cubicBezTo>
                    <a:pt x="24" y="42"/>
                    <a:pt x="22" y="43"/>
                    <a:pt x="20" y="44"/>
                  </a:cubicBezTo>
                  <a:cubicBezTo>
                    <a:pt x="19" y="44"/>
                    <a:pt x="17" y="45"/>
                    <a:pt x="15" y="45"/>
                  </a:cubicBezTo>
                  <a:cubicBezTo>
                    <a:pt x="12" y="45"/>
                    <a:pt x="9" y="44"/>
                    <a:pt x="8" y="43"/>
                  </a:cubicBezTo>
                  <a:cubicBezTo>
                    <a:pt x="6" y="41"/>
                    <a:pt x="5" y="39"/>
                    <a:pt x="5" y="37"/>
                  </a:cubicBezTo>
                  <a:cubicBezTo>
                    <a:pt x="5" y="36"/>
                    <a:pt x="5" y="35"/>
                    <a:pt x="6" y="34"/>
                  </a:cubicBezTo>
                  <a:cubicBezTo>
                    <a:pt x="7" y="33"/>
                    <a:pt x="7" y="32"/>
                    <a:pt x="8" y="31"/>
                  </a:cubicBezTo>
                  <a:cubicBezTo>
                    <a:pt x="9" y="30"/>
                    <a:pt x="10" y="30"/>
                    <a:pt x="10" y="30"/>
                  </a:cubicBezTo>
                  <a:cubicBezTo>
                    <a:pt x="11" y="30"/>
                    <a:pt x="13" y="30"/>
                    <a:pt x="16" y="30"/>
                  </a:cubicBezTo>
                  <a:cubicBezTo>
                    <a:pt x="19" y="30"/>
                    <a:pt x="21" y="30"/>
                    <a:pt x="22" y="30"/>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2" name="Freeform 265">
              <a:extLst>
                <a:ext uri="{FF2B5EF4-FFF2-40B4-BE49-F238E27FC236}">
                  <a16:creationId xmlns:a16="http://schemas.microsoft.com/office/drawing/2014/main" id="{8014F629-1CCB-4D24-8061-850CB5C16DB5}"/>
                </a:ext>
              </a:extLst>
            </p:cNvPr>
            <p:cNvSpPr>
              <a:spLocks/>
            </p:cNvSpPr>
            <p:nvPr/>
          </p:nvSpPr>
          <p:spPr bwMode="auto">
            <a:xfrm>
              <a:off x="6661989" y="4504143"/>
              <a:ext cx="66675" cy="85725"/>
            </a:xfrm>
            <a:custGeom>
              <a:avLst/>
              <a:gdLst>
                <a:gd name="T0" fmla="*/ 0 w 36"/>
                <a:gd name="T1" fmla="*/ 3727 h 46"/>
                <a:gd name="T2" fmla="*/ 0 w 36"/>
                <a:gd name="T3" fmla="*/ 3727 h 46"/>
                <a:gd name="T4" fmla="*/ 0 w 36"/>
                <a:gd name="T5" fmla="*/ 3727 h 46"/>
                <a:gd name="T6" fmla="*/ 0 w 36"/>
                <a:gd name="T7" fmla="*/ 7454 h 46"/>
                <a:gd name="T8" fmla="*/ 0 w 36"/>
                <a:gd name="T9" fmla="*/ 7454 h 46"/>
                <a:gd name="T10" fmla="*/ 7408 w 36"/>
                <a:gd name="T11" fmla="*/ 7454 h 46"/>
                <a:gd name="T12" fmla="*/ 9260 w 36"/>
                <a:gd name="T13" fmla="*/ 7454 h 46"/>
                <a:gd name="T14" fmla="*/ 9260 w 36"/>
                <a:gd name="T15" fmla="*/ 11182 h 46"/>
                <a:gd name="T16" fmla="*/ 9260 w 36"/>
                <a:gd name="T17" fmla="*/ 20499 h 46"/>
                <a:gd name="T18" fmla="*/ 9260 w 36"/>
                <a:gd name="T19" fmla="*/ 31681 h 46"/>
                <a:gd name="T20" fmla="*/ 9260 w 36"/>
                <a:gd name="T21" fmla="*/ 61498 h 46"/>
                <a:gd name="T22" fmla="*/ 9260 w 36"/>
                <a:gd name="T23" fmla="*/ 70816 h 46"/>
                <a:gd name="T24" fmla="*/ 9260 w 36"/>
                <a:gd name="T25" fmla="*/ 78271 h 46"/>
                <a:gd name="T26" fmla="*/ 7408 w 36"/>
                <a:gd name="T27" fmla="*/ 80134 h 46"/>
                <a:gd name="T28" fmla="*/ 7408 w 36"/>
                <a:gd name="T29" fmla="*/ 80134 h 46"/>
                <a:gd name="T30" fmla="*/ 0 w 36"/>
                <a:gd name="T31" fmla="*/ 81998 h 46"/>
                <a:gd name="T32" fmla="*/ 0 w 36"/>
                <a:gd name="T33" fmla="*/ 81998 h 46"/>
                <a:gd name="T34" fmla="*/ 0 w 36"/>
                <a:gd name="T35" fmla="*/ 83861 h 46"/>
                <a:gd name="T36" fmla="*/ 0 w 36"/>
                <a:gd name="T37" fmla="*/ 85725 h 46"/>
                <a:gd name="T38" fmla="*/ 14817 w 36"/>
                <a:gd name="T39" fmla="*/ 83861 h 46"/>
                <a:gd name="T40" fmla="*/ 27781 w 36"/>
                <a:gd name="T41" fmla="*/ 85725 h 46"/>
                <a:gd name="T42" fmla="*/ 27781 w 36"/>
                <a:gd name="T43" fmla="*/ 83861 h 46"/>
                <a:gd name="T44" fmla="*/ 27781 w 36"/>
                <a:gd name="T45" fmla="*/ 81998 h 46"/>
                <a:gd name="T46" fmla="*/ 27781 w 36"/>
                <a:gd name="T47" fmla="*/ 81998 h 46"/>
                <a:gd name="T48" fmla="*/ 22225 w 36"/>
                <a:gd name="T49" fmla="*/ 80134 h 46"/>
                <a:gd name="T50" fmla="*/ 20373 w 36"/>
                <a:gd name="T51" fmla="*/ 80134 h 46"/>
                <a:gd name="T52" fmla="*/ 20373 w 36"/>
                <a:gd name="T53" fmla="*/ 78271 h 46"/>
                <a:gd name="T54" fmla="*/ 20373 w 36"/>
                <a:gd name="T55" fmla="*/ 70816 h 46"/>
                <a:gd name="T56" fmla="*/ 18521 w 36"/>
                <a:gd name="T57" fmla="*/ 63362 h 46"/>
                <a:gd name="T58" fmla="*/ 18521 w 36"/>
                <a:gd name="T59" fmla="*/ 52180 h 46"/>
                <a:gd name="T60" fmla="*/ 20373 w 36"/>
                <a:gd name="T61" fmla="*/ 46590 h 46"/>
                <a:gd name="T62" fmla="*/ 22225 w 36"/>
                <a:gd name="T63" fmla="*/ 40999 h 46"/>
                <a:gd name="T64" fmla="*/ 27781 w 36"/>
                <a:gd name="T65" fmla="*/ 37272 h 46"/>
                <a:gd name="T66" fmla="*/ 35190 w 36"/>
                <a:gd name="T67" fmla="*/ 37272 h 46"/>
                <a:gd name="T68" fmla="*/ 40746 w 36"/>
                <a:gd name="T69" fmla="*/ 39135 h 46"/>
                <a:gd name="T70" fmla="*/ 46302 w 36"/>
                <a:gd name="T71" fmla="*/ 42863 h 46"/>
                <a:gd name="T72" fmla="*/ 48154 w 36"/>
                <a:gd name="T73" fmla="*/ 48453 h 46"/>
                <a:gd name="T74" fmla="*/ 48154 w 36"/>
                <a:gd name="T75" fmla="*/ 57771 h 46"/>
                <a:gd name="T76" fmla="*/ 48154 w 36"/>
                <a:gd name="T77" fmla="*/ 65226 h 46"/>
                <a:gd name="T78" fmla="*/ 46302 w 36"/>
                <a:gd name="T79" fmla="*/ 83861 h 46"/>
                <a:gd name="T80" fmla="*/ 48154 w 36"/>
                <a:gd name="T81" fmla="*/ 85725 h 46"/>
                <a:gd name="T82" fmla="*/ 55563 w 36"/>
                <a:gd name="T83" fmla="*/ 83861 h 46"/>
                <a:gd name="T84" fmla="*/ 64823 w 36"/>
                <a:gd name="T85" fmla="*/ 85725 h 46"/>
                <a:gd name="T86" fmla="*/ 66675 w 36"/>
                <a:gd name="T87" fmla="*/ 83861 h 46"/>
                <a:gd name="T88" fmla="*/ 66675 w 36"/>
                <a:gd name="T89" fmla="*/ 81998 h 46"/>
                <a:gd name="T90" fmla="*/ 64823 w 36"/>
                <a:gd name="T91" fmla="*/ 81998 h 46"/>
                <a:gd name="T92" fmla="*/ 59267 w 36"/>
                <a:gd name="T93" fmla="*/ 80134 h 46"/>
                <a:gd name="T94" fmla="*/ 57415 w 36"/>
                <a:gd name="T95" fmla="*/ 74543 h 46"/>
                <a:gd name="T96" fmla="*/ 57415 w 36"/>
                <a:gd name="T97" fmla="*/ 59635 h 46"/>
                <a:gd name="T98" fmla="*/ 57415 w 36"/>
                <a:gd name="T99" fmla="*/ 50317 h 46"/>
                <a:gd name="T100" fmla="*/ 55563 w 36"/>
                <a:gd name="T101" fmla="*/ 40999 h 46"/>
                <a:gd name="T102" fmla="*/ 53710 w 36"/>
                <a:gd name="T103" fmla="*/ 35408 h 46"/>
                <a:gd name="T104" fmla="*/ 48154 w 36"/>
                <a:gd name="T105" fmla="*/ 31681 h 46"/>
                <a:gd name="T106" fmla="*/ 38894 w 36"/>
                <a:gd name="T107" fmla="*/ 29817 h 46"/>
                <a:gd name="T108" fmla="*/ 33338 w 36"/>
                <a:gd name="T109" fmla="*/ 29817 h 46"/>
                <a:gd name="T110" fmla="*/ 29633 w 36"/>
                <a:gd name="T111" fmla="*/ 31681 h 46"/>
                <a:gd name="T112" fmla="*/ 27781 w 36"/>
                <a:gd name="T113" fmla="*/ 33545 h 46"/>
                <a:gd name="T114" fmla="*/ 18521 w 36"/>
                <a:gd name="T115" fmla="*/ 40999 h 46"/>
                <a:gd name="T116" fmla="*/ 18521 w 36"/>
                <a:gd name="T117" fmla="*/ 26090 h 46"/>
                <a:gd name="T118" fmla="*/ 20373 w 36"/>
                <a:gd name="T119" fmla="*/ 0 h 46"/>
                <a:gd name="T120" fmla="*/ 18521 w 36"/>
                <a:gd name="T121" fmla="*/ 0 h 46"/>
                <a:gd name="T122" fmla="*/ 0 w 36"/>
                <a:gd name="T123" fmla="*/ 3727 h 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6" h="46">
                  <a:moveTo>
                    <a:pt x="0" y="2"/>
                  </a:moveTo>
                  <a:lnTo>
                    <a:pt x="0" y="2"/>
                  </a:lnTo>
                  <a:lnTo>
                    <a:pt x="0" y="4"/>
                  </a:lnTo>
                  <a:cubicBezTo>
                    <a:pt x="2" y="4"/>
                    <a:pt x="4" y="4"/>
                    <a:pt x="4" y="4"/>
                  </a:cubicBezTo>
                  <a:cubicBezTo>
                    <a:pt x="4" y="4"/>
                    <a:pt x="5" y="4"/>
                    <a:pt x="5" y="4"/>
                  </a:cubicBezTo>
                  <a:cubicBezTo>
                    <a:pt x="5" y="5"/>
                    <a:pt x="5" y="5"/>
                    <a:pt x="5" y="6"/>
                  </a:cubicBezTo>
                  <a:cubicBezTo>
                    <a:pt x="5" y="7"/>
                    <a:pt x="5" y="8"/>
                    <a:pt x="5" y="11"/>
                  </a:cubicBezTo>
                  <a:lnTo>
                    <a:pt x="5" y="17"/>
                  </a:lnTo>
                  <a:lnTo>
                    <a:pt x="5" y="33"/>
                  </a:lnTo>
                  <a:cubicBezTo>
                    <a:pt x="5" y="34"/>
                    <a:pt x="5" y="36"/>
                    <a:pt x="5" y="38"/>
                  </a:cubicBezTo>
                  <a:cubicBezTo>
                    <a:pt x="5" y="40"/>
                    <a:pt x="5" y="42"/>
                    <a:pt x="5" y="42"/>
                  </a:cubicBezTo>
                  <a:cubicBezTo>
                    <a:pt x="5" y="43"/>
                    <a:pt x="5" y="43"/>
                    <a:pt x="4" y="43"/>
                  </a:cubicBezTo>
                  <a:cubicBezTo>
                    <a:pt x="4" y="43"/>
                    <a:pt x="4" y="43"/>
                    <a:pt x="4" y="43"/>
                  </a:cubicBezTo>
                  <a:cubicBezTo>
                    <a:pt x="4" y="44"/>
                    <a:pt x="2" y="44"/>
                    <a:pt x="0" y="44"/>
                  </a:cubicBezTo>
                  <a:lnTo>
                    <a:pt x="0" y="45"/>
                  </a:lnTo>
                  <a:lnTo>
                    <a:pt x="0" y="46"/>
                  </a:lnTo>
                  <a:cubicBezTo>
                    <a:pt x="3" y="45"/>
                    <a:pt x="5" y="45"/>
                    <a:pt x="8" y="45"/>
                  </a:cubicBezTo>
                  <a:cubicBezTo>
                    <a:pt x="10" y="45"/>
                    <a:pt x="13" y="45"/>
                    <a:pt x="15" y="46"/>
                  </a:cubicBezTo>
                  <a:lnTo>
                    <a:pt x="15" y="45"/>
                  </a:lnTo>
                  <a:lnTo>
                    <a:pt x="15" y="44"/>
                  </a:lnTo>
                  <a:cubicBezTo>
                    <a:pt x="13" y="44"/>
                    <a:pt x="12" y="44"/>
                    <a:pt x="12" y="43"/>
                  </a:cubicBezTo>
                  <a:cubicBezTo>
                    <a:pt x="12" y="43"/>
                    <a:pt x="11" y="43"/>
                    <a:pt x="11" y="43"/>
                  </a:cubicBezTo>
                  <a:cubicBezTo>
                    <a:pt x="11" y="43"/>
                    <a:pt x="11" y="43"/>
                    <a:pt x="11" y="42"/>
                  </a:cubicBezTo>
                  <a:cubicBezTo>
                    <a:pt x="11" y="42"/>
                    <a:pt x="11" y="40"/>
                    <a:pt x="11" y="38"/>
                  </a:cubicBezTo>
                  <a:cubicBezTo>
                    <a:pt x="10" y="35"/>
                    <a:pt x="10" y="34"/>
                    <a:pt x="10" y="34"/>
                  </a:cubicBezTo>
                  <a:lnTo>
                    <a:pt x="10" y="28"/>
                  </a:lnTo>
                  <a:cubicBezTo>
                    <a:pt x="10" y="26"/>
                    <a:pt x="10" y="25"/>
                    <a:pt x="11" y="25"/>
                  </a:cubicBezTo>
                  <a:cubicBezTo>
                    <a:pt x="11" y="24"/>
                    <a:pt x="11" y="23"/>
                    <a:pt x="12" y="22"/>
                  </a:cubicBezTo>
                  <a:cubicBezTo>
                    <a:pt x="13" y="21"/>
                    <a:pt x="14" y="21"/>
                    <a:pt x="15" y="20"/>
                  </a:cubicBezTo>
                  <a:cubicBezTo>
                    <a:pt x="16" y="20"/>
                    <a:pt x="17" y="20"/>
                    <a:pt x="19" y="20"/>
                  </a:cubicBezTo>
                  <a:cubicBezTo>
                    <a:pt x="20" y="20"/>
                    <a:pt x="21" y="20"/>
                    <a:pt x="22" y="21"/>
                  </a:cubicBezTo>
                  <a:cubicBezTo>
                    <a:pt x="23" y="21"/>
                    <a:pt x="24" y="22"/>
                    <a:pt x="25" y="23"/>
                  </a:cubicBezTo>
                  <a:cubicBezTo>
                    <a:pt x="25" y="23"/>
                    <a:pt x="25" y="24"/>
                    <a:pt x="26" y="26"/>
                  </a:cubicBezTo>
                  <a:cubicBezTo>
                    <a:pt x="26" y="27"/>
                    <a:pt x="26" y="28"/>
                    <a:pt x="26" y="31"/>
                  </a:cubicBezTo>
                  <a:lnTo>
                    <a:pt x="26" y="35"/>
                  </a:lnTo>
                  <a:cubicBezTo>
                    <a:pt x="26" y="39"/>
                    <a:pt x="26" y="43"/>
                    <a:pt x="25" y="45"/>
                  </a:cubicBezTo>
                  <a:lnTo>
                    <a:pt x="26" y="46"/>
                  </a:lnTo>
                  <a:cubicBezTo>
                    <a:pt x="28" y="45"/>
                    <a:pt x="30" y="45"/>
                    <a:pt x="30" y="45"/>
                  </a:cubicBezTo>
                  <a:cubicBezTo>
                    <a:pt x="31" y="45"/>
                    <a:pt x="33" y="45"/>
                    <a:pt x="35" y="46"/>
                  </a:cubicBezTo>
                  <a:lnTo>
                    <a:pt x="36" y="45"/>
                  </a:lnTo>
                  <a:lnTo>
                    <a:pt x="36" y="44"/>
                  </a:lnTo>
                  <a:lnTo>
                    <a:pt x="35" y="44"/>
                  </a:lnTo>
                  <a:cubicBezTo>
                    <a:pt x="33" y="44"/>
                    <a:pt x="32" y="44"/>
                    <a:pt x="32" y="43"/>
                  </a:cubicBezTo>
                  <a:cubicBezTo>
                    <a:pt x="31" y="43"/>
                    <a:pt x="31" y="42"/>
                    <a:pt x="31" y="40"/>
                  </a:cubicBezTo>
                  <a:cubicBezTo>
                    <a:pt x="31" y="35"/>
                    <a:pt x="31" y="32"/>
                    <a:pt x="31" y="32"/>
                  </a:cubicBezTo>
                  <a:lnTo>
                    <a:pt x="31" y="27"/>
                  </a:lnTo>
                  <a:cubicBezTo>
                    <a:pt x="31" y="25"/>
                    <a:pt x="31" y="23"/>
                    <a:pt x="30" y="22"/>
                  </a:cubicBezTo>
                  <a:cubicBezTo>
                    <a:pt x="30" y="21"/>
                    <a:pt x="30" y="20"/>
                    <a:pt x="29" y="19"/>
                  </a:cubicBezTo>
                  <a:cubicBezTo>
                    <a:pt x="28" y="18"/>
                    <a:pt x="27" y="18"/>
                    <a:pt x="26" y="17"/>
                  </a:cubicBezTo>
                  <a:cubicBezTo>
                    <a:pt x="24" y="16"/>
                    <a:pt x="23" y="16"/>
                    <a:pt x="21" y="16"/>
                  </a:cubicBezTo>
                  <a:cubicBezTo>
                    <a:pt x="20" y="16"/>
                    <a:pt x="19" y="16"/>
                    <a:pt x="18" y="16"/>
                  </a:cubicBezTo>
                  <a:cubicBezTo>
                    <a:pt x="17" y="16"/>
                    <a:pt x="17" y="17"/>
                    <a:pt x="16" y="17"/>
                  </a:cubicBezTo>
                  <a:cubicBezTo>
                    <a:pt x="16" y="17"/>
                    <a:pt x="16" y="17"/>
                    <a:pt x="15" y="18"/>
                  </a:cubicBezTo>
                  <a:cubicBezTo>
                    <a:pt x="14" y="19"/>
                    <a:pt x="12" y="20"/>
                    <a:pt x="10" y="22"/>
                  </a:cubicBezTo>
                  <a:lnTo>
                    <a:pt x="10" y="14"/>
                  </a:lnTo>
                  <a:cubicBezTo>
                    <a:pt x="10" y="7"/>
                    <a:pt x="11" y="2"/>
                    <a:pt x="11" y="0"/>
                  </a:cubicBezTo>
                  <a:lnTo>
                    <a:pt x="10" y="0"/>
                  </a:ln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3" name="Freeform 298">
              <a:extLst>
                <a:ext uri="{FF2B5EF4-FFF2-40B4-BE49-F238E27FC236}">
                  <a16:creationId xmlns:a16="http://schemas.microsoft.com/office/drawing/2014/main" id="{3D67E5E8-8CCD-4349-A4F6-503A48545E84}"/>
                </a:ext>
              </a:extLst>
            </p:cNvPr>
            <p:cNvSpPr>
              <a:spLocks/>
            </p:cNvSpPr>
            <p:nvPr/>
          </p:nvSpPr>
          <p:spPr bwMode="auto">
            <a:xfrm>
              <a:off x="2177301" y="3457980"/>
              <a:ext cx="63500" cy="80963"/>
            </a:xfrm>
            <a:custGeom>
              <a:avLst/>
              <a:gdLst>
                <a:gd name="T0" fmla="*/ 0 w 34"/>
                <a:gd name="T1" fmla="*/ 1883 h 43"/>
                <a:gd name="T2" fmla="*/ 5603 w 34"/>
                <a:gd name="T3" fmla="*/ 3766 h 43"/>
                <a:gd name="T4" fmla="*/ 9338 w 34"/>
                <a:gd name="T5" fmla="*/ 3766 h 43"/>
                <a:gd name="T6" fmla="*/ 9338 w 34"/>
                <a:gd name="T7" fmla="*/ 9414 h 43"/>
                <a:gd name="T8" fmla="*/ 11206 w 34"/>
                <a:gd name="T9" fmla="*/ 30126 h 43"/>
                <a:gd name="T10" fmla="*/ 9338 w 34"/>
                <a:gd name="T11" fmla="*/ 65900 h 43"/>
                <a:gd name="T12" fmla="*/ 5603 w 34"/>
                <a:gd name="T13" fmla="*/ 79080 h 43"/>
                <a:gd name="T14" fmla="*/ 5603 w 34"/>
                <a:gd name="T15" fmla="*/ 80963 h 43"/>
                <a:gd name="T16" fmla="*/ 16809 w 34"/>
                <a:gd name="T17" fmla="*/ 80963 h 43"/>
                <a:gd name="T18" fmla="*/ 61632 w 34"/>
                <a:gd name="T19" fmla="*/ 80963 h 43"/>
                <a:gd name="T20" fmla="*/ 61632 w 34"/>
                <a:gd name="T21" fmla="*/ 69666 h 43"/>
                <a:gd name="T22" fmla="*/ 61632 w 34"/>
                <a:gd name="T23" fmla="*/ 62134 h 43"/>
                <a:gd name="T24" fmla="*/ 59765 w 34"/>
                <a:gd name="T25" fmla="*/ 62134 h 43"/>
                <a:gd name="T26" fmla="*/ 56029 w 34"/>
                <a:gd name="T27" fmla="*/ 73432 h 43"/>
                <a:gd name="T28" fmla="*/ 31750 w 34"/>
                <a:gd name="T29" fmla="*/ 75314 h 43"/>
                <a:gd name="T30" fmla="*/ 20544 w 34"/>
                <a:gd name="T31" fmla="*/ 58369 h 43"/>
                <a:gd name="T32" fmla="*/ 31750 w 34"/>
                <a:gd name="T33" fmla="*/ 41423 h 43"/>
                <a:gd name="T34" fmla="*/ 44824 w 34"/>
                <a:gd name="T35" fmla="*/ 43306 h 43"/>
                <a:gd name="T36" fmla="*/ 46691 w 34"/>
                <a:gd name="T37" fmla="*/ 48954 h 43"/>
                <a:gd name="T38" fmla="*/ 48559 w 34"/>
                <a:gd name="T39" fmla="*/ 52720 h 43"/>
                <a:gd name="T40" fmla="*/ 50426 w 34"/>
                <a:gd name="T41" fmla="*/ 52720 h 43"/>
                <a:gd name="T42" fmla="*/ 50426 w 34"/>
                <a:gd name="T43" fmla="*/ 26360 h 43"/>
                <a:gd name="T44" fmla="*/ 48559 w 34"/>
                <a:gd name="T45" fmla="*/ 26360 h 43"/>
                <a:gd name="T46" fmla="*/ 46691 w 34"/>
                <a:gd name="T47" fmla="*/ 30126 h 43"/>
                <a:gd name="T48" fmla="*/ 46691 w 34"/>
                <a:gd name="T49" fmla="*/ 35774 h 43"/>
                <a:gd name="T50" fmla="*/ 33618 w 34"/>
                <a:gd name="T51" fmla="*/ 35774 h 43"/>
                <a:gd name="T52" fmla="*/ 22412 w 34"/>
                <a:gd name="T53" fmla="*/ 24477 h 43"/>
                <a:gd name="T54" fmla="*/ 22412 w 34"/>
                <a:gd name="T55" fmla="*/ 3766 h 43"/>
                <a:gd name="T56" fmla="*/ 42956 w 34"/>
                <a:gd name="T57" fmla="*/ 3766 h 43"/>
                <a:gd name="T58" fmla="*/ 54162 w 34"/>
                <a:gd name="T59" fmla="*/ 16946 h 43"/>
                <a:gd name="T60" fmla="*/ 54162 w 34"/>
                <a:gd name="T61" fmla="*/ 16946 h 43"/>
                <a:gd name="T62" fmla="*/ 57897 w 34"/>
                <a:gd name="T63" fmla="*/ 16946 h 43"/>
                <a:gd name="T64" fmla="*/ 59765 w 34"/>
                <a:gd name="T65" fmla="*/ 0 h 43"/>
                <a:gd name="T66" fmla="*/ 0 w 34"/>
                <a:gd name="T67" fmla="*/ 0 h 43"/>
                <a:gd name="T68" fmla="*/ 0 w 34"/>
                <a:gd name="T69" fmla="*/ 1883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 h="43">
                  <a:moveTo>
                    <a:pt x="0" y="1"/>
                  </a:moveTo>
                  <a:lnTo>
                    <a:pt x="0" y="1"/>
                  </a:lnTo>
                  <a:lnTo>
                    <a:pt x="3" y="2"/>
                  </a:lnTo>
                  <a:cubicBezTo>
                    <a:pt x="3" y="2"/>
                    <a:pt x="4" y="2"/>
                    <a:pt x="4" y="2"/>
                  </a:cubicBezTo>
                  <a:cubicBezTo>
                    <a:pt x="5" y="2"/>
                    <a:pt x="5" y="2"/>
                    <a:pt x="5" y="2"/>
                  </a:cubicBezTo>
                  <a:cubicBezTo>
                    <a:pt x="5" y="3"/>
                    <a:pt x="5" y="3"/>
                    <a:pt x="5" y="3"/>
                  </a:cubicBezTo>
                  <a:cubicBezTo>
                    <a:pt x="5" y="4"/>
                    <a:pt x="5" y="4"/>
                    <a:pt x="5" y="5"/>
                  </a:cubicBezTo>
                  <a:cubicBezTo>
                    <a:pt x="6" y="6"/>
                    <a:pt x="6" y="7"/>
                    <a:pt x="6" y="9"/>
                  </a:cubicBezTo>
                  <a:lnTo>
                    <a:pt x="6" y="16"/>
                  </a:lnTo>
                  <a:lnTo>
                    <a:pt x="6" y="27"/>
                  </a:lnTo>
                  <a:cubicBezTo>
                    <a:pt x="6" y="29"/>
                    <a:pt x="6" y="32"/>
                    <a:pt x="5" y="35"/>
                  </a:cubicBezTo>
                  <a:cubicBezTo>
                    <a:pt x="5" y="39"/>
                    <a:pt x="5" y="40"/>
                    <a:pt x="5" y="41"/>
                  </a:cubicBezTo>
                  <a:cubicBezTo>
                    <a:pt x="5" y="41"/>
                    <a:pt x="4" y="41"/>
                    <a:pt x="3" y="42"/>
                  </a:cubicBezTo>
                  <a:lnTo>
                    <a:pt x="3" y="43"/>
                  </a:lnTo>
                  <a:cubicBezTo>
                    <a:pt x="5" y="43"/>
                    <a:pt x="7" y="43"/>
                    <a:pt x="9" y="43"/>
                  </a:cubicBezTo>
                  <a:lnTo>
                    <a:pt x="17" y="43"/>
                  </a:lnTo>
                  <a:cubicBezTo>
                    <a:pt x="24" y="43"/>
                    <a:pt x="29" y="43"/>
                    <a:pt x="33" y="43"/>
                  </a:cubicBezTo>
                  <a:cubicBezTo>
                    <a:pt x="33" y="41"/>
                    <a:pt x="33" y="40"/>
                    <a:pt x="33" y="37"/>
                  </a:cubicBezTo>
                  <a:cubicBezTo>
                    <a:pt x="33" y="35"/>
                    <a:pt x="34" y="34"/>
                    <a:pt x="34" y="33"/>
                  </a:cubicBezTo>
                  <a:lnTo>
                    <a:pt x="33" y="33"/>
                  </a:lnTo>
                  <a:lnTo>
                    <a:pt x="32" y="33"/>
                  </a:lnTo>
                  <a:cubicBezTo>
                    <a:pt x="32" y="33"/>
                    <a:pt x="31" y="34"/>
                    <a:pt x="31" y="36"/>
                  </a:cubicBezTo>
                  <a:cubicBezTo>
                    <a:pt x="31" y="38"/>
                    <a:pt x="30" y="39"/>
                    <a:pt x="30" y="39"/>
                  </a:cubicBezTo>
                  <a:cubicBezTo>
                    <a:pt x="29" y="40"/>
                    <a:pt x="28" y="40"/>
                    <a:pt x="26" y="40"/>
                  </a:cubicBezTo>
                  <a:cubicBezTo>
                    <a:pt x="25" y="40"/>
                    <a:pt x="22" y="40"/>
                    <a:pt x="17" y="40"/>
                  </a:cubicBezTo>
                  <a:lnTo>
                    <a:pt x="11" y="40"/>
                  </a:lnTo>
                  <a:cubicBezTo>
                    <a:pt x="11" y="38"/>
                    <a:pt x="11" y="35"/>
                    <a:pt x="11" y="31"/>
                  </a:cubicBezTo>
                  <a:cubicBezTo>
                    <a:pt x="11" y="27"/>
                    <a:pt x="11" y="24"/>
                    <a:pt x="11" y="22"/>
                  </a:cubicBezTo>
                  <a:cubicBezTo>
                    <a:pt x="14" y="22"/>
                    <a:pt x="16" y="22"/>
                    <a:pt x="17" y="22"/>
                  </a:cubicBezTo>
                  <a:cubicBezTo>
                    <a:pt x="19" y="22"/>
                    <a:pt x="21" y="22"/>
                    <a:pt x="22" y="22"/>
                  </a:cubicBezTo>
                  <a:cubicBezTo>
                    <a:pt x="23" y="22"/>
                    <a:pt x="24" y="23"/>
                    <a:pt x="24" y="23"/>
                  </a:cubicBezTo>
                  <a:cubicBezTo>
                    <a:pt x="25" y="23"/>
                    <a:pt x="25" y="23"/>
                    <a:pt x="25" y="23"/>
                  </a:cubicBezTo>
                  <a:cubicBezTo>
                    <a:pt x="25" y="24"/>
                    <a:pt x="25" y="25"/>
                    <a:pt x="25" y="26"/>
                  </a:cubicBezTo>
                  <a:lnTo>
                    <a:pt x="25" y="28"/>
                  </a:lnTo>
                  <a:lnTo>
                    <a:pt x="26" y="28"/>
                  </a:lnTo>
                  <a:lnTo>
                    <a:pt x="27" y="28"/>
                  </a:lnTo>
                  <a:lnTo>
                    <a:pt x="27" y="21"/>
                  </a:lnTo>
                  <a:cubicBezTo>
                    <a:pt x="27" y="19"/>
                    <a:pt x="27" y="16"/>
                    <a:pt x="27" y="14"/>
                  </a:cubicBezTo>
                  <a:lnTo>
                    <a:pt x="26" y="14"/>
                  </a:lnTo>
                  <a:lnTo>
                    <a:pt x="25" y="14"/>
                  </a:lnTo>
                  <a:lnTo>
                    <a:pt x="25" y="16"/>
                  </a:lnTo>
                  <a:cubicBezTo>
                    <a:pt x="25" y="17"/>
                    <a:pt x="25" y="18"/>
                    <a:pt x="25" y="18"/>
                  </a:cubicBezTo>
                  <a:cubicBezTo>
                    <a:pt x="25" y="18"/>
                    <a:pt x="25" y="19"/>
                    <a:pt x="25" y="19"/>
                  </a:cubicBezTo>
                  <a:cubicBezTo>
                    <a:pt x="24" y="19"/>
                    <a:pt x="24" y="19"/>
                    <a:pt x="22" y="19"/>
                  </a:cubicBezTo>
                  <a:cubicBezTo>
                    <a:pt x="21" y="19"/>
                    <a:pt x="19" y="19"/>
                    <a:pt x="18" y="19"/>
                  </a:cubicBezTo>
                  <a:cubicBezTo>
                    <a:pt x="16" y="19"/>
                    <a:pt x="14" y="19"/>
                    <a:pt x="11" y="19"/>
                  </a:cubicBezTo>
                  <a:lnTo>
                    <a:pt x="12" y="13"/>
                  </a:lnTo>
                  <a:lnTo>
                    <a:pt x="12" y="7"/>
                  </a:lnTo>
                  <a:lnTo>
                    <a:pt x="12" y="2"/>
                  </a:lnTo>
                  <a:cubicBezTo>
                    <a:pt x="14" y="2"/>
                    <a:pt x="16" y="2"/>
                    <a:pt x="18" y="2"/>
                  </a:cubicBezTo>
                  <a:cubicBezTo>
                    <a:pt x="19" y="2"/>
                    <a:pt x="21" y="2"/>
                    <a:pt x="23" y="2"/>
                  </a:cubicBezTo>
                  <a:cubicBezTo>
                    <a:pt x="25" y="3"/>
                    <a:pt x="27" y="3"/>
                    <a:pt x="29" y="4"/>
                  </a:cubicBezTo>
                  <a:cubicBezTo>
                    <a:pt x="29" y="5"/>
                    <a:pt x="29" y="7"/>
                    <a:pt x="29" y="9"/>
                  </a:cubicBezTo>
                  <a:cubicBezTo>
                    <a:pt x="29" y="9"/>
                    <a:pt x="29" y="9"/>
                    <a:pt x="29" y="9"/>
                  </a:cubicBezTo>
                  <a:lnTo>
                    <a:pt x="31" y="9"/>
                  </a:lnTo>
                  <a:cubicBezTo>
                    <a:pt x="31" y="5"/>
                    <a:pt x="31" y="2"/>
                    <a:pt x="32" y="0"/>
                  </a:cubicBezTo>
                  <a:cubicBezTo>
                    <a:pt x="27" y="0"/>
                    <a:pt x="21" y="0"/>
                    <a:pt x="14" y="0"/>
                  </a:cubicBezTo>
                  <a:cubicBezTo>
                    <a:pt x="12" y="0"/>
                    <a:pt x="7" y="0"/>
                    <a:pt x="0" y="0"/>
                  </a:cubicBezTo>
                  <a:lnTo>
                    <a:pt x="0" y="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4" name="Freeform 299">
              <a:extLst>
                <a:ext uri="{FF2B5EF4-FFF2-40B4-BE49-F238E27FC236}">
                  <a16:creationId xmlns:a16="http://schemas.microsoft.com/office/drawing/2014/main" id="{96B42F13-D97F-43FB-B42B-1F7FDBD13549}"/>
                </a:ext>
              </a:extLst>
            </p:cNvPr>
            <p:cNvSpPr>
              <a:spLocks noEditPoints="1"/>
            </p:cNvSpPr>
            <p:nvPr/>
          </p:nvSpPr>
          <p:spPr bwMode="auto">
            <a:xfrm>
              <a:off x="2247151" y="3457980"/>
              <a:ext cx="30162" cy="80963"/>
            </a:xfrm>
            <a:custGeom>
              <a:avLst/>
              <a:gdLst>
                <a:gd name="T0" fmla="*/ 9426 w 16"/>
                <a:gd name="T1" fmla="*/ 1883 h 43"/>
                <a:gd name="T2" fmla="*/ 9426 w 16"/>
                <a:gd name="T3" fmla="*/ 1883 h 43"/>
                <a:gd name="T4" fmla="*/ 7541 w 16"/>
                <a:gd name="T5" fmla="*/ 5649 h 43"/>
                <a:gd name="T6" fmla="*/ 9426 w 16"/>
                <a:gd name="T7" fmla="*/ 11297 h 43"/>
                <a:gd name="T8" fmla="*/ 15081 w 16"/>
                <a:gd name="T9" fmla="*/ 13180 h 43"/>
                <a:gd name="T10" fmla="*/ 18851 w 16"/>
                <a:gd name="T11" fmla="*/ 11297 h 43"/>
                <a:gd name="T12" fmla="*/ 20736 w 16"/>
                <a:gd name="T13" fmla="*/ 5649 h 43"/>
                <a:gd name="T14" fmla="*/ 18851 w 16"/>
                <a:gd name="T15" fmla="*/ 1883 h 43"/>
                <a:gd name="T16" fmla="*/ 15081 w 16"/>
                <a:gd name="T17" fmla="*/ 0 h 43"/>
                <a:gd name="T18" fmla="*/ 9426 w 16"/>
                <a:gd name="T19" fmla="*/ 1883 h 43"/>
                <a:gd name="T20" fmla="*/ 1885 w 16"/>
                <a:gd name="T21" fmla="*/ 30126 h 43"/>
                <a:gd name="T22" fmla="*/ 1885 w 16"/>
                <a:gd name="T23" fmla="*/ 30126 h 43"/>
                <a:gd name="T24" fmla="*/ 0 w 16"/>
                <a:gd name="T25" fmla="*/ 30126 h 43"/>
                <a:gd name="T26" fmla="*/ 0 w 16"/>
                <a:gd name="T27" fmla="*/ 33891 h 43"/>
                <a:gd name="T28" fmla="*/ 1885 w 16"/>
                <a:gd name="T29" fmla="*/ 33891 h 43"/>
                <a:gd name="T30" fmla="*/ 5655 w 16"/>
                <a:gd name="T31" fmla="*/ 33891 h 43"/>
                <a:gd name="T32" fmla="*/ 9426 w 16"/>
                <a:gd name="T33" fmla="*/ 33891 h 43"/>
                <a:gd name="T34" fmla="*/ 9426 w 16"/>
                <a:gd name="T35" fmla="*/ 35774 h 43"/>
                <a:gd name="T36" fmla="*/ 11311 w 16"/>
                <a:gd name="T37" fmla="*/ 39540 h 43"/>
                <a:gd name="T38" fmla="*/ 11311 w 16"/>
                <a:gd name="T39" fmla="*/ 47072 h 43"/>
                <a:gd name="T40" fmla="*/ 11311 w 16"/>
                <a:gd name="T41" fmla="*/ 58369 h 43"/>
                <a:gd name="T42" fmla="*/ 9426 w 16"/>
                <a:gd name="T43" fmla="*/ 67783 h 43"/>
                <a:gd name="T44" fmla="*/ 9426 w 16"/>
                <a:gd name="T45" fmla="*/ 75314 h 43"/>
                <a:gd name="T46" fmla="*/ 9426 w 16"/>
                <a:gd name="T47" fmla="*/ 77197 h 43"/>
                <a:gd name="T48" fmla="*/ 7541 w 16"/>
                <a:gd name="T49" fmla="*/ 77197 h 43"/>
                <a:gd name="T50" fmla="*/ 1885 w 16"/>
                <a:gd name="T51" fmla="*/ 77197 h 43"/>
                <a:gd name="T52" fmla="*/ 1885 w 16"/>
                <a:gd name="T53" fmla="*/ 79080 h 43"/>
                <a:gd name="T54" fmla="*/ 1885 w 16"/>
                <a:gd name="T55" fmla="*/ 80963 h 43"/>
                <a:gd name="T56" fmla="*/ 1885 w 16"/>
                <a:gd name="T57" fmla="*/ 80963 h 43"/>
                <a:gd name="T58" fmla="*/ 15081 w 16"/>
                <a:gd name="T59" fmla="*/ 80963 h 43"/>
                <a:gd name="T60" fmla="*/ 30162 w 16"/>
                <a:gd name="T61" fmla="*/ 80963 h 43"/>
                <a:gd name="T62" fmla="*/ 30162 w 16"/>
                <a:gd name="T63" fmla="*/ 80963 h 43"/>
                <a:gd name="T64" fmla="*/ 30162 w 16"/>
                <a:gd name="T65" fmla="*/ 79080 h 43"/>
                <a:gd name="T66" fmla="*/ 30162 w 16"/>
                <a:gd name="T67" fmla="*/ 77197 h 43"/>
                <a:gd name="T68" fmla="*/ 22622 w 16"/>
                <a:gd name="T69" fmla="*/ 77197 h 43"/>
                <a:gd name="T70" fmla="*/ 22622 w 16"/>
                <a:gd name="T71" fmla="*/ 77197 h 43"/>
                <a:gd name="T72" fmla="*/ 20736 w 16"/>
                <a:gd name="T73" fmla="*/ 75314 h 43"/>
                <a:gd name="T74" fmla="*/ 20736 w 16"/>
                <a:gd name="T75" fmla="*/ 67783 h 43"/>
                <a:gd name="T76" fmla="*/ 20736 w 16"/>
                <a:gd name="T77" fmla="*/ 58369 h 43"/>
                <a:gd name="T78" fmla="*/ 20736 w 16"/>
                <a:gd name="T79" fmla="*/ 45189 h 43"/>
                <a:gd name="T80" fmla="*/ 20736 w 16"/>
                <a:gd name="T81" fmla="*/ 26360 h 43"/>
                <a:gd name="T82" fmla="*/ 20736 w 16"/>
                <a:gd name="T83" fmla="*/ 26360 h 43"/>
                <a:gd name="T84" fmla="*/ 1885 w 16"/>
                <a:gd name="T85" fmla="*/ 30126 h 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3">
                  <a:moveTo>
                    <a:pt x="5" y="1"/>
                  </a:moveTo>
                  <a:lnTo>
                    <a:pt x="5" y="1"/>
                  </a:lnTo>
                  <a:cubicBezTo>
                    <a:pt x="5" y="2"/>
                    <a:pt x="4" y="2"/>
                    <a:pt x="4" y="3"/>
                  </a:cubicBezTo>
                  <a:cubicBezTo>
                    <a:pt x="4" y="4"/>
                    <a:pt x="5" y="5"/>
                    <a:pt x="5" y="6"/>
                  </a:cubicBezTo>
                  <a:cubicBezTo>
                    <a:pt x="6" y="7"/>
                    <a:pt x="7" y="7"/>
                    <a:pt x="8" y="7"/>
                  </a:cubicBezTo>
                  <a:cubicBezTo>
                    <a:pt x="9" y="7"/>
                    <a:pt x="10" y="7"/>
                    <a:pt x="10" y="6"/>
                  </a:cubicBezTo>
                  <a:cubicBezTo>
                    <a:pt x="11" y="5"/>
                    <a:pt x="11" y="4"/>
                    <a:pt x="11" y="3"/>
                  </a:cubicBezTo>
                  <a:cubicBezTo>
                    <a:pt x="11" y="2"/>
                    <a:pt x="11" y="2"/>
                    <a:pt x="10" y="1"/>
                  </a:cubicBezTo>
                  <a:cubicBezTo>
                    <a:pt x="10" y="0"/>
                    <a:pt x="9" y="0"/>
                    <a:pt x="8" y="0"/>
                  </a:cubicBezTo>
                  <a:cubicBezTo>
                    <a:pt x="7" y="0"/>
                    <a:pt x="6" y="0"/>
                    <a:pt x="5" y="1"/>
                  </a:cubicBezTo>
                  <a:close/>
                  <a:moveTo>
                    <a:pt x="1" y="16"/>
                  </a:moveTo>
                  <a:lnTo>
                    <a:pt x="1" y="16"/>
                  </a:lnTo>
                  <a:lnTo>
                    <a:pt x="0" y="16"/>
                  </a:lnTo>
                  <a:lnTo>
                    <a:pt x="0" y="18"/>
                  </a:lnTo>
                  <a:lnTo>
                    <a:pt x="1" y="18"/>
                  </a:lnTo>
                  <a:lnTo>
                    <a:pt x="3" y="18"/>
                  </a:lnTo>
                  <a:cubicBezTo>
                    <a:pt x="4" y="18"/>
                    <a:pt x="5" y="18"/>
                    <a:pt x="5" y="18"/>
                  </a:cubicBezTo>
                  <a:cubicBezTo>
                    <a:pt x="5" y="18"/>
                    <a:pt x="5" y="18"/>
                    <a:pt x="5" y="19"/>
                  </a:cubicBezTo>
                  <a:cubicBezTo>
                    <a:pt x="5" y="19"/>
                    <a:pt x="5" y="20"/>
                    <a:pt x="6" y="21"/>
                  </a:cubicBezTo>
                  <a:cubicBezTo>
                    <a:pt x="6" y="23"/>
                    <a:pt x="6" y="24"/>
                    <a:pt x="6" y="25"/>
                  </a:cubicBezTo>
                  <a:lnTo>
                    <a:pt x="6" y="31"/>
                  </a:lnTo>
                  <a:cubicBezTo>
                    <a:pt x="6" y="32"/>
                    <a:pt x="6" y="34"/>
                    <a:pt x="5" y="36"/>
                  </a:cubicBezTo>
                  <a:cubicBezTo>
                    <a:pt x="5" y="38"/>
                    <a:pt x="5" y="39"/>
                    <a:pt x="5" y="40"/>
                  </a:cubicBezTo>
                  <a:cubicBezTo>
                    <a:pt x="5" y="40"/>
                    <a:pt x="5" y="41"/>
                    <a:pt x="5" y="41"/>
                  </a:cubicBezTo>
                  <a:cubicBezTo>
                    <a:pt x="5" y="41"/>
                    <a:pt x="4" y="41"/>
                    <a:pt x="4" y="41"/>
                  </a:cubicBezTo>
                  <a:cubicBezTo>
                    <a:pt x="4" y="41"/>
                    <a:pt x="3" y="41"/>
                    <a:pt x="1" y="41"/>
                  </a:cubicBezTo>
                  <a:lnTo>
                    <a:pt x="1" y="42"/>
                  </a:lnTo>
                  <a:lnTo>
                    <a:pt x="1" y="43"/>
                  </a:lnTo>
                  <a:cubicBezTo>
                    <a:pt x="3" y="43"/>
                    <a:pt x="6" y="43"/>
                    <a:pt x="8" y="43"/>
                  </a:cubicBezTo>
                  <a:cubicBezTo>
                    <a:pt x="11" y="43"/>
                    <a:pt x="13" y="43"/>
                    <a:pt x="16" y="43"/>
                  </a:cubicBezTo>
                  <a:lnTo>
                    <a:pt x="16" y="42"/>
                  </a:lnTo>
                  <a:lnTo>
                    <a:pt x="16" y="41"/>
                  </a:lnTo>
                  <a:cubicBezTo>
                    <a:pt x="14" y="41"/>
                    <a:pt x="13" y="41"/>
                    <a:pt x="12" y="41"/>
                  </a:cubicBezTo>
                  <a:cubicBezTo>
                    <a:pt x="12" y="41"/>
                    <a:pt x="12" y="41"/>
                    <a:pt x="12" y="41"/>
                  </a:cubicBezTo>
                  <a:cubicBezTo>
                    <a:pt x="11" y="41"/>
                    <a:pt x="11" y="40"/>
                    <a:pt x="11" y="40"/>
                  </a:cubicBezTo>
                  <a:cubicBezTo>
                    <a:pt x="11" y="40"/>
                    <a:pt x="11" y="38"/>
                    <a:pt x="11" y="36"/>
                  </a:cubicBezTo>
                  <a:cubicBezTo>
                    <a:pt x="11" y="33"/>
                    <a:pt x="11" y="32"/>
                    <a:pt x="11" y="31"/>
                  </a:cubicBezTo>
                  <a:lnTo>
                    <a:pt x="11" y="24"/>
                  </a:lnTo>
                  <a:cubicBezTo>
                    <a:pt x="11" y="20"/>
                    <a:pt x="11" y="17"/>
                    <a:pt x="11" y="14"/>
                  </a:cubicBezTo>
                  <a:cubicBezTo>
                    <a:pt x="8" y="15"/>
                    <a:pt x="5" y="16"/>
                    <a:pt x="1"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5" name="Freeform 300">
              <a:extLst>
                <a:ext uri="{FF2B5EF4-FFF2-40B4-BE49-F238E27FC236}">
                  <a16:creationId xmlns:a16="http://schemas.microsoft.com/office/drawing/2014/main" id="{3E4E9A3E-0520-4182-A032-08632A6C1505}"/>
                </a:ext>
              </a:extLst>
            </p:cNvPr>
            <p:cNvSpPr>
              <a:spLocks/>
            </p:cNvSpPr>
            <p:nvPr/>
          </p:nvSpPr>
          <p:spPr bwMode="auto">
            <a:xfrm>
              <a:off x="2282076" y="3483380"/>
              <a:ext cx="66675" cy="55563"/>
            </a:xfrm>
            <a:custGeom>
              <a:avLst/>
              <a:gdLst>
                <a:gd name="T0" fmla="*/ 0 w 36"/>
                <a:gd name="T1" fmla="*/ 3832 h 29"/>
                <a:gd name="T2" fmla="*/ 0 w 36"/>
                <a:gd name="T3" fmla="*/ 3832 h 29"/>
                <a:gd name="T4" fmla="*/ 0 w 36"/>
                <a:gd name="T5" fmla="*/ 3832 h 29"/>
                <a:gd name="T6" fmla="*/ 0 w 36"/>
                <a:gd name="T7" fmla="*/ 7664 h 29"/>
                <a:gd name="T8" fmla="*/ 0 w 36"/>
                <a:gd name="T9" fmla="*/ 7664 h 29"/>
                <a:gd name="T10" fmla="*/ 5556 w 36"/>
                <a:gd name="T11" fmla="*/ 7664 h 29"/>
                <a:gd name="T12" fmla="*/ 9260 w 36"/>
                <a:gd name="T13" fmla="*/ 7664 h 29"/>
                <a:gd name="T14" fmla="*/ 9260 w 36"/>
                <a:gd name="T15" fmla="*/ 9580 h 29"/>
                <a:gd name="T16" fmla="*/ 9260 w 36"/>
                <a:gd name="T17" fmla="*/ 13412 h 29"/>
                <a:gd name="T18" fmla="*/ 9260 w 36"/>
                <a:gd name="T19" fmla="*/ 21076 h 29"/>
                <a:gd name="T20" fmla="*/ 9260 w 36"/>
                <a:gd name="T21" fmla="*/ 32571 h 29"/>
                <a:gd name="T22" fmla="*/ 9260 w 36"/>
                <a:gd name="T23" fmla="*/ 42151 h 29"/>
                <a:gd name="T24" fmla="*/ 9260 w 36"/>
                <a:gd name="T25" fmla="*/ 49815 h 29"/>
                <a:gd name="T26" fmla="*/ 9260 w 36"/>
                <a:gd name="T27" fmla="*/ 51731 h 29"/>
                <a:gd name="T28" fmla="*/ 7408 w 36"/>
                <a:gd name="T29" fmla="*/ 51731 h 29"/>
                <a:gd name="T30" fmla="*/ 1852 w 36"/>
                <a:gd name="T31" fmla="*/ 51731 h 29"/>
                <a:gd name="T32" fmla="*/ 0 w 36"/>
                <a:gd name="T33" fmla="*/ 53647 h 29"/>
                <a:gd name="T34" fmla="*/ 0 w 36"/>
                <a:gd name="T35" fmla="*/ 55563 h 29"/>
                <a:gd name="T36" fmla="*/ 1852 w 36"/>
                <a:gd name="T37" fmla="*/ 55563 h 29"/>
                <a:gd name="T38" fmla="*/ 14817 w 36"/>
                <a:gd name="T39" fmla="*/ 55563 h 29"/>
                <a:gd name="T40" fmla="*/ 27781 w 36"/>
                <a:gd name="T41" fmla="*/ 55563 h 29"/>
                <a:gd name="T42" fmla="*/ 29633 w 36"/>
                <a:gd name="T43" fmla="*/ 55563 h 29"/>
                <a:gd name="T44" fmla="*/ 29633 w 36"/>
                <a:gd name="T45" fmla="*/ 53647 h 29"/>
                <a:gd name="T46" fmla="*/ 27781 w 36"/>
                <a:gd name="T47" fmla="*/ 51731 h 29"/>
                <a:gd name="T48" fmla="*/ 22225 w 36"/>
                <a:gd name="T49" fmla="*/ 51731 h 29"/>
                <a:gd name="T50" fmla="*/ 20373 w 36"/>
                <a:gd name="T51" fmla="*/ 51731 h 29"/>
                <a:gd name="T52" fmla="*/ 20373 w 36"/>
                <a:gd name="T53" fmla="*/ 49815 h 29"/>
                <a:gd name="T54" fmla="*/ 20373 w 36"/>
                <a:gd name="T55" fmla="*/ 42151 h 29"/>
                <a:gd name="T56" fmla="*/ 20373 w 36"/>
                <a:gd name="T57" fmla="*/ 32571 h 29"/>
                <a:gd name="T58" fmla="*/ 20373 w 36"/>
                <a:gd name="T59" fmla="*/ 22992 h 29"/>
                <a:gd name="T60" fmla="*/ 20373 w 36"/>
                <a:gd name="T61" fmla="*/ 17244 h 29"/>
                <a:gd name="T62" fmla="*/ 20373 w 36"/>
                <a:gd name="T63" fmla="*/ 13412 h 29"/>
                <a:gd name="T64" fmla="*/ 25929 w 36"/>
                <a:gd name="T65" fmla="*/ 9580 h 29"/>
                <a:gd name="T66" fmla="*/ 29633 w 36"/>
                <a:gd name="T67" fmla="*/ 7664 h 29"/>
                <a:gd name="T68" fmla="*/ 35190 w 36"/>
                <a:gd name="T69" fmla="*/ 7664 h 29"/>
                <a:gd name="T70" fmla="*/ 40746 w 36"/>
                <a:gd name="T71" fmla="*/ 7664 h 29"/>
                <a:gd name="T72" fmla="*/ 46302 w 36"/>
                <a:gd name="T73" fmla="*/ 11496 h 29"/>
                <a:gd name="T74" fmla="*/ 48154 w 36"/>
                <a:gd name="T75" fmla="*/ 17244 h 29"/>
                <a:gd name="T76" fmla="*/ 48154 w 36"/>
                <a:gd name="T77" fmla="*/ 26824 h 29"/>
                <a:gd name="T78" fmla="*/ 48154 w 36"/>
                <a:gd name="T79" fmla="*/ 34487 h 29"/>
                <a:gd name="T80" fmla="*/ 46302 w 36"/>
                <a:gd name="T81" fmla="*/ 55563 h 29"/>
                <a:gd name="T82" fmla="*/ 48154 w 36"/>
                <a:gd name="T83" fmla="*/ 55563 h 29"/>
                <a:gd name="T84" fmla="*/ 55563 w 36"/>
                <a:gd name="T85" fmla="*/ 55563 h 29"/>
                <a:gd name="T86" fmla="*/ 66675 w 36"/>
                <a:gd name="T87" fmla="*/ 55563 h 29"/>
                <a:gd name="T88" fmla="*/ 66675 w 36"/>
                <a:gd name="T89" fmla="*/ 55563 h 29"/>
                <a:gd name="T90" fmla="*/ 66675 w 36"/>
                <a:gd name="T91" fmla="*/ 53647 h 29"/>
                <a:gd name="T92" fmla="*/ 66675 w 36"/>
                <a:gd name="T93" fmla="*/ 51731 h 29"/>
                <a:gd name="T94" fmla="*/ 59267 w 36"/>
                <a:gd name="T95" fmla="*/ 51731 h 29"/>
                <a:gd name="T96" fmla="*/ 57415 w 36"/>
                <a:gd name="T97" fmla="*/ 44067 h 29"/>
                <a:gd name="T98" fmla="*/ 57415 w 36"/>
                <a:gd name="T99" fmla="*/ 30655 h 29"/>
                <a:gd name="T100" fmla="*/ 57415 w 36"/>
                <a:gd name="T101" fmla="*/ 19160 h 29"/>
                <a:gd name="T102" fmla="*/ 55563 w 36"/>
                <a:gd name="T103" fmla="*/ 11496 h 29"/>
                <a:gd name="T104" fmla="*/ 53710 w 36"/>
                <a:gd name="T105" fmla="*/ 5748 h 29"/>
                <a:gd name="T106" fmla="*/ 48154 w 36"/>
                <a:gd name="T107" fmla="*/ 1916 h 29"/>
                <a:gd name="T108" fmla="*/ 38894 w 36"/>
                <a:gd name="T109" fmla="*/ 0 h 29"/>
                <a:gd name="T110" fmla="*/ 33338 w 36"/>
                <a:gd name="T111" fmla="*/ 0 h 29"/>
                <a:gd name="T112" fmla="*/ 31485 w 36"/>
                <a:gd name="T113" fmla="*/ 1916 h 29"/>
                <a:gd name="T114" fmla="*/ 27781 w 36"/>
                <a:gd name="T115" fmla="*/ 1916 h 29"/>
                <a:gd name="T116" fmla="*/ 20373 w 36"/>
                <a:gd name="T117" fmla="*/ 9580 h 29"/>
                <a:gd name="T118" fmla="*/ 20373 w 36"/>
                <a:gd name="T119" fmla="*/ 0 h 29"/>
                <a:gd name="T120" fmla="*/ 18521 w 36"/>
                <a:gd name="T121" fmla="*/ 0 h 29"/>
                <a:gd name="T122" fmla="*/ 0 w 36"/>
                <a:gd name="T123" fmla="*/ 3832 h 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6" h="29">
                  <a:moveTo>
                    <a:pt x="0" y="2"/>
                  </a:moveTo>
                  <a:lnTo>
                    <a:pt x="0" y="2"/>
                  </a:lnTo>
                  <a:lnTo>
                    <a:pt x="0" y="4"/>
                  </a:lnTo>
                  <a:lnTo>
                    <a:pt x="3" y="4"/>
                  </a:lnTo>
                  <a:cubicBezTo>
                    <a:pt x="4" y="4"/>
                    <a:pt x="4" y="4"/>
                    <a:pt x="5" y="4"/>
                  </a:cubicBezTo>
                  <a:cubicBezTo>
                    <a:pt x="5" y="4"/>
                    <a:pt x="5" y="4"/>
                    <a:pt x="5" y="5"/>
                  </a:cubicBezTo>
                  <a:cubicBezTo>
                    <a:pt x="5" y="5"/>
                    <a:pt x="5" y="6"/>
                    <a:pt x="5" y="7"/>
                  </a:cubicBezTo>
                  <a:cubicBezTo>
                    <a:pt x="5" y="9"/>
                    <a:pt x="5" y="10"/>
                    <a:pt x="5" y="11"/>
                  </a:cubicBezTo>
                  <a:lnTo>
                    <a:pt x="5" y="17"/>
                  </a:lnTo>
                  <a:cubicBezTo>
                    <a:pt x="5" y="18"/>
                    <a:pt x="5" y="20"/>
                    <a:pt x="5" y="22"/>
                  </a:cubicBezTo>
                  <a:cubicBezTo>
                    <a:pt x="5" y="24"/>
                    <a:pt x="5" y="25"/>
                    <a:pt x="5" y="26"/>
                  </a:cubicBezTo>
                  <a:cubicBezTo>
                    <a:pt x="5" y="26"/>
                    <a:pt x="5" y="27"/>
                    <a:pt x="5" y="27"/>
                  </a:cubicBezTo>
                  <a:cubicBezTo>
                    <a:pt x="4" y="27"/>
                    <a:pt x="4" y="27"/>
                    <a:pt x="4" y="27"/>
                  </a:cubicBezTo>
                  <a:cubicBezTo>
                    <a:pt x="4" y="27"/>
                    <a:pt x="3" y="27"/>
                    <a:pt x="1" y="27"/>
                  </a:cubicBezTo>
                  <a:lnTo>
                    <a:pt x="0" y="28"/>
                  </a:lnTo>
                  <a:lnTo>
                    <a:pt x="0" y="29"/>
                  </a:lnTo>
                  <a:lnTo>
                    <a:pt x="1" y="29"/>
                  </a:lnTo>
                  <a:cubicBezTo>
                    <a:pt x="3" y="29"/>
                    <a:pt x="6" y="29"/>
                    <a:pt x="8" y="29"/>
                  </a:cubicBezTo>
                  <a:cubicBezTo>
                    <a:pt x="10" y="29"/>
                    <a:pt x="13" y="29"/>
                    <a:pt x="15" y="29"/>
                  </a:cubicBezTo>
                  <a:lnTo>
                    <a:pt x="16" y="29"/>
                  </a:lnTo>
                  <a:lnTo>
                    <a:pt x="16" y="28"/>
                  </a:lnTo>
                  <a:lnTo>
                    <a:pt x="15" y="27"/>
                  </a:lnTo>
                  <a:cubicBezTo>
                    <a:pt x="13" y="27"/>
                    <a:pt x="12" y="27"/>
                    <a:pt x="12" y="27"/>
                  </a:cubicBezTo>
                  <a:cubicBezTo>
                    <a:pt x="12" y="27"/>
                    <a:pt x="12" y="27"/>
                    <a:pt x="11" y="27"/>
                  </a:cubicBezTo>
                  <a:cubicBezTo>
                    <a:pt x="11" y="27"/>
                    <a:pt x="11" y="26"/>
                    <a:pt x="11" y="26"/>
                  </a:cubicBezTo>
                  <a:cubicBezTo>
                    <a:pt x="11" y="26"/>
                    <a:pt x="11" y="24"/>
                    <a:pt x="11" y="22"/>
                  </a:cubicBezTo>
                  <a:cubicBezTo>
                    <a:pt x="11" y="19"/>
                    <a:pt x="11" y="18"/>
                    <a:pt x="11" y="17"/>
                  </a:cubicBezTo>
                  <a:lnTo>
                    <a:pt x="11" y="12"/>
                  </a:lnTo>
                  <a:cubicBezTo>
                    <a:pt x="11" y="10"/>
                    <a:pt x="11" y="9"/>
                    <a:pt x="11" y="9"/>
                  </a:cubicBezTo>
                  <a:cubicBezTo>
                    <a:pt x="11" y="8"/>
                    <a:pt x="11" y="8"/>
                    <a:pt x="11" y="7"/>
                  </a:cubicBezTo>
                  <a:cubicBezTo>
                    <a:pt x="12" y="7"/>
                    <a:pt x="13" y="6"/>
                    <a:pt x="14" y="5"/>
                  </a:cubicBezTo>
                  <a:cubicBezTo>
                    <a:pt x="14" y="5"/>
                    <a:pt x="15" y="4"/>
                    <a:pt x="16" y="4"/>
                  </a:cubicBezTo>
                  <a:cubicBezTo>
                    <a:pt x="17" y="4"/>
                    <a:pt x="18" y="4"/>
                    <a:pt x="19" y="4"/>
                  </a:cubicBezTo>
                  <a:cubicBezTo>
                    <a:pt x="20" y="4"/>
                    <a:pt x="21" y="4"/>
                    <a:pt x="22" y="4"/>
                  </a:cubicBezTo>
                  <a:cubicBezTo>
                    <a:pt x="23" y="5"/>
                    <a:pt x="24" y="5"/>
                    <a:pt x="25" y="6"/>
                  </a:cubicBezTo>
                  <a:cubicBezTo>
                    <a:pt x="25" y="7"/>
                    <a:pt x="26" y="8"/>
                    <a:pt x="26" y="9"/>
                  </a:cubicBezTo>
                  <a:cubicBezTo>
                    <a:pt x="26" y="10"/>
                    <a:pt x="26" y="12"/>
                    <a:pt x="26" y="14"/>
                  </a:cubicBezTo>
                  <a:lnTo>
                    <a:pt x="26" y="18"/>
                  </a:lnTo>
                  <a:cubicBezTo>
                    <a:pt x="26" y="23"/>
                    <a:pt x="26" y="26"/>
                    <a:pt x="25" y="29"/>
                  </a:cubicBezTo>
                  <a:lnTo>
                    <a:pt x="26" y="29"/>
                  </a:lnTo>
                  <a:cubicBezTo>
                    <a:pt x="28" y="29"/>
                    <a:pt x="30" y="29"/>
                    <a:pt x="30" y="29"/>
                  </a:cubicBezTo>
                  <a:cubicBezTo>
                    <a:pt x="31" y="29"/>
                    <a:pt x="33" y="29"/>
                    <a:pt x="36" y="29"/>
                  </a:cubicBezTo>
                  <a:lnTo>
                    <a:pt x="36" y="28"/>
                  </a:lnTo>
                  <a:lnTo>
                    <a:pt x="36" y="27"/>
                  </a:lnTo>
                  <a:cubicBezTo>
                    <a:pt x="33" y="27"/>
                    <a:pt x="32" y="27"/>
                    <a:pt x="32" y="27"/>
                  </a:cubicBezTo>
                  <a:cubicBezTo>
                    <a:pt x="31" y="26"/>
                    <a:pt x="31" y="25"/>
                    <a:pt x="31" y="23"/>
                  </a:cubicBezTo>
                  <a:cubicBezTo>
                    <a:pt x="31" y="19"/>
                    <a:pt x="31" y="16"/>
                    <a:pt x="31" y="16"/>
                  </a:cubicBezTo>
                  <a:lnTo>
                    <a:pt x="31" y="10"/>
                  </a:lnTo>
                  <a:cubicBezTo>
                    <a:pt x="31" y="9"/>
                    <a:pt x="31" y="7"/>
                    <a:pt x="30" y="6"/>
                  </a:cubicBezTo>
                  <a:cubicBezTo>
                    <a:pt x="30" y="5"/>
                    <a:pt x="30" y="4"/>
                    <a:pt x="29" y="3"/>
                  </a:cubicBezTo>
                  <a:cubicBezTo>
                    <a:pt x="28" y="2"/>
                    <a:pt x="27" y="1"/>
                    <a:pt x="26" y="1"/>
                  </a:cubicBezTo>
                  <a:cubicBezTo>
                    <a:pt x="24" y="0"/>
                    <a:pt x="23" y="0"/>
                    <a:pt x="21" y="0"/>
                  </a:cubicBezTo>
                  <a:cubicBezTo>
                    <a:pt x="20" y="0"/>
                    <a:pt x="19" y="0"/>
                    <a:pt x="18" y="0"/>
                  </a:cubicBezTo>
                  <a:cubicBezTo>
                    <a:pt x="18" y="0"/>
                    <a:pt x="17" y="0"/>
                    <a:pt x="17" y="1"/>
                  </a:cubicBezTo>
                  <a:cubicBezTo>
                    <a:pt x="16" y="1"/>
                    <a:pt x="16" y="1"/>
                    <a:pt x="15" y="1"/>
                  </a:cubicBezTo>
                  <a:cubicBezTo>
                    <a:pt x="14" y="3"/>
                    <a:pt x="12" y="4"/>
                    <a:pt x="11" y="5"/>
                  </a:cubicBezTo>
                  <a:cubicBezTo>
                    <a:pt x="11" y="3"/>
                    <a:pt x="11" y="1"/>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6" name="Freeform 301">
              <a:extLst>
                <a:ext uri="{FF2B5EF4-FFF2-40B4-BE49-F238E27FC236}">
                  <a16:creationId xmlns:a16="http://schemas.microsoft.com/office/drawing/2014/main" id="{6D651CF9-E7B5-4EF9-8AC5-FC94D077B1CC}"/>
                </a:ext>
              </a:extLst>
            </p:cNvPr>
            <p:cNvSpPr>
              <a:spLocks/>
            </p:cNvSpPr>
            <p:nvPr/>
          </p:nvSpPr>
          <p:spPr bwMode="auto">
            <a:xfrm>
              <a:off x="2353514" y="3481793"/>
              <a:ext cx="42862" cy="58738"/>
            </a:xfrm>
            <a:custGeom>
              <a:avLst/>
              <a:gdLst>
                <a:gd name="T0" fmla="*/ 1864 w 23"/>
                <a:gd name="T1" fmla="*/ 39790 h 31"/>
                <a:gd name="T2" fmla="*/ 1864 w 23"/>
                <a:gd name="T3" fmla="*/ 39790 h 31"/>
                <a:gd name="T4" fmla="*/ 1864 w 23"/>
                <a:gd name="T5" fmla="*/ 47369 h 31"/>
                <a:gd name="T6" fmla="*/ 1864 w 23"/>
                <a:gd name="T7" fmla="*/ 51159 h 31"/>
                <a:gd name="T8" fmla="*/ 0 w 23"/>
                <a:gd name="T9" fmla="*/ 54948 h 31"/>
                <a:gd name="T10" fmla="*/ 1864 w 23"/>
                <a:gd name="T11" fmla="*/ 56843 h 31"/>
                <a:gd name="T12" fmla="*/ 9318 w 23"/>
                <a:gd name="T13" fmla="*/ 58738 h 31"/>
                <a:gd name="T14" fmla="*/ 18636 w 23"/>
                <a:gd name="T15" fmla="*/ 58738 h 31"/>
                <a:gd name="T16" fmla="*/ 35408 w 23"/>
                <a:gd name="T17" fmla="*/ 53054 h 31"/>
                <a:gd name="T18" fmla="*/ 42862 w 23"/>
                <a:gd name="T19" fmla="*/ 39790 h 31"/>
                <a:gd name="T20" fmla="*/ 40998 w 23"/>
                <a:gd name="T21" fmla="*/ 32211 h 31"/>
                <a:gd name="T22" fmla="*/ 35408 w 23"/>
                <a:gd name="T23" fmla="*/ 28422 h 31"/>
                <a:gd name="T24" fmla="*/ 24226 w 23"/>
                <a:gd name="T25" fmla="*/ 24632 h 31"/>
                <a:gd name="T26" fmla="*/ 16772 w 23"/>
                <a:gd name="T27" fmla="*/ 22737 h 31"/>
                <a:gd name="T28" fmla="*/ 13045 w 23"/>
                <a:gd name="T29" fmla="*/ 20843 h 31"/>
                <a:gd name="T30" fmla="*/ 11181 w 23"/>
                <a:gd name="T31" fmla="*/ 18948 h 31"/>
                <a:gd name="T32" fmla="*/ 9318 w 23"/>
                <a:gd name="T33" fmla="*/ 15158 h 31"/>
                <a:gd name="T34" fmla="*/ 11181 w 23"/>
                <a:gd name="T35" fmla="*/ 9474 h 31"/>
                <a:gd name="T36" fmla="*/ 14909 w 23"/>
                <a:gd name="T37" fmla="*/ 5684 h 31"/>
                <a:gd name="T38" fmla="*/ 20499 w 23"/>
                <a:gd name="T39" fmla="*/ 5684 h 31"/>
                <a:gd name="T40" fmla="*/ 27953 w 23"/>
                <a:gd name="T41" fmla="*/ 5684 h 31"/>
                <a:gd name="T42" fmla="*/ 31681 w 23"/>
                <a:gd name="T43" fmla="*/ 9474 h 31"/>
                <a:gd name="T44" fmla="*/ 33544 w 23"/>
                <a:gd name="T45" fmla="*/ 11369 h 31"/>
                <a:gd name="T46" fmla="*/ 35408 w 23"/>
                <a:gd name="T47" fmla="*/ 17053 h 31"/>
                <a:gd name="T48" fmla="*/ 35408 w 23"/>
                <a:gd name="T49" fmla="*/ 17053 h 31"/>
                <a:gd name="T50" fmla="*/ 37271 w 23"/>
                <a:gd name="T51" fmla="*/ 17053 h 31"/>
                <a:gd name="T52" fmla="*/ 37271 w 23"/>
                <a:gd name="T53" fmla="*/ 17053 h 31"/>
                <a:gd name="T54" fmla="*/ 39135 w 23"/>
                <a:gd name="T55" fmla="*/ 3790 h 31"/>
                <a:gd name="T56" fmla="*/ 39135 w 23"/>
                <a:gd name="T57" fmla="*/ 3790 h 31"/>
                <a:gd name="T58" fmla="*/ 31681 w 23"/>
                <a:gd name="T59" fmla="*/ 1895 h 31"/>
                <a:gd name="T60" fmla="*/ 22363 w 23"/>
                <a:gd name="T61" fmla="*/ 0 h 31"/>
                <a:gd name="T62" fmla="*/ 7454 w 23"/>
                <a:gd name="T63" fmla="*/ 5684 h 31"/>
                <a:gd name="T64" fmla="*/ 1864 w 23"/>
                <a:gd name="T65" fmla="*/ 17053 h 31"/>
                <a:gd name="T66" fmla="*/ 3727 w 23"/>
                <a:gd name="T67" fmla="*/ 24632 h 31"/>
                <a:gd name="T68" fmla="*/ 5591 w 23"/>
                <a:gd name="T69" fmla="*/ 28422 h 31"/>
                <a:gd name="T70" fmla="*/ 11181 w 23"/>
                <a:gd name="T71" fmla="*/ 30316 h 31"/>
                <a:gd name="T72" fmla="*/ 18636 w 23"/>
                <a:gd name="T73" fmla="*/ 34106 h 31"/>
                <a:gd name="T74" fmla="*/ 27953 w 23"/>
                <a:gd name="T75" fmla="*/ 36001 h 31"/>
                <a:gd name="T76" fmla="*/ 31681 w 23"/>
                <a:gd name="T77" fmla="*/ 39790 h 31"/>
                <a:gd name="T78" fmla="*/ 33544 w 23"/>
                <a:gd name="T79" fmla="*/ 43580 h 31"/>
                <a:gd name="T80" fmla="*/ 29817 w 23"/>
                <a:gd name="T81" fmla="*/ 51159 h 31"/>
                <a:gd name="T82" fmla="*/ 20499 w 23"/>
                <a:gd name="T83" fmla="*/ 54948 h 31"/>
                <a:gd name="T84" fmla="*/ 11181 w 23"/>
                <a:gd name="T85" fmla="*/ 53054 h 31"/>
                <a:gd name="T86" fmla="*/ 5591 w 23"/>
                <a:gd name="T87" fmla="*/ 49264 h 31"/>
                <a:gd name="T88" fmla="*/ 5591 w 23"/>
                <a:gd name="T89" fmla="*/ 39790 h 31"/>
                <a:gd name="T90" fmla="*/ 3727 w 23"/>
                <a:gd name="T91" fmla="*/ 39790 h 31"/>
                <a:gd name="T92" fmla="*/ 1864 w 23"/>
                <a:gd name="T93" fmla="*/ 39790 h 31"/>
                <a:gd name="T94" fmla="*/ 1864 w 23"/>
                <a:gd name="T95" fmla="*/ 39790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 h="31">
                  <a:moveTo>
                    <a:pt x="1" y="21"/>
                  </a:moveTo>
                  <a:lnTo>
                    <a:pt x="1" y="21"/>
                  </a:lnTo>
                  <a:cubicBezTo>
                    <a:pt x="1" y="23"/>
                    <a:pt x="1" y="25"/>
                    <a:pt x="1" y="25"/>
                  </a:cubicBezTo>
                  <a:cubicBezTo>
                    <a:pt x="1" y="26"/>
                    <a:pt x="1" y="27"/>
                    <a:pt x="1" y="27"/>
                  </a:cubicBezTo>
                  <a:lnTo>
                    <a:pt x="0" y="29"/>
                  </a:lnTo>
                  <a:lnTo>
                    <a:pt x="1" y="30"/>
                  </a:lnTo>
                  <a:cubicBezTo>
                    <a:pt x="2" y="30"/>
                    <a:pt x="3" y="30"/>
                    <a:pt x="5" y="31"/>
                  </a:cubicBezTo>
                  <a:cubicBezTo>
                    <a:pt x="7" y="31"/>
                    <a:pt x="9" y="31"/>
                    <a:pt x="10" y="31"/>
                  </a:cubicBezTo>
                  <a:cubicBezTo>
                    <a:pt x="14" y="31"/>
                    <a:pt x="17" y="30"/>
                    <a:pt x="19" y="28"/>
                  </a:cubicBezTo>
                  <a:cubicBezTo>
                    <a:pt x="22" y="26"/>
                    <a:pt x="23" y="24"/>
                    <a:pt x="23" y="21"/>
                  </a:cubicBezTo>
                  <a:cubicBezTo>
                    <a:pt x="23" y="19"/>
                    <a:pt x="22" y="18"/>
                    <a:pt x="22" y="17"/>
                  </a:cubicBezTo>
                  <a:cubicBezTo>
                    <a:pt x="21" y="16"/>
                    <a:pt x="20" y="15"/>
                    <a:pt x="19" y="15"/>
                  </a:cubicBezTo>
                  <a:cubicBezTo>
                    <a:pt x="18" y="14"/>
                    <a:pt x="16" y="14"/>
                    <a:pt x="13" y="13"/>
                  </a:cubicBezTo>
                  <a:lnTo>
                    <a:pt x="9" y="12"/>
                  </a:lnTo>
                  <a:cubicBezTo>
                    <a:pt x="9" y="12"/>
                    <a:pt x="8" y="12"/>
                    <a:pt x="7" y="11"/>
                  </a:cubicBezTo>
                  <a:cubicBezTo>
                    <a:pt x="7" y="11"/>
                    <a:pt x="6" y="10"/>
                    <a:pt x="6" y="10"/>
                  </a:cubicBezTo>
                  <a:cubicBezTo>
                    <a:pt x="5" y="9"/>
                    <a:pt x="5" y="8"/>
                    <a:pt x="5" y="8"/>
                  </a:cubicBezTo>
                  <a:cubicBezTo>
                    <a:pt x="5" y="6"/>
                    <a:pt x="6" y="6"/>
                    <a:pt x="6" y="5"/>
                  </a:cubicBezTo>
                  <a:cubicBezTo>
                    <a:pt x="7" y="4"/>
                    <a:pt x="7" y="4"/>
                    <a:pt x="8" y="3"/>
                  </a:cubicBezTo>
                  <a:cubicBezTo>
                    <a:pt x="9" y="3"/>
                    <a:pt x="10" y="3"/>
                    <a:pt x="11" y="3"/>
                  </a:cubicBezTo>
                  <a:cubicBezTo>
                    <a:pt x="13" y="3"/>
                    <a:pt x="14" y="3"/>
                    <a:pt x="15" y="3"/>
                  </a:cubicBezTo>
                  <a:cubicBezTo>
                    <a:pt x="16" y="4"/>
                    <a:pt x="17" y="4"/>
                    <a:pt x="17" y="5"/>
                  </a:cubicBezTo>
                  <a:cubicBezTo>
                    <a:pt x="18" y="5"/>
                    <a:pt x="18" y="6"/>
                    <a:pt x="18" y="6"/>
                  </a:cubicBezTo>
                  <a:cubicBezTo>
                    <a:pt x="19" y="7"/>
                    <a:pt x="19" y="8"/>
                    <a:pt x="19" y="9"/>
                  </a:cubicBezTo>
                  <a:lnTo>
                    <a:pt x="20" y="9"/>
                  </a:lnTo>
                  <a:cubicBezTo>
                    <a:pt x="21" y="5"/>
                    <a:pt x="21" y="3"/>
                    <a:pt x="21" y="2"/>
                  </a:cubicBezTo>
                  <a:cubicBezTo>
                    <a:pt x="20" y="2"/>
                    <a:pt x="18" y="1"/>
                    <a:pt x="17" y="1"/>
                  </a:cubicBezTo>
                  <a:cubicBezTo>
                    <a:pt x="15" y="1"/>
                    <a:pt x="14" y="0"/>
                    <a:pt x="12" y="0"/>
                  </a:cubicBezTo>
                  <a:cubicBezTo>
                    <a:pt x="9" y="0"/>
                    <a:pt x="6" y="1"/>
                    <a:pt x="4" y="3"/>
                  </a:cubicBezTo>
                  <a:cubicBezTo>
                    <a:pt x="2" y="5"/>
                    <a:pt x="1" y="7"/>
                    <a:pt x="1" y="9"/>
                  </a:cubicBezTo>
                  <a:cubicBezTo>
                    <a:pt x="1" y="11"/>
                    <a:pt x="1" y="12"/>
                    <a:pt x="2" y="13"/>
                  </a:cubicBezTo>
                  <a:cubicBezTo>
                    <a:pt x="2" y="14"/>
                    <a:pt x="3" y="14"/>
                    <a:pt x="3" y="15"/>
                  </a:cubicBezTo>
                  <a:cubicBezTo>
                    <a:pt x="4" y="16"/>
                    <a:pt x="5" y="16"/>
                    <a:pt x="6" y="16"/>
                  </a:cubicBezTo>
                  <a:cubicBezTo>
                    <a:pt x="7" y="17"/>
                    <a:pt x="8" y="17"/>
                    <a:pt x="10" y="18"/>
                  </a:cubicBezTo>
                  <a:cubicBezTo>
                    <a:pt x="13" y="18"/>
                    <a:pt x="14" y="19"/>
                    <a:pt x="15" y="19"/>
                  </a:cubicBezTo>
                  <a:cubicBezTo>
                    <a:pt x="16" y="20"/>
                    <a:pt x="17" y="20"/>
                    <a:pt x="17" y="21"/>
                  </a:cubicBezTo>
                  <a:cubicBezTo>
                    <a:pt x="18" y="21"/>
                    <a:pt x="18" y="22"/>
                    <a:pt x="18" y="23"/>
                  </a:cubicBezTo>
                  <a:cubicBezTo>
                    <a:pt x="18" y="25"/>
                    <a:pt x="18" y="26"/>
                    <a:pt x="16" y="27"/>
                  </a:cubicBezTo>
                  <a:cubicBezTo>
                    <a:pt x="15" y="28"/>
                    <a:pt x="13" y="29"/>
                    <a:pt x="11" y="29"/>
                  </a:cubicBezTo>
                  <a:cubicBezTo>
                    <a:pt x="9" y="29"/>
                    <a:pt x="8" y="29"/>
                    <a:pt x="6" y="28"/>
                  </a:cubicBezTo>
                  <a:cubicBezTo>
                    <a:pt x="5" y="27"/>
                    <a:pt x="4" y="27"/>
                    <a:pt x="3" y="26"/>
                  </a:cubicBezTo>
                  <a:cubicBezTo>
                    <a:pt x="3" y="24"/>
                    <a:pt x="3" y="23"/>
                    <a:pt x="3" y="21"/>
                  </a:cubicBezTo>
                  <a:lnTo>
                    <a:pt x="2" y="21"/>
                  </a:lnTo>
                  <a:lnTo>
                    <a:pt x="1" y="2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7" name="Freeform 302">
              <a:extLst>
                <a:ext uri="{FF2B5EF4-FFF2-40B4-BE49-F238E27FC236}">
                  <a16:creationId xmlns:a16="http://schemas.microsoft.com/office/drawing/2014/main" id="{2E66F0B3-1227-4445-9B0F-29190FB7069D}"/>
                </a:ext>
              </a:extLst>
            </p:cNvPr>
            <p:cNvSpPr>
              <a:spLocks/>
            </p:cNvSpPr>
            <p:nvPr/>
          </p:nvSpPr>
          <p:spPr bwMode="auto">
            <a:xfrm>
              <a:off x="2404314" y="3464330"/>
              <a:ext cx="33337" cy="76200"/>
            </a:xfrm>
            <a:custGeom>
              <a:avLst/>
              <a:gdLst>
                <a:gd name="T0" fmla="*/ 0 w 18"/>
                <a:gd name="T1" fmla="*/ 28575 h 40"/>
                <a:gd name="T2" fmla="*/ 0 w 18"/>
                <a:gd name="T3" fmla="*/ 28575 h 40"/>
                <a:gd name="T4" fmla="*/ 5556 w 18"/>
                <a:gd name="T5" fmla="*/ 28575 h 40"/>
                <a:gd name="T6" fmla="*/ 7408 w 18"/>
                <a:gd name="T7" fmla="*/ 28575 h 40"/>
                <a:gd name="T8" fmla="*/ 7408 w 18"/>
                <a:gd name="T9" fmla="*/ 53340 h 40"/>
                <a:gd name="T10" fmla="*/ 7408 w 18"/>
                <a:gd name="T11" fmla="*/ 55245 h 40"/>
                <a:gd name="T12" fmla="*/ 7408 w 18"/>
                <a:gd name="T13" fmla="*/ 62865 h 40"/>
                <a:gd name="T14" fmla="*/ 20373 w 18"/>
                <a:gd name="T15" fmla="*/ 76200 h 40"/>
                <a:gd name="T16" fmla="*/ 25929 w 18"/>
                <a:gd name="T17" fmla="*/ 74295 h 40"/>
                <a:gd name="T18" fmla="*/ 33337 w 18"/>
                <a:gd name="T19" fmla="*/ 68580 h 40"/>
                <a:gd name="T20" fmla="*/ 31485 w 18"/>
                <a:gd name="T21" fmla="*/ 66675 h 40"/>
                <a:gd name="T22" fmla="*/ 24077 w 18"/>
                <a:gd name="T23" fmla="*/ 68580 h 40"/>
                <a:gd name="T24" fmla="*/ 20373 w 18"/>
                <a:gd name="T25" fmla="*/ 66675 h 40"/>
                <a:gd name="T26" fmla="*/ 18521 w 18"/>
                <a:gd name="T27" fmla="*/ 62865 h 40"/>
                <a:gd name="T28" fmla="*/ 16669 w 18"/>
                <a:gd name="T29" fmla="*/ 51435 h 40"/>
                <a:gd name="T30" fmla="*/ 18521 w 18"/>
                <a:gd name="T31" fmla="*/ 28575 h 40"/>
                <a:gd name="T32" fmla="*/ 25929 w 18"/>
                <a:gd name="T33" fmla="*/ 28575 h 40"/>
                <a:gd name="T34" fmla="*/ 31485 w 18"/>
                <a:gd name="T35" fmla="*/ 28575 h 40"/>
                <a:gd name="T36" fmla="*/ 33337 w 18"/>
                <a:gd name="T37" fmla="*/ 28575 h 40"/>
                <a:gd name="T38" fmla="*/ 33337 w 18"/>
                <a:gd name="T39" fmla="*/ 22860 h 40"/>
                <a:gd name="T40" fmla="*/ 33337 w 18"/>
                <a:gd name="T41" fmla="*/ 22860 h 40"/>
                <a:gd name="T42" fmla="*/ 24077 w 18"/>
                <a:gd name="T43" fmla="*/ 22860 h 40"/>
                <a:gd name="T44" fmla="*/ 18521 w 18"/>
                <a:gd name="T45" fmla="*/ 22860 h 40"/>
                <a:gd name="T46" fmla="*/ 18521 w 18"/>
                <a:gd name="T47" fmla="*/ 1905 h 40"/>
                <a:gd name="T48" fmla="*/ 18521 w 18"/>
                <a:gd name="T49" fmla="*/ 0 h 40"/>
                <a:gd name="T50" fmla="*/ 7408 w 18"/>
                <a:gd name="T51" fmla="*/ 3810 h 40"/>
                <a:gd name="T52" fmla="*/ 9260 w 18"/>
                <a:gd name="T53" fmla="*/ 22860 h 40"/>
                <a:gd name="T54" fmla="*/ 0 w 18"/>
                <a:gd name="T55" fmla="*/ 26670 h 40"/>
                <a:gd name="T56" fmla="*/ 0 w 18"/>
                <a:gd name="T57" fmla="*/ 26670 h 40"/>
                <a:gd name="T58" fmla="*/ 0 w 18"/>
                <a:gd name="T59" fmla="*/ 28575 h 40"/>
                <a:gd name="T60" fmla="*/ 0 w 18"/>
                <a:gd name="T61" fmla="*/ 28575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 h="40">
                  <a:moveTo>
                    <a:pt x="0" y="15"/>
                  </a:moveTo>
                  <a:lnTo>
                    <a:pt x="0" y="15"/>
                  </a:lnTo>
                  <a:cubicBezTo>
                    <a:pt x="1" y="15"/>
                    <a:pt x="2" y="15"/>
                    <a:pt x="3" y="15"/>
                  </a:cubicBezTo>
                  <a:lnTo>
                    <a:pt x="4" y="15"/>
                  </a:lnTo>
                  <a:lnTo>
                    <a:pt x="4" y="28"/>
                  </a:lnTo>
                  <a:cubicBezTo>
                    <a:pt x="4" y="28"/>
                    <a:pt x="4" y="28"/>
                    <a:pt x="4" y="29"/>
                  </a:cubicBezTo>
                  <a:cubicBezTo>
                    <a:pt x="4" y="30"/>
                    <a:pt x="4" y="31"/>
                    <a:pt x="4" y="33"/>
                  </a:cubicBezTo>
                  <a:cubicBezTo>
                    <a:pt x="4" y="37"/>
                    <a:pt x="7" y="40"/>
                    <a:pt x="11" y="40"/>
                  </a:cubicBezTo>
                  <a:cubicBezTo>
                    <a:pt x="12" y="40"/>
                    <a:pt x="13" y="39"/>
                    <a:pt x="14" y="39"/>
                  </a:cubicBezTo>
                  <a:cubicBezTo>
                    <a:pt x="16" y="37"/>
                    <a:pt x="17" y="36"/>
                    <a:pt x="18" y="36"/>
                  </a:cubicBezTo>
                  <a:lnTo>
                    <a:pt x="17" y="35"/>
                  </a:lnTo>
                  <a:cubicBezTo>
                    <a:pt x="16" y="35"/>
                    <a:pt x="15" y="36"/>
                    <a:pt x="13" y="36"/>
                  </a:cubicBezTo>
                  <a:cubicBezTo>
                    <a:pt x="12" y="36"/>
                    <a:pt x="11" y="36"/>
                    <a:pt x="11" y="35"/>
                  </a:cubicBezTo>
                  <a:cubicBezTo>
                    <a:pt x="10" y="35"/>
                    <a:pt x="10" y="34"/>
                    <a:pt x="10" y="33"/>
                  </a:cubicBezTo>
                  <a:cubicBezTo>
                    <a:pt x="9" y="32"/>
                    <a:pt x="9" y="30"/>
                    <a:pt x="9" y="27"/>
                  </a:cubicBezTo>
                  <a:lnTo>
                    <a:pt x="10" y="15"/>
                  </a:lnTo>
                  <a:cubicBezTo>
                    <a:pt x="11" y="15"/>
                    <a:pt x="13" y="15"/>
                    <a:pt x="14" y="15"/>
                  </a:cubicBezTo>
                  <a:cubicBezTo>
                    <a:pt x="15" y="15"/>
                    <a:pt x="16" y="15"/>
                    <a:pt x="17" y="15"/>
                  </a:cubicBezTo>
                  <a:lnTo>
                    <a:pt x="18" y="15"/>
                  </a:lnTo>
                  <a:lnTo>
                    <a:pt x="18" y="12"/>
                  </a:lnTo>
                  <a:cubicBezTo>
                    <a:pt x="17" y="12"/>
                    <a:pt x="15" y="12"/>
                    <a:pt x="13" y="12"/>
                  </a:cubicBezTo>
                  <a:cubicBezTo>
                    <a:pt x="12" y="12"/>
                    <a:pt x="11" y="12"/>
                    <a:pt x="10" y="12"/>
                  </a:cubicBezTo>
                  <a:cubicBezTo>
                    <a:pt x="10" y="6"/>
                    <a:pt x="10" y="2"/>
                    <a:pt x="10" y="1"/>
                  </a:cubicBezTo>
                  <a:lnTo>
                    <a:pt x="10" y="0"/>
                  </a:lnTo>
                  <a:cubicBezTo>
                    <a:pt x="8" y="1"/>
                    <a:pt x="7" y="2"/>
                    <a:pt x="4" y="2"/>
                  </a:cubicBezTo>
                  <a:cubicBezTo>
                    <a:pt x="4" y="3"/>
                    <a:pt x="5" y="6"/>
                    <a:pt x="5" y="12"/>
                  </a:cubicBezTo>
                  <a:cubicBezTo>
                    <a:pt x="3" y="12"/>
                    <a:pt x="2" y="13"/>
                    <a:pt x="0" y="14"/>
                  </a:cubicBezTo>
                  <a:lnTo>
                    <a:pt x="0"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8" name="Freeform 303">
              <a:extLst>
                <a:ext uri="{FF2B5EF4-FFF2-40B4-BE49-F238E27FC236}">
                  <a16:creationId xmlns:a16="http://schemas.microsoft.com/office/drawing/2014/main" id="{3ACFE5A3-D091-4351-A6E0-AEA92BE3F73A}"/>
                </a:ext>
              </a:extLst>
            </p:cNvPr>
            <p:cNvSpPr>
              <a:spLocks noEditPoints="1"/>
            </p:cNvSpPr>
            <p:nvPr/>
          </p:nvSpPr>
          <p:spPr bwMode="auto">
            <a:xfrm>
              <a:off x="2444001" y="3481793"/>
              <a:ext cx="47625" cy="58738"/>
            </a:xfrm>
            <a:custGeom>
              <a:avLst/>
              <a:gdLst>
                <a:gd name="T0" fmla="*/ 45793 w 26"/>
                <a:gd name="T1" fmla="*/ 47369 h 31"/>
                <a:gd name="T2" fmla="*/ 45793 w 26"/>
                <a:gd name="T3" fmla="*/ 47369 h 31"/>
                <a:gd name="T4" fmla="*/ 38466 w 26"/>
                <a:gd name="T5" fmla="*/ 51159 h 31"/>
                <a:gd name="T6" fmla="*/ 31139 w 26"/>
                <a:gd name="T7" fmla="*/ 53054 h 31"/>
                <a:gd name="T8" fmla="*/ 16486 w 26"/>
                <a:gd name="T9" fmla="*/ 47369 h 31"/>
                <a:gd name="T10" fmla="*/ 10990 w 26"/>
                <a:gd name="T11" fmla="*/ 28422 h 31"/>
                <a:gd name="T12" fmla="*/ 29308 w 26"/>
                <a:gd name="T13" fmla="*/ 28422 h 31"/>
                <a:gd name="T14" fmla="*/ 36635 w 26"/>
                <a:gd name="T15" fmla="*/ 28422 h 31"/>
                <a:gd name="T16" fmla="*/ 47625 w 26"/>
                <a:gd name="T17" fmla="*/ 28422 h 31"/>
                <a:gd name="T18" fmla="*/ 47625 w 26"/>
                <a:gd name="T19" fmla="*/ 26527 h 31"/>
                <a:gd name="T20" fmla="*/ 47625 w 26"/>
                <a:gd name="T21" fmla="*/ 22737 h 31"/>
                <a:gd name="T22" fmla="*/ 45793 w 26"/>
                <a:gd name="T23" fmla="*/ 13263 h 31"/>
                <a:gd name="T24" fmla="*/ 38466 w 26"/>
                <a:gd name="T25" fmla="*/ 3790 h 31"/>
                <a:gd name="T26" fmla="*/ 27476 w 26"/>
                <a:gd name="T27" fmla="*/ 0 h 31"/>
                <a:gd name="T28" fmla="*/ 18317 w 26"/>
                <a:gd name="T29" fmla="*/ 1895 h 31"/>
                <a:gd name="T30" fmla="*/ 9159 w 26"/>
                <a:gd name="T31" fmla="*/ 7579 h 31"/>
                <a:gd name="T32" fmla="*/ 3663 w 26"/>
                <a:gd name="T33" fmla="*/ 13263 h 31"/>
                <a:gd name="T34" fmla="*/ 1832 w 26"/>
                <a:gd name="T35" fmla="*/ 20843 h 31"/>
                <a:gd name="T36" fmla="*/ 0 w 26"/>
                <a:gd name="T37" fmla="*/ 30316 h 31"/>
                <a:gd name="T38" fmla="*/ 3663 w 26"/>
                <a:gd name="T39" fmla="*/ 47369 h 31"/>
                <a:gd name="T40" fmla="*/ 12822 w 26"/>
                <a:gd name="T41" fmla="*/ 56843 h 31"/>
                <a:gd name="T42" fmla="*/ 25644 w 26"/>
                <a:gd name="T43" fmla="*/ 58738 h 31"/>
                <a:gd name="T44" fmla="*/ 34803 w 26"/>
                <a:gd name="T45" fmla="*/ 56843 h 31"/>
                <a:gd name="T46" fmla="*/ 43962 w 26"/>
                <a:gd name="T47" fmla="*/ 53054 h 31"/>
                <a:gd name="T48" fmla="*/ 45793 w 26"/>
                <a:gd name="T49" fmla="*/ 47369 h 31"/>
                <a:gd name="T50" fmla="*/ 45793 w 26"/>
                <a:gd name="T51" fmla="*/ 47369 h 31"/>
                <a:gd name="T52" fmla="*/ 14654 w 26"/>
                <a:gd name="T53" fmla="*/ 9474 h 31"/>
                <a:gd name="T54" fmla="*/ 14654 w 26"/>
                <a:gd name="T55" fmla="*/ 9474 h 31"/>
                <a:gd name="T56" fmla="*/ 23813 w 26"/>
                <a:gd name="T57" fmla="*/ 5684 h 31"/>
                <a:gd name="T58" fmla="*/ 34803 w 26"/>
                <a:gd name="T59" fmla="*/ 9474 h 31"/>
                <a:gd name="T60" fmla="*/ 38466 w 26"/>
                <a:gd name="T61" fmla="*/ 22737 h 31"/>
                <a:gd name="T62" fmla="*/ 38466 w 26"/>
                <a:gd name="T63" fmla="*/ 24632 h 31"/>
                <a:gd name="T64" fmla="*/ 27476 w 26"/>
                <a:gd name="T65" fmla="*/ 24632 h 31"/>
                <a:gd name="T66" fmla="*/ 18317 w 26"/>
                <a:gd name="T67" fmla="*/ 24632 h 31"/>
                <a:gd name="T68" fmla="*/ 10990 w 26"/>
                <a:gd name="T69" fmla="*/ 24632 h 31"/>
                <a:gd name="T70" fmla="*/ 14654 w 26"/>
                <a:gd name="T71" fmla="*/ 9474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 h="31">
                  <a:moveTo>
                    <a:pt x="25" y="25"/>
                  </a:moveTo>
                  <a:lnTo>
                    <a:pt x="25" y="25"/>
                  </a:lnTo>
                  <a:cubicBezTo>
                    <a:pt x="23" y="26"/>
                    <a:pt x="22" y="27"/>
                    <a:pt x="21" y="27"/>
                  </a:cubicBezTo>
                  <a:cubicBezTo>
                    <a:pt x="19" y="27"/>
                    <a:pt x="18" y="28"/>
                    <a:pt x="17" y="28"/>
                  </a:cubicBezTo>
                  <a:cubicBezTo>
                    <a:pt x="13" y="28"/>
                    <a:pt x="11" y="27"/>
                    <a:pt x="9" y="25"/>
                  </a:cubicBezTo>
                  <a:cubicBezTo>
                    <a:pt x="7" y="23"/>
                    <a:pt x="6" y="20"/>
                    <a:pt x="6" y="15"/>
                  </a:cubicBezTo>
                  <a:lnTo>
                    <a:pt x="16" y="15"/>
                  </a:lnTo>
                  <a:cubicBezTo>
                    <a:pt x="16" y="15"/>
                    <a:pt x="18" y="15"/>
                    <a:pt x="20" y="15"/>
                  </a:cubicBezTo>
                  <a:cubicBezTo>
                    <a:pt x="23" y="15"/>
                    <a:pt x="24" y="15"/>
                    <a:pt x="26" y="15"/>
                  </a:cubicBezTo>
                  <a:lnTo>
                    <a:pt x="26" y="14"/>
                  </a:lnTo>
                  <a:cubicBezTo>
                    <a:pt x="26" y="14"/>
                    <a:pt x="26" y="13"/>
                    <a:pt x="26" y="12"/>
                  </a:cubicBezTo>
                  <a:cubicBezTo>
                    <a:pt x="26" y="10"/>
                    <a:pt x="26" y="8"/>
                    <a:pt x="25" y="7"/>
                  </a:cubicBezTo>
                  <a:cubicBezTo>
                    <a:pt x="24" y="5"/>
                    <a:pt x="23" y="3"/>
                    <a:pt x="21" y="2"/>
                  </a:cubicBezTo>
                  <a:cubicBezTo>
                    <a:pt x="19" y="1"/>
                    <a:pt x="17" y="0"/>
                    <a:pt x="15" y="0"/>
                  </a:cubicBezTo>
                  <a:cubicBezTo>
                    <a:pt x="13" y="0"/>
                    <a:pt x="11" y="1"/>
                    <a:pt x="10" y="1"/>
                  </a:cubicBezTo>
                  <a:cubicBezTo>
                    <a:pt x="8" y="2"/>
                    <a:pt x="7" y="3"/>
                    <a:pt x="5" y="4"/>
                  </a:cubicBezTo>
                  <a:cubicBezTo>
                    <a:pt x="4" y="5"/>
                    <a:pt x="3" y="6"/>
                    <a:pt x="2" y="7"/>
                  </a:cubicBezTo>
                  <a:cubicBezTo>
                    <a:pt x="2" y="8"/>
                    <a:pt x="1" y="9"/>
                    <a:pt x="1" y="11"/>
                  </a:cubicBezTo>
                  <a:cubicBezTo>
                    <a:pt x="0" y="12"/>
                    <a:pt x="0" y="14"/>
                    <a:pt x="0" y="16"/>
                  </a:cubicBezTo>
                  <a:cubicBezTo>
                    <a:pt x="0" y="20"/>
                    <a:pt x="0" y="22"/>
                    <a:pt x="2" y="25"/>
                  </a:cubicBezTo>
                  <a:cubicBezTo>
                    <a:pt x="3" y="27"/>
                    <a:pt x="5" y="29"/>
                    <a:pt x="7" y="30"/>
                  </a:cubicBezTo>
                  <a:cubicBezTo>
                    <a:pt x="9" y="30"/>
                    <a:pt x="12" y="31"/>
                    <a:pt x="14" y="31"/>
                  </a:cubicBezTo>
                  <a:cubicBezTo>
                    <a:pt x="16" y="31"/>
                    <a:pt x="17" y="31"/>
                    <a:pt x="19" y="30"/>
                  </a:cubicBezTo>
                  <a:cubicBezTo>
                    <a:pt x="20" y="30"/>
                    <a:pt x="22" y="29"/>
                    <a:pt x="24" y="28"/>
                  </a:cubicBezTo>
                  <a:lnTo>
                    <a:pt x="25" y="25"/>
                  </a:lnTo>
                  <a:close/>
                  <a:moveTo>
                    <a:pt x="8" y="5"/>
                  </a:moveTo>
                  <a:lnTo>
                    <a:pt x="8" y="5"/>
                  </a:lnTo>
                  <a:cubicBezTo>
                    <a:pt x="9" y="3"/>
                    <a:pt x="11" y="3"/>
                    <a:pt x="13" y="3"/>
                  </a:cubicBezTo>
                  <a:cubicBezTo>
                    <a:pt x="16" y="3"/>
                    <a:pt x="17" y="3"/>
                    <a:pt x="19" y="5"/>
                  </a:cubicBezTo>
                  <a:cubicBezTo>
                    <a:pt x="20" y="6"/>
                    <a:pt x="21" y="9"/>
                    <a:pt x="21" y="12"/>
                  </a:cubicBezTo>
                  <a:cubicBezTo>
                    <a:pt x="21" y="12"/>
                    <a:pt x="21" y="13"/>
                    <a:pt x="21" y="13"/>
                  </a:cubicBezTo>
                  <a:cubicBezTo>
                    <a:pt x="20" y="13"/>
                    <a:pt x="18" y="13"/>
                    <a:pt x="15" y="13"/>
                  </a:cubicBezTo>
                  <a:cubicBezTo>
                    <a:pt x="14" y="13"/>
                    <a:pt x="12" y="13"/>
                    <a:pt x="10" y="13"/>
                  </a:cubicBezTo>
                  <a:cubicBezTo>
                    <a:pt x="7" y="13"/>
                    <a:pt x="6" y="13"/>
                    <a:pt x="6" y="13"/>
                  </a:cubicBezTo>
                  <a:cubicBezTo>
                    <a:pt x="6" y="9"/>
                    <a:pt x="6" y="7"/>
                    <a:pt x="8" y="5"/>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39" name="Freeform 304">
              <a:extLst>
                <a:ext uri="{FF2B5EF4-FFF2-40B4-BE49-F238E27FC236}">
                  <a16:creationId xmlns:a16="http://schemas.microsoft.com/office/drawing/2014/main" id="{032EA0BD-2F02-425B-B94E-5A8194AA439D}"/>
                </a:ext>
              </a:extLst>
            </p:cNvPr>
            <p:cNvSpPr>
              <a:spLocks noEditPoints="1"/>
            </p:cNvSpPr>
            <p:nvPr/>
          </p:nvSpPr>
          <p:spPr bwMode="auto">
            <a:xfrm>
              <a:off x="2499564" y="3457980"/>
              <a:ext cx="30162" cy="80963"/>
            </a:xfrm>
            <a:custGeom>
              <a:avLst/>
              <a:gdLst>
                <a:gd name="T0" fmla="*/ 9426 w 16"/>
                <a:gd name="T1" fmla="*/ 1883 h 43"/>
                <a:gd name="T2" fmla="*/ 9426 w 16"/>
                <a:gd name="T3" fmla="*/ 1883 h 43"/>
                <a:gd name="T4" fmla="*/ 7541 w 16"/>
                <a:gd name="T5" fmla="*/ 5649 h 43"/>
                <a:gd name="T6" fmla="*/ 9426 w 16"/>
                <a:gd name="T7" fmla="*/ 11297 h 43"/>
                <a:gd name="T8" fmla="*/ 15081 w 16"/>
                <a:gd name="T9" fmla="*/ 13180 h 43"/>
                <a:gd name="T10" fmla="*/ 18851 w 16"/>
                <a:gd name="T11" fmla="*/ 11297 h 43"/>
                <a:gd name="T12" fmla="*/ 20736 w 16"/>
                <a:gd name="T13" fmla="*/ 5649 h 43"/>
                <a:gd name="T14" fmla="*/ 18851 w 16"/>
                <a:gd name="T15" fmla="*/ 1883 h 43"/>
                <a:gd name="T16" fmla="*/ 15081 w 16"/>
                <a:gd name="T17" fmla="*/ 0 h 43"/>
                <a:gd name="T18" fmla="*/ 9426 w 16"/>
                <a:gd name="T19" fmla="*/ 1883 h 43"/>
                <a:gd name="T20" fmla="*/ 0 w 16"/>
                <a:gd name="T21" fmla="*/ 30126 h 43"/>
                <a:gd name="T22" fmla="*/ 0 w 16"/>
                <a:gd name="T23" fmla="*/ 30126 h 43"/>
                <a:gd name="T24" fmla="*/ 0 w 16"/>
                <a:gd name="T25" fmla="*/ 30126 h 43"/>
                <a:gd name="T26" fmla="*/ 0 w 16"/>
                <a:gd name="T27" fmla="*/ 33891 h 43"/>
                <a:gd name="T28" fmla="*/ 0 w 16"/>
                <a:gd name="T29" fmla="*/ 33891 h 43"/>
                <a:gd name="T30" fmla="*/ 5655 w 16"/>
                <a:gd name="T31" fmla="*/ 33891 h 43"/>
                <a:gd name="T32" fmla="*/ 9426 w 16"/>
                <a:gd name="T33" fmla="*/ 33891 h 43"/>
                <a:gd name="T34" fmla="*/ 9426 w 16"/>
                <a:gd name="T35" fmla="*/ 35774 h 43"/>
                <a:gd name="T36" fmla="*/ 9426 w 16"/>
                <a:gd name="T37" fmla="*/ 39540 h 43"/>
                <a:gd name="T38" fmla="*/ 11311 w 16"/>
                <a:gd name="T39" fmla="*/ 47072 h 43"/>
                <a:gd name="T40" fmla="*/ 11311 w 16"/>
                <a:gd name="T41" fmla="*/ 58369 h 43"/>
                <a:gd name="T42" fmla="*/ 9426 w 16"/>
                <a:gd name="T43" fmla="*/ 67783 h 43"/>
                <a:gd name="T44" fmla="*/ 9426 w 16"/>
                <a:gd name="T45" fmla="*/ 75314 h 43"/>
                <a:gd name="T46" fmla="*/ 9426 w 16"/>
                <a:gd name="T47" fmla="*/ 77197 h 43"/>
                <a:gd name="T48" fmla="*/ 7541 w 16"/>
                <a:gd name="T49" fmla="*/ 77197 h 43"/>
                <a:gd name="T50" fmla="*/ 1885 w 16"/>
                <a:gd name="T51" fmla="*/ 77197 h 43"/>
                <a:gd name="T52" fmla="*/ 0 w 16"/>
                <a:gd name="T53" fmla="*/ 79080 h 43"/>
                <a:gd name="T54" fmla="*/ 0 w 16"/>
                <a:gd name="T55" fmla="*/ 80963 h 43"/>
                <a:gd name="T56" fmla="*/ 1885 w 16"/>
                <a:gd name="T57" fmla="*/ 80963 h 43"/>
                <a:gd name="T58" fmla="*/ 15081 w 16"/>
                <a:gd name="T59" fmla="*/ 80963 h 43"/>
                <a:gd name="T60" fmla="*/ 28277 w 16"/>
                <a:gd name="T61" fmla="*/ 80963 h 43"/>
                <a:gd name="T62" fmla="*/ 30162 w 16"/>
                <a:gd name="T63" fmla="*/ 80963 h 43"/>
                <a:gd name="T64" fmla="*/ 30162 w 16"/>
                <a:gd name="T65" fmla="*/ 79080 h 43"/>
                <a:gd name="T66" fmla="*/ 28277 w 16"/>
                <a:gd name="T67" fmla="*/ 77197 h 43"/>
                <a:gd name="T68" fmla="*/ 22622 w 16"/>
                <a:gd name="T69" fmla="*/ 77197 h 43"/>
                <a:gd name="T70" fmla="*/ 20736 w 16"/>
                <a:gd name="T71" fmla="*/ 77197 h 43"/>
                <a:gd name="T72" fmla="*/ 20736 w 16"/>
                <a:gd name="T73" fmla="*/ 75314 h 43"/>
                <a:gd name="T74" fmla="*/ 20736 w 16"/>
                <a:gd name="T75" fmla="*/ 67783 h 43"/>
                <a:gd name="T76" fmla="*/ 20736 w 16"/>
                <a:gd name="T77" fmla="*/ 58369 h 43"/>
                <a:gd name="T78" fmla="*/ 20736 w 16"/>
                <a:gd name="T79" fmla="*/ 45189 h 43"/>
                <a:gd name="T80" fmla="*/ 20736 w 16"/>
                <a:gd name="T81" fmla="*/ 26360 h 43"/>
                <a:gd name="T82" fmla="*/ 18851 w 16"/>
                <a:gd name="T83" fmla="*/ 26360 h 43"/>
                <a:gd name="T84" fmla="*/ 0 w 16"/>
                <a:gd name="T85" fmla="*/ 30126 h 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3">
                  <a:moveTo>
                    <a:pt x="5" y="1"/>
                  </a:moveTo>
                  <a:lnTo>
                    <a:pt x="5" y="1"/>
                  </a:lnTo>
                  <a:cubicBezTo>
                    <a:pt x="5" y="2"/>
                    <a:pt x="4" y="2"/>
                    <a:pt x="4" y="3"/>
                  </a:cubicBezTo>
                  <a:cubicBezTo>
                    <a:pt x="4" y="4"/>
                    <a:pt x="5" y="5"/>
                    <a:pt x="5" y="6"/>
                  </a:cubicBezTo>
                  <a:cubicBezTo>
                    <a:pt x="6" y="7"/>
                    <a:pt x="7" y="7"/>
                    <a:pt x="8" y="7"/>
                  </a:cubicBezTo>
                  <a:cubicBezTo>
                    <a:pt x="9" y="7"/>
                    <a:pt x="10" y="7"/>
                    <a:pt x="10" y="6"/>
                  </a:cubicBezTo>
                  <a:cubicBezTo>
                    <a:pt x="11" y="5"/>
                    <a:pt x="11" y="4"/>
                    <a:pt x="11" y="3"/>
                  </a:cubicBezTo>
                  <a:cubicBezTo>
                    <a:pt x="11" y="2"/>
                    <a:pt x="11" y="2"/>
                    <a:pt x="10" y="1"/>
                  </a:cubicBezTo>
                  <a:cubicBezTo>
                    <a:pt x="10" y="0"/>
                    <a:pt x="9" y="0"/>
                    <a:pt x="8" y="0"/>
                  </a:cubicBezTo>
                  <a:cubicBezTo>
                    <a:pt x="7" y="0"/>
                    <a:pt x="6" y="0"/>
                    <a:pt x="5" y="1"/>
                  </a:cubicBezTo>
                  <a:close/>
                  <a:moveTo>
                    <a:pt x="0" y="16"/>
                  </a:moveTo>
                  <a:lnTo>
                    <a:pt x="0" y="16"/>
                  </a:lnTo>
                  <a:lnTo>
                    <a:pt x="0" y="18"/>
                  </a:lnTo>
                  <a:lnTo>
                    <a:pt x="3" y="18"/>
                  </a:lnTo>
                  <a:cubicBezTo>
                    <a:pt x="4" y="18"/>
                    <a:pt x="4" y="18"/>
                    <a:pt x="5" y="18"/>
                  </a:cubicBezTo>
                  <a:cubicBezTo>
                    <a:pt x="5" y="18"/>
                    <a:pt x="5" y="18"/>
                    <a:pt x="5" y="19"/>
                  </a:cubicBezTo>
                  <a:cubicBezTo>
                    <a:pt x="5" y="19"/>
                    <a:pt x="5" y="20"/>
                    <a:pt x="5" y="21"/>
                  </a:cubicBezTo>
                  <a:cubicBezTo>
                    <a:pt x="5" y="23"/>
                    <a:pt x="6" y="24"/>
                    <a:pt x="6" y="25"/>
                  </a:cubicBezTo>
                  <a:lnTo>
                    <a:pt x="6" y="31"/>
                  </a:lnTo>
                  <a:cubicBezTo>
                    <a:pt x="6" y="32"/>
                    <a:pt x="5" y="34"/>
                    <a:pt x="5" y="36"/>
                  </a:cubicBezTo>
                  <a:cubicBezTo>
                    <a:pt x="5" y="38"/>
                    <a:pt x="5" y="39"/>
                    <a:pt x="5" y="40"/>
                  </a:cubicBezTo>
                  <a:cubicBezTo>
                    <a:pt x="5" y="40"/>
                    <a:pt x="5" y="41"/>
                    <a:pt x="5" y="41"/>
                  </a:cubicBezTo>
                  <a:cubicBezTo>
                    <a:pt x="5" y="41"/>
                    <a:pt x="4" y="41"/>
                    <a:pt x="4" y="41"/>
                  </a:cubicBezTo>
                  <a:cubicBezTo>
                    <a:pt x="4" y="41"/>
                    <a:pt x="3" y="41"/>
                    <a:pt x="1" y="41"/>
                  </a:cubicBezTo>
                  <a:lnTo>
                    <a:pt x="0" y="42"/>
                  </a:lnTo>
                  <a:lnTo>
                    <a:pt x="0" y="43"/>
                  </a:lnTo>
                  <a:lnTo>
                    <a:pt x="1" y="43"/>
                  </a:lnTo>
                  <a:cubicBezTo>
                    <a:pt x="3" y="43"/>
                    <a:pt x="6" y="43"/>
                    <a:pt x="8" y="43"/>
                  </a:cubicBezTo>
                  <a:cubicBezTo>
                    <a:pt x="10" y="43"/>
                    <a:pt x="13" y="43"/>
                    <a:pt x="15" y="43"/>
                  </a:cubicBezTo>
                  <a:lnTo>
                    <a:pt x="16" y="43"/>
                  </a:lnTo>
                  <a:lnTo>
                    <a:pt x="16" y="42"/>
                  </a:lnTo>
                  <a:lnTo>
                    <a:pt x="15" y="41"/>
                  </a:lnTo>
                  <a:cubicBezTo>
                    <a:pt x="13" y="41"/>
                    <a:pt x="12" y="41"/>
                    <a:pt x="12" y="41"/>
                  </a:cubicBezTo>
                  <a:cubicBezTo>
                    <a:pt x="12" y="41"/>
                    <a:pt x="12" y="41"/>
                    <a:pt x="11" y="41"/>
                  </a:cubicBezTo>
                  <a:cubicBezTo>
                    <a:pt x="11" y="41"/>
                    <a:pt x="11" y="40"/>
                    <a:pt x="11" y="40"/>
                  </a:cubicBezTo>
                  <a:cubicBezTo>
                    <a:pt x="11" y="40"/>
                    <a:pt x="11" y="38"/>
                    <a:pt x="11" y="36"/>
                  </a:cubicBezTo>
                  <a:cubicBezTo>
                    <a:pt x="11" y="33"/>
                    <a:pt x="11" y="32"/>
                    <a:pt x="11" y="31"/>
                  </a:cubicBezTo>
                  <a:lnTo>
                    <a:pt x="11" y="24"/>
                  </a:lnTo>
                  <a:cubicBezTo>
                    <a:pt x="11" y="20"/>
                    <a:pt x="11" y="17"/>
                    <a:pt x="11" y="14"/>
                  </a:cubicBezTo>
                  <a:lnTo>
                    <a:pt x="10" y="14"/>
                  </a:lnTo>
                  <a:cubicBezTo>
                    <a:pt x="8"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0" name="Freeform 305">
              <a:extLst>
                <a:ext uri="{FF2B5EF4-FFF2-40B4-BE49-F238E27FC236}">
                  <a16:creationId xmlns:a16="http://schemas.microsoft.com/office/drawing/2014/main" id="{E9EE0002-0364-469B-A0F6-830722E7048A}"/>
                </a:ext>
              </a:extLst>
            </p:cNvPr>
            <p:cNvSpPr>
              <a:spLocks/>
            </p:cNvSpPr>
            <p:nvPr/>
          </p:nvSpPr>
          <p:spPr bwMode="auto">
            <a:xfrm>
              <a:off x="2532901" y="3483380"/>
              <a:ext cx="66675" cy="55563"/>
            </a:xfrm>
            <a:custGeom>
              <a:avLst/>
              <a:gdLst>
                <a:gd name="T0" fmla="*/ 0 w 36"/>
                <a:gd name="T1" fmla="*/ 3832 h 29"/>
                <a:gd name="T2" fmla="*/ 0 w 36"/>
                <a:gd name="T3" fmla="*/ 3832 h 29"/>
                <a:gd name="T4" fmla="*/ 0 w 36"/>
                <a:gd name="T5" fmla="*/ 3832 h 29"/>
                <a:gd name="T6" fmla="*/ 0 w 36"/>
                <a:gd name="T7" fmla="*/ 7664 h 29"/>
                <a:gd name="T8" fmla="*/ 0 w 36"/>
                <a:gd name="T9" fmla="*/ 7664 h 29"/>
                <a:gd name="T10" fmla="*/ 5556 w 36"/>
                <a:gd name="T11" fmla="*/ 7664 h 29"/>
                <a:gd name="T12" fmla="*/ 7408 w 36"/>
                <a:gd name="T13" fmla="*/ 7664 h 29"/>
                <a:gd name="T14" fmla="*/ 9260 w 36"/>
                <a:gd name="T15" fmla="*/ 9580 h 29"/>
                <a:gd name="T16" fmla="*/ 9260 w 36"/>
                <a:gd name="T17" fmla="*/ 13412 h 29"/>
                <a:gd name="T18" fmla="*/ 9260 w 36"/>
                <a:gd name="T19" fmla="*/ 21076 h 29"/>
                <a:gd name="T20" fmla="*/ 9260 w 36"/>
                <a:gd name="T21" fmla="*/ 32571 h 29"/>
                <a:gd name="T22" fmla="*/ 9260 w 36"/>
                <a:gd name="T23" fmla="*/ 42151 h 29"/>
                <a:gd name="T24" fmla="*/ 9260 w 36"/>
                <a:gd name="T25" fmla="*/ 49815 h 29"/>
                <a:gd name="T26" fmla="*/ 7408 w 36"/>
                <a:gd name="T27" fmla="*/ 51731 h 29"/>
                <a:gd name="T28" fmla="*/ 7408 w 36"/>
                <a:gd name="T29" fmla="*/ 51731 h 29"/>
                <a:gd name="T30" fmla="*/ 0 w 36"/>
                <a:gd name="T31" fmla="*/ 51731 h 29"/>
                <a:gd name="T32" fmla="*/ 0 w 36"/>
                <a:gd name="T33" fmla="*/ 53647 h 29"/>
                <a:gd name="T34" fmla="*/ 0 w 36"/>
                <a:gd name="T35" fmla="*/ 55563 h 29"/>
                <a:gd name="T36" fmla="*/ 0 w 36"/>
                <a:gd name="T37" fmla="*/ 55563 h 29"/>
                <a:gd name="T38" fmla="*/ 14817 w 36"/>
                <a:gd name="T39" fmla="*/ 55563 h 29"/>
                <a:gd name="T40" fmla="*/ 27781 w 36"/>
                <a:gd name="T41" fmla="*/ 55563 h 29"/>
                <a:gd name="T42" fmla="*/ 27781 w 36"/>
                <a:gd name="T43" fmla="*/ 55563 h 29"/>
                <a:gd name="T44" fmla="*/ 27781 w 36"/>
                <a:gd name="T45" fmla="*/ 53647 h 29"/>
                <a:gd name="T46" fmla="*/ 27781 w 36"/>
                <a:gd name="T47" fmla="*/ 51731 h 29"/>
                <a:gd name="T48" fmla="*/ 22225 w 36"/>
                <a:gd name="T49" fmla="*/ 51731 h 29"/>
                <a:gd name="T50" fmla="*/ 20373 w 36"/>
                <a:gd name="T51" fmla="*/ 51731 h 29"/>
                <a:gd name="T52" fmla="*/ 20373 w 36"/>
                <a:gd name="T53" fmla="*/ 49815 h 29"/>
                <a:gd name="T54" fmla="*/ 18521 w 36"/>
                <a:gd name="T55" fmla="*/ 42151 h 29"/>
                <a:gd name="T56" fmla="*/ 18521 w 36"/>
                <a:gd name="T57" fmla="*/ 32571 h 29"/>
                <a:gd name="T58" fmla="*/ 18521 w 36"/>
                <a:gd name="T59" fmla="*/ 22992 h 29"/>
                <a:gd name="T60" fmla="*/ 18521 w 36"/>
                <a:gd name="T61" fmla="*/ 17244 h 29"/>
                <a:gd name="T62" fmla="*/ 20373 w 36"/>
                <a:gd name="T63" fmla="*/ 13412 h 29"/>
                <a:gd name="T64" fmla="*/ 24077 w 36"/>
                <a:gd name="T65" fmla="*/ 9580 h 29"/>
                <a:gd name="T66" fmla="*/ 29633 w 36"/>
                <a:gd name="T67" fmla="*/ 7664 h 29"/>
                <a:gd name="T68" fmla="*/ 35190 w 36"/>
                <a:gd name="T69" fmla="*/ 7664 h 29"/>
                <a:gd name="T70" fmla="*/ 40746 w 36"/>
                <a:gd name="T71" fmla="*/ 7664 h 29"/>
                <a:gd name="T72" fmla="*/ 44450 w 36"/>
                <a:gd name="T73" fmla="*/ 11496 h 29"/>
                <a:gd name="T74" fmla="*/ 46302 w 36"/>
                <a:gd name="T75" fmla="*/ 17244 h 29"/>
                <a:gd name="T76" fmla="*/ 48154 w 36"/>
                <a:gd name="T77" fmla="*/ 26824 h 29"/>
                <a:gd name="T78" fmla="*/ 48154 w 36"/>
                <a:gd name="T79" fmla="*/ 34487 h 29"/>
                <a:gd name="T80" fmla="*/ 46302 w 36"/>
                <a:gd name="T81" fmla="*/ 55563 h 29"/>
                <a:gd name="T82" fmla="*/ 48154 w 36"/>
                <a:gd name="T83" fmla="*/ 55563 h 29"/>
                <a:gd name="T84" fmla="*/ 55563 w 36"/>
                <a:gd name="T85" fmla="*/ 55563 h 29"/>
                <a:gd name="T86" fmla="*/ 64823 w 36"/>
                <a:gd name="T87" fmla="*/ 55563 h 29"/>
                <a:gd name="T88" fmla="*/ 66675 w 36"/>
                <a:gd name="T89" fmla="*/ 55563 h 29"/>
                <a:gd name="T90" fmla="*/ 66675 w 36"/>
                <a:gd name="T91" fmla="*/ 53647 h 29"/>
                <a:gd name="T92" fmla="*/ 64823 w 36"/>
                <a:gd name="T93" fmla="*/ 51731 h 29"/>
                <a:gd name="T94" fmla="*/ 59267 w 36"/>
                <a:gd name="T95" fmla="*/ 51731 h 29"/>
                <a:gd name="T96" fmla="*/ 57415 w 36"/>
                <a:gd name="T97" fmla="*/ 44067 h 29"/>
                <a:gd name="T98" fmla="*/ 57415 w 36"/>
                <a:gd name="T99" fmla="*/ 30655 h 29"/>
                <a:gd name="T100" fmla="*/ 57415 w 36"/>
                <a:gd name="T101" fmla="*/ 19160 h 29"/>
                <a:gd name="T102" fmla="*/ 55563 w 36"/>
                <a:gd name="T103" fmla="*/ 11496 h 29"/>
                <a:gd name="T104" fmla="*/ 53710 w 36"/>
                <a:gd name="T105" fmla="*/ 5748 h 29"/>
                <a:gd name="T106" fmla="*/ 46302 w 36"/>
                <a:gd name="T107" fmla="*/ 1916 h 29"/>
                <a:gd name="T108" fmla="*/ 38894 w 36"/>
                <a:gd name="T109" fmla="*/ 0 h 29"/>
                <a:gd name="T110" fmla="*/ 33338 w 36"/>
                <a:gd name="T111" fmla="*/ 0 h 29"/>
                <a:gd name="T112" fmla="*/ 29633 w 36"/>
                <a:gd name="T113" fmla="*/ 1916 h 29"/>
                <a:gd name="T114" fmla="*/ 27781 w 36"/>
                <a:gd name="T115" fmla="*/ 1916 h 29"/>
                <a:gd name="T116" fmla="*/ 18521 w 36"/>
                <a:gd name="T117" fmla="*/ 9580 h 29"/>
                <a:gd name="T118" fmla="*/ 20373 w 36"/>
                <a:gd name="T119" fmla="*/ 0 h 29"/>
                <a:gd name="T120" fmla="*/ 18521 w 36"/>
                <a:gd name="T121" fmla="*/ 0 h 29"/>
                <a:gd name="T122" fmla="*/ 0 w 36"/>
                <a:gd name="T123" fmla="*/ 3832 h 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6" h="29">
                  <a:moveTo>
                    <a:pt x="0" y="2"/>
                  </a:moveTo>
                  <a:lnTo>
                    <a:pt x="0" y="2"/>
                  </a:lnTo>
                  <a:lnTo>
                    <a:pt x="0" y="4"/>
                  </a:lnTo>
                  <a:lnTo>
                    <a:pt x="3" y="4"/>
                  </a:lnTo>
                  <a:cubicBezTo>
                    <a:pt x="4" y="4"/>
                    <a:pt x="4" y="4"/>
                    <a:pt x="4" y="4"/>
                  </a:cubicBezTo>
                  <a:cubicBezTo>
                    <a:pt x="5" y="4"/>
                    <a:pt x="5" y="4"/>
                    <a:pt x="5" y="5"/>
                  </a:cubicBezTo>
                  <a:cubicBezTo>
                    <a:pt x="5" y="5"/>
                    <a:pt x="5" y="6"/>
                    <a:pt x="5" y="7"/>
                  </a:cubicBezTo>
                  <a:cubicBezTo>
                    <a:pt x="5" y="9"/>
                    <a:pt x="5" y="10"/>
                    <a:pt x="5" y="11"/>
                  </a:cubicBezTo>
                  <a:lnTo>
                    <a:pt x="5" y="17"/>
                  </a:lnTo>
                  <a:cubicBezTo>
                    <a:pt x="5" y="18"/>
                    <a:pt x="5" y="20"/>
                    <a:pt x="5" y="22"/>
                  </a:cubicBezTo>
                  <a:cubicBezTo>
                    <a:pt x="5" y="24"/>
                    <a:pt x="5" y="25"/>
                    <a:pt x="5" y="26"/>
                  </a:cubicBezTo>
                  <a:cubicBezTo>
                    <a:pt x="5" y="26"/>
                    <a:pt x="5" y="27"/>
                    <a:pt x="4" y="27"/>
                  </a:cubicBezTo>
                  <a:cubicBezTo>
                    <a:pt x="4" y="27"/>
                    <a:pt x="4" y="27"/>
                    <a:pt x="4" y="27"/>
                  </a:cubicBezTo>
                  <a:cubicBezTo>
                    <a:pt x="3" y="27"/>
                    <a:pt x="2" y="27"/>
                    <a:pt x="0" y="27"/>
                  </a:cubicBezTo>
                  <a:lnTo>
                    <a:pt x="0" y="28"/>
                  </a:lnTo>
                  <a:lnTo>
                    <a:pt x="0" y="29"/>
                  </a:lnTo>
                  <a:cubicBezTo>
                    <a:pt x="3" y="29"/>
                    <a:pt x="5" y="29"/>
                    <a:pt x="8" y="29"/>
                  </a:cubicBezTo>
                  <a:cubicBezTo>
                    <a:pt x="10" y="29"/>
                    <a:pt x="13" y="29"/>
                    <a:pt x="15" y="29"/>
                  </a:cubicBezTo>
                  <a:lnTo>
                    <a:pt x="15" y="28"/>
                  </a:lnTo>
                  <a:lnTo>
                    <a:pt x="15" y="27"/>
                  </a:lnTo>
                  <a:cubicBezTo>
                    <a:pt x="13" y="27"/>
                    <a:pt x="12" y="27"/>
                    <a:pt x="12" y="27"/>
                  </a:cubicBezTo>
                  <a:cubicBezTo>
                    <a:pt x="12" y="27"/>
                    <a:pt x="11" y="27"/>
                    <a:pt x="11" y="27"/>
                  </a:cubicBezTo>
                  <a:cubicBezTo>
                    <a:pt x="11" y="27"/>
                    <a:pt x="11" y="26"/>
                    <a:pt x="11" y="26"/>
                  </a:cubicBezTo>
                  <a:cubicBezTo>
                    <a:pt x="11" y="26"/>
                    <a:pt x="11" y="24"/>
                    <a:pt x="10" y="22"/>
                  </a:cubicBezTo>
                  <a:cubicBezTo>
                    <a:pt x="10" y="19"/>
                    <a:pt x="10" y="18"/>
                    <a:pt x="10" y="17"/>
                  </a:cubicBezTo>
                  <a:lnTo>
                    <a:pt x="10" y="12"/>
                  </a:lnTo>
                  <a:cubicBezTo>
                    <a:pt x="10" y="10"/>
                    <a:pt x="10" y="9"/>
                    <a:pt x="10" y="9"/>
                  </a:cubicBezTo>
                  <a:cubicBezTo>
                    <a:pt x="11" y="8"/>
                    <a:pt x="11" y="8"/>
                    <a:pt x="11" y="7"/>
                  </a:cubicBezTo>
                  <a:cubicBezTo>
                    <a:pt x="12" y="7"/>
                    <a:pt x="12" y="6"/>
                    <a:pt x="13" y="5"/>
                  </a:cubicBezTo>
                  <a:cubicBezTo>
                    <a:pt x="14" y="5"/>
                    <a:pt x="15" y="4"/>
                    <a:pt x="16" y="4"/>
                  </a:cubicBezTo>
                  <a:cubicBezTo>
                    <a:pt x="17" y="4"/>
                    <a:pt x="18" y="4"/>
                    <a:pt x="19" y="4"/>
                  </a:cubicBezTo>
                  <a:cubicBezTo>
                    <a:pt x="20" y="4"/>
                    <a:pt x="21" y="4"/>
                    <a:pt x="22" y="4"/>
                  </a:cubicBezTo>
                  <a:cubicBezTo>
                    <a:pt x="23" y="5"/>
                    <a:pt x="24" y="5"/>
                    <a:pt x="24" y="6"/>
                  </a:cubicBezTo>
                  <a:cubicBezTo>
                    <a:pt x="25" y="7"/>
                    <a:pt x="25" y="8"/>
                    <a:pt x="25" y="9"/>
                  </a:cubicBezTo>
                  <a:cubicBezTo>
                    <a:pt x="26" y="10"/>
                    <a:pt x="26" y="12"/>
                    <a:pt x="26" y="14"/>
                  </a:cubicBezTo>
                  <a:lnTo>
                    <a:pt x="26" y="18"/>
                  </a:lnTo>
                  <a:cubicBezTo>
                    <a:pt x="26" y="23"/>
                    <a:pt x="25" y="26"/>
                    <a:pt x="25" y="29"/>
                  </a:cubicBezTo>
                  <a:lnTo>
                    <a:pt x="26" y="29"/>
                  </a:lnTo>
                  <a:cubicBezTo>
                    <a:pt x="28" y="29"/>
                    <a:pt x="30" y="29"/>
                    <a:pt x="30" y="29"/>
                  </a:cubicBezTo>
                  <a:cubicBezTo>
                    <a:pt x="31" y="29"/>
                    <a:pt x="33" y="29"/>
                    <a:pt x="35" y="29"/>
                  </a:cubicBezTo>
                  <a:lnTo>
                    <a:pt x="36" y="29"/>
                  </a:lnTo>
                  <a:lnTo>
                    <a:pt x="36" y="28"/>
                  </a:lnTo>
                  <a:lnTo>
                    <a:pt x="35" y="27"/>
                  </a:lnTo>
                  <a:cubicBezTo>
                    <a:pt x="33" y="27"/>
                    <a:pt x="32" y="27"/>
                    <a:pt x="32" y="27"/>
                  </a:cubicBezTo>
                  <a:cubicBezTo>
                    <a:pt x="31" y="26"/>
                    <a:pt x="31" y="25"/>
                    <a:pt x="31" y="23"/>
                  </a:cubicBezTo>
                  <a:cubicBezTo>
                    <a:pt x="31" y="19"/>
                    <a:pt x="31" y="16"/>
                    <a:pt x="31" y="16"/>
                  </a:cubicBezTo>
                  <a:lnTo>
                    <a:pt x="31" y="10"/>
                  </a:lnTo>
                  <a:cubicBezTo>
                    <a:pt x="31" y="9"/>
                    <a:pt x="31" y="7"/>
                    <a:pt x="30" y="6"/>
                  </a:cubicBezTo>
                  <a:cubicBezTo>
                    <a:pt x="30" y="5"/>
                    <a:pt x="30" y="4"/>
                    <a:pt x="29" y="3"/>
                  </a:cubicBezTo>
                  <a:cubicBezTo>
                    <a:pt x="28" y="2"/>
                    <a:pt x="27" y="1"/>
                    <a:pt x="25" y="1"/>
                  </a:cubicBezTo>
                  <a:cubicBezTo>
                    <a:pt x="24" y="0"/>
                    <a:pt x="23" y="0"/>
                    <a:pt x="21" y="0"/>
                  </a:cubicBezTo>
                  <a:cubicBezTo>
                    <a:pt x="20" y="0"/>
                    <a:pt x="19" y="0"/>
                    <a:pt x="18" y="0"/>
                  </a:cubicBezTo>
                  <a:cubicBezTo>
                    <a:pt x="17" y="0"/>
                    <a:pt x="17" y="0"/>
                    <a:pt x="16" y="1"/>
                  </a:cubicBezTo>
                  <a:cubicBezTo>
                    <a:pt x="16" y="1"/>
                    <a:pt x="16" y="1"/>
                    <a:pt x="15" y="1"/>
                  </a:cubicBezTo>
                  <a:cubicBezTo>
                    <a:pt x="14" y="3"/>
                    <a:pt x="12" y="4"/>
                    <a:pt x="10" y="5"/>
                  </a:cubicBezTo>
                  <a:cubicBezTo>
                    <a:pt x="10" y="3"/>
                    <a:pt x="11" y="1"/>
                    <a:pt x="11" y="0"/>
                  </a:cubicBezTo>
                  <a:lnTo>
                    <a:pt x="10" y="0"/>
                  </a:lnTo>
                  <a:cubicBezTo>
                    <a:pt x="7"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1" name="Freeform 306">
              <a:extLst>
                <a:ext uri="{FF2B5EF4-FFF2-40B4-BE49-F238E27FC236}">
                  <a16:creationId xmlns:a16="http://schemas.microsoft.com/office/drawing/2014/main" id="{97C094A4-A094-4B92-8EB2-434921F29134}"/>
                </a:ext>
              </a:extLst>
            </p:cNvPr>
            <p:cNvSpPr>
              <a:spLocks/>
            </p:cNvSpPr>
            <p:nvPr/>
          </p:nvSpPr>
          <p:spPr bwMode="auto">
            <a:xfrm>
              <a:off x="1639139" y="3454805"/>
              <a:ext cx="76200" cy="85725"/>
            </a:xfrm>
            <a:custGeom>
              <a:avLst/>
              <a:gdLst>
                <a:gd name="T0" fmla="*/ 76200 w 41"/>
                <a:gd name="T1" fmla="*/ 72390 h 45"/>
                <a:gd name="T2" fmla="*/ 76200 w 41"/>
                <a:gd name="T3" fmla="*/ 72390 h 45"/>
                <a:gd name="T4" fmla="*/ 68766 w 41"/>
                <a:gd name="T5" fmla="*/ 76200 h 45"/>
                <a:gd name="T6" fmla="*/ 61332 w 41"/>
                <a:gd name="T7" fmla="*/ 78105 h 45"/>
                <a:gd name="T8" fmla="*/ 52039 w 41"/>
                <a:gd name="T9" fmla="*/ 80010 h 45"/>
                <a:gd name="T10" fmla="*/ 31595 w 41"/>
                <a:gd name="T11" fmla="*/ 74295 h 45"/>
                <a:gd name="T12" fmla="*/ 18585 w 41"/>
                <a:gd name="T13" fmla="*/ 60960 h 45"/>
                <a:gd name="T14" fmla="*/ 13010 w 41"/>
                <a:gd name="T15" fmla="*/ 40005 h 45"/>
                <a:gd name="T16" fmla="*/ 16727 w 41"/>
                <a:gd name="T17" fmla="*/ 20955 h 45"/>
                <a:gd name="T18" fmla="*/ 29737 w 41"/>
                <a:gd name="T19" fmla="*/ 9525 h 45"/>
                <a:gd name="T20" fmla="*/ 46463 w 41"/>
                <a:gd name="T21" fmla="*/ 3810 h 45"/>
                <a:gd name="T22" fmla="*/ 59473 w 41"/>
                <a:gd name="T23" fmla="*/ 5715 h 45"/>
                <a:gd name="T24" fmla="*/ 68766 w 41"/>
                <a:gd name="T25" fmla="*/ 11430 h 45"/>
                <a:gd name="T26" fmla="*/ 68766 w 41"/>
                <a:gd name="T27" fmla="*/ 20955 h 45"/>
                <a:gd name="T28" fmla="*/ 70624 w 41"/>
                <a:gd name="T29" fmla="*/ 22860 h 45"/>
                <a:gd name="T30" fmla="*/ 72483 w 41"/>
                <a:gd name="T31" fmla="*/ 22860 h 45"/>
                <a:gd name="T32" fmla="*/ 72483 w 41"/>
                <a:gd name="T33" fmla="*/ 20955 h 45"/>
                <a:gd name="T34" fmla="*/ 76200 w 41"/>
                <a:gd name="T35" fmla="*/ 5715 h 45"/>
                <a:gd name="T36" fmla="*/ 74341 w 41"/>
                <a:gd name="T37" fmla="*/ 5715 h 45"/>
                <a:gd name="T38" fmla="*/ 63190 w 41"/>
                <a:gd name="T39" fmla="*/ 1905 h 45"/>
                <a:gd name="T40" fmla="*/ 48322 w 41"/>
                <a:gd name="T41" fmla="*/ 0 h 45"/>
                <a:gd name="T42" fmla="*/ 24161 w 41"/>
                <a:gd name="T43" fmla="*/ 3810 h 45"/>
                <a:gd name="T44" fmla="*/ 7434 w 41"/>
                <a:gd name="T45" fmla="*/ 19050 h 45"/>
                <a:gd name="T46" fmla="*/ 0 w 41"/>
                <a:gd name="T47" fmla="*/ 41910 h 45"/>
                <a:gd name="T48" fmla="*/ 13010 w 41"/>
                <a:gd name="T49" fmla="*/ 74295 h 45"/>
                <a:gd name="T50" fmla="*/ 46463 w 41"/>
                <a:gd name="T51" fmla="*/ 85725 h 45"/>
                <a:gd name="T52" fmla="*/ 74341 w 41"/>
                <a:gd name="T53" fmla="*/ 80010 h 45"/>
                <a:gd name="T54" fmla="*/ 76200 w 41"/>
                <a:gd name="T55" fmla="*/ 74295 h 45"/>
                <a:gd name="T56" fmla="*/ 76200 w 41"/>
                <a:gd name="T57" fmla="*/ 7239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 h="45">
                  <a:moveTo>
                    <a:pt x="41" y="38"/>
                  </a:moveTo>
                  <a:lnTo>
                    <a:pt x="41" y="38"/>
                  </a:lnTo>
                  <a:cubicBezTo>
                    <a:pt x="40" y="39"/>
                    <a:pt x="38" y="40"/>
                    <a:pt x="37" y="40"/>
                  </a:cubicBezTo>
                  <a:cubicBezTo>
                    <a:pt x="36" y="41"/>
                    <a:pt x="35" y="41"/>
                    <a:pt x="33" y="41"/>
                  </a:cubicBezTo>
                  <a:cubicBezTo>
                    <a:pt x="31" y="42"/>
                    <a:pt x="30" y="42"/>
                    <a:pt x="28" y="42"/>
                  </a:cubicBezTo>
                  <a:cubicBezTo>
                    <a:pt x="24" y="42"/>
                    <a:pt x="20" y="41"/>
                    <a:pt x="17" y="39"/>
                  </a:cubicBezTo>
                  <a:cubicBezTo>
                    <a:pt x="14" y="38"/>
                    <a:pt x="11" y="35"/>
                    <a:pt x="10" y="32"/>
                  </a:cubicBezTo>
                  <a:cubicBezTo>
                    <a:pt x="8" y="29"/>
                    <a:pt x="7" y="26"/>
                    <a:pt x="7" y="21"/>
                  </a:cubicBezTo>
                  <a:cubicBezTo>
                    <a:pt x="7" y="17"/>
                    <a:pt x="8" y="14"/>
                    <a:pt x="9" y="11"/>
                  </a:cubicBezTo>
                  <a:cubicBezTo>
                    <a:pt x="11" y="8"/>
                    <a:pt x="13" y="6"/>
                    <a:pt x="16" y="5"/>
                  </a:cubicBezTo>
                  <a:cubicBezTo>
                    <a:pt x="18" y="3"/>
                    <a:pt x="22" y="2"/>
                    <a:pt x="25" y="2"/>
                  </a:cubicBezTo>
                  <a:cubicBezTo>
                    <a:pt x="27" y="2"/>
                    <a:pt x="30" y="3"/>
                    <a:pt x="32" y="3"/>
                  </a:cubicBezTo>
                  <a:cubicBezTo>
                    <a:pt x="34" y="4"/>
                    <a:pt x="36" y="5"/>
                    <a:pt x="37" y="6"/>
                  </a:cubicBezTo>
                  <a:lnTo>
                    <a:pt x="37" y="11"/>
                  </a:lnTo>
                  <a:lnTo>
                    <a:pt x="38" y="12"/>
                  </a:lnTo>
                  <a:lnTo>
                    <a:pt x="39" y="12"/>
                  </a:lnTo>
                  <a:lnTo>
                    <a:pt x="39" y="11"/>
                  </a:lnTo>
                  <a:cubicBezTo>
                    <a:pt x="40" y="7"/>
                    <a:pt x="40" y="4"/>
                    <a:pt x="41" y="3"/>
                  </a:cubicBezTo>
                  <a:lnTo>
                    <a:pt x="40" y="3"/>
                  </a:lnTo>
                  <a:cubicBezTo>
                    <a:pt x="39" y="2"/>
                    <a:pt x="36" y="1"/>
                    <a:pt x="34" y="1"/>
                  </a:cubicBezTo>
                  <a:cubicBezTo>
                    <a:pt x="31" y="0"/>
                    <a:pt x="28" y="0"/>
                    <a:pt x="26" y="0"/>
                  </a:cubicBezTo>
                  <a:cubicBezTo>
                    <a:pt x="21" y="0"/>
                    <a:pt x="17" y="1"/>
                    <a:pt x="13" y="2"/>
                  </a:cubicBezTo>
                  <a:cubicBezTo>
                    <a:pt x="9" y="4"/>
                    <a:pt x="6" y="7"/>
                    <a:pt x="4" y="10"/>
                  </a:cubicBezTo>
                  <a:cubicBezTo>
                    <a:pt x="1" y="14"/>
                    <a:pt x="0" y="18"/>
                    <a:pt x="0" y="22"/>
                  </a:cubicBezTo>
                  <a:cubicBezTo>
                    <a:pt x="0" y="29"/>
                    <a:pt x="3" y="35"/>
                    <a:pt x="7" y="39"/>
                  </a:cubicBezTo>
                  <a:cubicBezTo>
                    <a:pt x="12" y="43"/>
                    <a:pt x="18" y="45"/>
                    <a:pt x="25" y="45"/>
                  </a:cubicBezTo>
                  <a:cubicBezTo>
                    <a:pt x="30" y="45"/>
                    <a:pt x="35" y="44"/>
                    <a:pt x="40" y="42"/>
                  </a:cubicBezTo>
                  <a:lnTo>
                    <a:pt x="41" y="39"/>
                  </a:lnTo>
                  <a:lnTo>
                    <a:pt x="41" y="3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2" name="Freeform 307">
              <a:extLst>
                <a:ext uri="{FF2B5EF4-FFF2-40B4-BE49-F238E27FC236}">
                  <a16:creationId xmlns:a16="http://schemas.microsoft.com/office/drawing/2014/main" id="{4A1B18B2-8031-4558-B99A-C007EE5E27FC}"/>
                </a:ext>
              </a:extLst>
            </p:cNvPr>
            <p:cNvSpPr>
              <a:spLocks noEditPoints="1"/>
            </p:cNvSpPr>
            <p:nvPr/>
          </p:nvSpPr>
          <p:spPr bwMode="auto">
            <a:xfrm>
              <a:off x="1724864" y="3483380"/>
              <a:ext cx="52387" cy="57150"/>
            </a:xfrm>
            <a:custGeom>
              <a:avLst/>
              <a:gdLst>
                <a:gd name="T0" fmla="*/ 7484 w 28"/>
                <a:gd name="T1" fmla="*/ 15240 h 30"/>
                <a:gd name="T2" fmla="*/ 7484 w 28"/>
                <a:gd name="T3" fmla="*/ 15240 h 30"/>
                <a:gd name="T4" fmla="*/ 11226 w 28"/>
                <a:gd name="T5" fmla="*/ 7620 h 30"/>
                <a:gd name="T6" fmla="*/ 14968 w 28"/>
                <a:gd name="T7" fmla="*/ 5715 h 30"/>
                <a:gd name="T8" fmla="*/ 20581 w 28"/>
                <a:gd name="T9" fmla="*/ 5715 h 30"/>
                <a:gd name="T10" fmla="*/ 29935 w 28"/>
                <a:gd name="T11" fmla="*/ 9525 h 30"/>
                <a:gd name="T12" fmla="*/ 33677 w 28"/>
                <a:gd name="T13" fmla="*/ 20955 h 30"/>
                <a:gd name="T14" fmla="*/ 5613 w 28"/>
                <a:gd name="T15" fmla="*/ 28575 h 30"/>
                <a:gd name="T16" fmla="*/ 0 w 28"/>
                <a:gd name="T17" fmla="*/ 43815 h 30"/>
                <a:gd name="T18" fmla="*/ 1871 w 28"/>
                <a:gd name="T19" fmla="*/ 49530 h 30"/>
                <a:gd name="T20" fmla="*/ 7484 w 28"/>
                <a:gd name="T21" fmla="*/ 55245 h 30"/>
                <a:gd name="T22" fmla="*/ 14968 w 28"/>
                <a:gd name="T23" fmla="*/ 57150 h 30"/>
                <a:gd name="T24" fmla="*/ 22452 w 28"/>
                <a:gd name="T25" fmla="*/ 55245 h 30"/>
                <a:gd name="T26" fmla="*/ 33677 w 28"/>
                <a:gd name="T27" fmla="*/ 45720 h 30"/>
                <a:gd name="T28" fmla="*/ 33677 w 28"/>
                <a:gd name="T29" fmla="*/ 55245 h 30"/>
                <a:gd name="T30" fmla="*/ 35548 w 28"/>
                <a:gd name="T31" fmla="*/ 55245 h 30"/>
                <a:gd name="T32" fmla="*/ 43032 w 28"/>
                <a:gd name="T33" fmla="*/ 55245 h 30"/>
                <a:gd name="T34" fmla="*/ 50516 w 28"/>
                <a:gd name="T35" fmla="*/ 55245 h 30"/>
                <a:gd name="T36" fmla="*/ 52387 w 28"/>
                <a:gd name="T37" fmla="*/ 55245 h 30"/>
                <a:gd name="T38" fmla="*/ 52387 w 28"/>
                <a:gd name="T39" fmla="*/ 53340 h 30"/>
                <a:gd name="T40" fmla="*/ 50516 w 28"/>
                <a:gd name="T41" fmla="*/ 51435 h 30"/>
                <a:gd name="T42" fmla="*/ 48645 w 28"/>
                <a:gd name="T43" fmla="*/ 51435 h 30"/>
                <a:gd name="T44" fmla="*/ 44903 w 28"/>
                <a:gd name="T45" fmla="*/ 51435 h 30"/>
                <a:gd name="T46" fmla="*/ 44903 w 28"/>
                <a:gd name="T47" fmla="*/ 51435 h 30"/>
                <a:gd name="T48" fmla="*/ 43032 w 28"/>
                <a:gd name="T49" fmla="*/ 45720 h 30"/>
                <a:gd name="T50" fmla="*/ 43032 w 28"/>
                <a:gd name="T51" fmla="*/ 28575 h 30"/>
                <a:gd name="T52" fmla="*/ 44903 w 28"/>
                <a:gd name="T53" fmla="*/ 17145 h 30"/>
                <a:gd name="T54" fmla="*/ 43032 w 28"/>
                <a:gd name="T55" fmla="*/ 7620 h 30"/>
                <a:gd name="T56" fmla="*/ 35548 w 28"/>
                <a:gd name="T57" fmla="*/ 1905 h 30"/>
                <a:gd name="T58" fmla="*/ 24323 w 28"/>
                <a:gd name="T59" fmla="*/ 0 h 30"/>
                <a:gd name="T60" fmla="*/ 5613 w 28"/>
                <a:gd name="T61" fmla="*/ 7620 h 30"/>
                <a:gd name="T62" fmla="*/ 5613 w 28"/>
                <a:gd name="T63" fmla="*/ 15240 h 30"/>
                <a:gd name="T64" fmla="*/ 5613 w 28"/>
                <a:gd name="T65" fmla="*/ 15240 h 30"/>
                <a:gd name="T66" fmla="*/ 7484 w 28"/>
                <a:gd name="T67" fmla="*/ 15240 h 30"/>
                <a:gd name="T68" fmla="*/ 7484 w 28"/>
                <a:gd name="T69" fmla="*/ 15240 h 30"/>
                <a:gd name="T70" fmla="*/ 33677 w 28"/>
                <a:gd name="T71" fmla="*/ 40005 h 30"/>
                <a:gd name="T72" fmla="*/ 33677 w 28"/>
                <a:gd name="T73" fmla="*/ 40005 h 30"/>
                <a:gd name="T74" fmla="*/ 18710 w 28"/>
                <a:gd name="T75" fmla="*/ 49530 h 30"/>
                <a:gd name="T76" fmla="*/ 9355 w 28"/>
                <a:gd name="T77" fmla="*/ 40005 h 30"/>
                <a:gd name="T78" fmla="*/ 14968 w 28"/>
                <a:gd name="T79" fmla="*/ 30480 h 30"/>
                <a:gd name="T80" fmla="*/ 33677 w 28"/>
                <a:gd name="T81" fmla="*/ 24765 h 30"/>
                <a:gd name="T82" fmla="*/ 33677 w 28"/>
                <a:gd name="T83" fmla="*/ 40005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 h="30">
                  <a:moveTo>
                    <a:pt x="4" y="8"/>
                  </a:moveTo>
                  <a:lnTo>
                    <a:pt x="4" y="8"/>
                  </a:lnTo>
                  <a:cubicBezTo>
                    <a:pt x="5" y="6"/>
                    <a:pt x="6" y="4"/>
                    <a:pt x="6" y="4"/>
                  </a:cubicBezTo>
                  <a:cubicBezTo>
                    <a:pt x="6" y="4"/>
                    <a:pt x="7" y="4"/>
                    <a:pt x="8" y="3"/>
                  </a:cubicBezTo>
                  <a:cubicBezTo>
                    <a:pt x="9" y="3"/>
                    <a:pt x="10" y="3"/>
                    <a:pt x="11" y="3"/>
                  </a:cubicBezTo>
                  <a:cubicBezTo>
                    <a:pt x="13" y="3"/>
                    <a:pt x="15" y="3"/>
                    <a:pt x="16" y="5"/>
                  </a:cubicBezTo>
                  <a:cubicBezTo>
                    <a:pt x="18" y="6"/>
                    <a:pt x="18" y="8"/>
                    <a:pt x="18" y="11"/>
                  </a:cubicBezTo>
                  <a:cubicBezTo>
                    <a:pt x="10" y="12"/>
                    <a:pt x="5" y="14"/>
                    <a:pt x="3" y="15"/>
                  </a:cubicBezTo>
                  <a:cubicBezTo>
                    <a:pt x="1" y="17"/>
                    <a:pt x="0" y="19"/>
                    <a:pt x="0" y="23"/>
                  </a:cubicBezTo>
                  <a:cubicBezTo>
                    <a:pt x="0" y="24"/>
                    <a:pt x="0" y="25"/>
                    <a:pt x="1" y="26"/>
                  </a:cubicBezTo>
                  <a:cubicBezTo>
                    <a:pt x="2" y="27"/>
                    <a:pt x="3" y="28"/>
                    <a:pt x="4" y="29"/>
                  </a:cubicBezTo>
                  <a:cubicBezTo>
                    <a:pt x="5" y="29"/>
                    <a:pt x="6" y="30"/>
                    <a:pt x="8" y="30"/>
                  </a:cubicBezTo>
                  <a:cubicBezTo>
                    <a:pt x="9" y="30"/>
                    <a:pt x="11" y="29"/>
                    <a:pt x="12" y="29"/>
                  </a:cubicBezTo>
                  <a:lnTo>
                    <a:pt x="18" y="24"/>
                  </a:lnTo>
                  <a:lnTo>
                    <a:pt x="18" y="29"/>
                  </a:lnTo>
                  <a:lnTo>
                    <a:pt x="19" y="29"/>
                  </a:lnTo>
                  <a:cubicBezTo>
                    <a:pt x="20" y="29"/>
                    <a:pt x="22" y="29"/>
                    <a:pt x="23" y="29"/>
                  </a:cubicBezTo>
                  <a:cubicBezTo>
                    <a:pt x="24" y="29"/>
                    <a:pt x="26" y="29"/>
                    <a:pt x="27" y="29"/>
                  </a:cubicBezTo>
                  <a:lnTo>
                    <a:pt x="28" y="29"/>
                  </a:lnTo>
                  <a:lnTo>
                    <a:pt x="28" y="28"/>
                  </a:lnTo>
                  <a:lnTo>
                    <a:pt x="27" y="27"/>
                  </a:lnTo>
                  <a:lnTo>
                    <a:pt x="26" y="27"/>
                  </a:lnTo>
                  <a:cubicBezTo>
                    <a:pt x="25" y="27"/>
                    <a:pt x="25" y="27"/>
                    <a:pt x="24" y="27"/>
                  </a:cubicBezTo>
                  <a:cubicBezTo>
                    <a:pt x="24" y="27"/>
                    <a:pt x="24" y="27"/>
                    <a:pt x="24" y="27"/>
                  </a:cubicBezTo>
                  <a:cubicBezTo>
                    <a:pt x="24" y="26"/>
                    <a:pt x="23" y="26"/>
                    <a:pt x="23" y="24"/>
                  </a:cubicBezTo>
                  <a:lnTo>
                    <a:pt x="23" y="15"/>
                  </a:lnTo>
                  <a:lnTo>
                    <a:pt x="24" y="9"/>
                  </a:lnTo>
                  <a:cubicBezTo>
                    <a:pt x="24" y="7"/>
                    <a:pt x="23" y="6"/>
                    <a:pt x="23" y="4"/>
                  </a:cubicBezTo>
                  <a:cubicBezTo>
                    <a:pt x="22" y="3"/>
                    <a:pt x="21" y="2"/>
                    <a:pt x="19" y="1"/>
                  </a:cubicBezTo>
                  <a:cubicBezTo>
                    <a:pt x="18" y="0"/>
                    <a:pt x="16" y="0"/>
                    <a:pt x="13" y="0"/>
                  </a:cubicBezTo>
                  <a:cubicBezTo>
                    <a:pt x="10" y="0"/>
                    <a:pt x="6" y="1"/>
                    <a:pt x="3" y="4"/>
                  </a:cubicBezTo>
                  <a:lnTo>
                    <a:pt x="3" y="8"/>
                  </a:lnTo>
                  <a:lnTo>
                    <a:pt x="4" y="8"/>
                  </a:lnTo>
                  <a:close/>
                  <a:moveTo>
                    <a:pt x="18" y="21"/>
                  </a:moveTo>
                  <a:lnTo>
                    <a:pt x="18" y="21"/>
                  </a:lnTo>
                  <a:cubicBezTo>
                    <a:pt x="16" y="24"/>
                    <a:pt x="13" y="26"/>
                    <a:pt x="10" y="26"/>
                  </a:cubicBezTo>
                  <a:cubicBezTo>
                    <a:pt x="7" y="26"/>
                    <a:pt x="5" y="24"/>
                    <a:pt x="5" y="21"/>
                  </a:cubicBezTo>
                  <a:cubicBezTo>
                    <a:pt x="5" y="19"/>
                    <a:pt x="6" y="17"/>
                    <a:pt x="8" y="16"/>
                  </a:cubicBezTo>
                  <a:cubicBezTo>
                    <a:pt x="9" y="15"/>
                    <a:pt x="13" y="14"/>
                    <a:pt x="18" y="13"/>
                  </a:cubicBezTo>
                  <a:lnTo>
                    <a:pt x="18" y="21"/>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3" name="Freeform 308">
              <a:extLst>
                <a:ext uri="{FF2B5EF4-FFF2-40B4-BE49-F238E27FC236}">
                  <a16:creationId xmlns:a16="http://schemas.microsoft.com/office/drawing/2014/main" id="{18898CB9-C3DA-4CCB-A6A9-3A545EAA7BEB}"/>
                </a:ext>
              </a:extLst>
            </p:cNvPr>
            <p:cNvSpPr>
              <a:spLocks/>
            </p:cNvSpPr>
            <p:nvPr/>
          </p:nvSpPr>
          <p:spPr bwMode="auto">
            <a:xfrm>
              <a:off x="1782014" y="3451630"/>
              <a:ext cx="28575" cy="87313"/>
            </a:xfrm>
            <a:custGeom>
              <a:avLst/>
              <a:gdLst>
                <a:gd name="T0" fmla="*/ 0 w 15"/>
                <a:gd name="T1" fmla="*/ 5694 h 46"/>
                <a:gd name="T2" fmla="*/ 0 w 15"/>
                <a:gd name="T3" fmla="*/ 5694 h 46"/>
                <a:gd name="T4" fmla="*/ 0 w 15"/>
                <a:gd name="T5" fmla="*/ 5694 h 46"/>
                <a:gd name="T6" fmla="*/ 0 w 15"/>
                <a:gd name="T7" fmla="*/ 7592 h 46"/>
                <a:gd name="T8" fmla="*/ 0 w 15"/>
                <a:gd name="T9" fmla="*/ 9491 h 46"/>
                <a:gd name="T10" fmla="*/ 7620 w 15"/>
                <a:gd name="T11" fmla="*/ 9491 h 46"/>
                <a:gd name="T12" fmla="*/ 9525 w 15"/>
                <a:gd name="T13" fmla="*/ 9491 h 46"/>
                <a:gd name="T14" fmla="*/ 9525 w 15"/>
                <a:gd name="T15" fmla="*/ 13287 h 46"/>
                <a:gd name="T16" fmla="*/ 9525 w 15"/>
                <a:gd name="T17" fmla="*/ 20879 h 46"/>
                <a:gd name="T18" fmla="*/ 9525 w 15"/>
                <a:gd name="T19" fmla="*/ 34166 h 46"/>
                <a:gd name="T20" fmla="*/ 9525 w 15"/>
                <a:gd name="T21" fmla="*/ 64536 h 46"/>
                <a:gd name="T22" fmla="*/ 9525 w 15"/>
                <a:gd name="T23" fmla="*/ 74026 h 46"/>
                <a:gd name="T24" fmla="*/ 9525 w 15"/>
                <a:gd name="T25" fmla="*/ 81619 h 46"/>
                <a:gd name="T26" fmla="*/ 7620 w 15"/>
                <a:gd name="T27" fmla="*/ 83517 h 46"/>
                <a:gd name="T28" fmla="*/ 7620 w 15"/>
                <a:gd name="T29" fmla="*/ 83517 h 46"/>
                <a:gd name="T30" fmla="*/ 0 w 15"/>
                <a:gd name="T31" fmla="*/ 83517 h 46"/>
                <a:gd name="T32" fmla="*/ 0 w 15"/>
                <a:gd name="T33" fmla="*/ 85415 h 46"/>
                <a:gd name="T34" fmla="*/ 0 w 15"/>
                <a:gd name="T35" fmla="*/ 87313 h 46"/>
                <a:gd name="T36" fmla="*/ 0 w 15"/>
                <a:gd name="T37" fmla="*/ 87313 h 46"/>
                <a:gd name="T38" fmla="*/ 15240 w 15"/>
                <a:gd name="T39" fmla="*/ 87313 h 46"/>
                <a:gd name="T40" fmla="*/ 28575 w 15"/>
                <a:gd name="T41" fmla="*/ 87313 h 46"/>
                <a:gd name="T42" fmla="*/ 28575 w 15"/>
                <a:gd name="T43" fmla="*/ 87313 h 46"/>
                <a:gd name="T44" fmla="*/ 28575 w 15"/>
                <a:gd name="T45" fmla="*/ 85415 h 46"/>
                <a:gd name="T46" fmla="*/ 28575 w 15"/>
                <a:gd name="T47" fmla="*/ 83517 h 46"/>
                <a:gd name="T48" fmla="*/ 22860 w 15"/>
                <a:gd name="T49" fmla="*/ 83517 h 46"/>
                <a:gd name="T50" fmla="*/ 20955 w 15"/>
                <a:gd name="T51" fmla="*/ 83517 h 46"/>
                <a:gd name="T52" fmla="*/ 20955 w 15"/>
                <a:gd name="T53" fmla="*/ 81619 h 46"/>
                <a:gd name="T54" fmla="*/ 19050 w 15"/>
                <a:gd name="T55" fmla="*/ 74026 h 46"/>
                <a:gd name="T56" fmla="*/ 19050 w 15"/>
                <a:gd name="T57" fmla="*/ 64536 h 46"/>
                <a:gd name="T58" fmla="*/ 19050 w 15"/>
                <a:gd name="T59" fmla="*/ 28472 h 46"/>
                <a:gd name="T60" fmla="*/ 20955 w 15"/>
                <a:gd name="T61" fmla="*/ 1898 h 46"/>
                <a:gd name="T62" fmla="*/ 19050 w 15"/>
                <a:gd name="T63" fmla="*/ 0 h 46"/>
                <a:gd name="T64" fmla="*/ 0 w 15"/>
                <a:gd name="T65" fmla="*/ 5694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 h="46">
                  <a:moveTo>
                    <a:pt x="0" y="3"/>
                  </a:moveTo>
                  <a:lnTo>
                    <a:pt x="0" y="3"/>
                  </a:lnTo>
                  <a:lnTo>
                    <a:pt x="0" y="4"/>
                  </a:lnTo>
                  <a:lnTo>
                    <a:pt x="0" y="5"/>
                  </a:lnTo>
                  <a:cubicBezTo>
                    <a:pt x="2" y="5"/>
                    <a:pt x="4" y="5"/>
                    <a:pt x="4" y="5"/>
                  </a:cubicBezTo>
                  <a:cubicBezTo>
                    <a:pt x="4" y="5"/>
                    <a:pt x="4" y="5"/>
                    <a:pt x="5" y="5"/>
                  </a:cubicBezTo>
                  <a:cubicBezTo>
                    <a:pt x="5" y="5"/>
                    <a:pt x="5" y="6"/>
                    <a:pt x="5" y="7"/>
                  </a:cubicBezTo>
                  <a:cubicBezTo>
                    <a:pt x="5" y="7"/>
                    <a:pt x="5" y="9"/>
                    <a:pt x="5" y="11"/>
                  </a:cubicBezTo>
                  <a:lnTo>
                    <a:pt x="5" y="18"/>
                  </a:lnTo>
                  <a:lnTo>
                    <a:pt x="5" y="34"/>
                  </a:lnTo>
                  <a:cubicBezTo>
                    <a:pt x="5" y="35"/>
                    <a:pt x="5" y="37"/>
                    <a:pt x="5" y="39"/>
                  </a:cubicBezTo>
                  <a:cubicBezTo>
                    <a:pt x="5" y="41"/>
                    <a:pt x="5" y="42"/>
                    <a:pt x="5" y="43"/>
                  </a:cubicBezTo>
                  <a:cubicBezTo>
                    <a:pt x="5" y="43"/>
                    <a:pt x="5" y="44"/>
                    <a:pt x="4" y="44"/>
                  </a:cubicBezTo>
                  <a:cubicBezTo>
                    <a:pt x="4" y="44"/>
                    <a:pt x="4" y="44"/>
                    <a:pt x="4" y="44"/>
                  </a:cubicBezTo>
                  <a:cubicBezTo>
                    <a:pt x="4" y="44"/>
                    <a:pt x="2" y="44"/>
                    <a:pt x="0" y="44"/>
                  </a:cubicBezTo>
                  <a:lnTo>
                    <a:pt x="0" y="45"/>
                  </a:lnTo>
                  <a:lnTo>
                    <a:pt x="0" y="46"/>
                  </a:lnTo>
                  <a:cubicBezTo>
                    <a:pt x="3" y="46"/>
                    <a:pt x="5" y="46"/>
                    <a:pt x="8" y="46"/>
                  </a:cubicBezTo>
                  <a:cubicBezTo>
                    <a:pt x="10" y="46"/>
                    <a:pt x="13" y="46"/>
                    <a:pt x="15" y="46"/>
                  </a:cubicBezTo>
                  <a:lnTo>
                    <a:pt x="15" y="45"/>
                  </a:lnTo>
                  <a:lnTo>
                    <a:pt x="15" y="44"/>
                  </a:lnTo>
                  <a:cubicBezTo>
                    <a:pt x="13" y="44"/>
                    <a:pt x="12" y="44"/>
                    <a:pt x="12" y="44"/>
                  </a:cubicBezTo>
                  <a:cubicBezTo>
                    <a:pt x="12" y="44"/>
                    <a:pt x="11" y="44"/>
                    <a:pt x="11" y="44"/>
                  </a:cubicBezTo>
                  <a:cubicBezTo>
                    <a:pt x="11" y="44"/>
                    <a:pt x="11" y="43"/>
                    <a:pt x="11" y="43"/>
                  </a:cubicBezTo>
                  <a:cubicBezTo>
                    <a:pt x="11" y="43"/>
                    <a:pt x="11" y="41"/>
                    <a:pt x="10" y="39"/>
                  </a:cubicBezTo>
                  <a:cubicBezTo>
                    <a:pt x="10" y="36"/>
                    <a:pt x="10" y="35"/>
                    <a:pt x="10" y="34"/>
                  </a:cubicBezTo>
                  <a:lnTo>
                    <a:pt x="10" y="15"/>
                  </a:lnTo>
                  <a:cubicBezTo>
                    <a:pt x="10" y="8"/>
                    <a:pt x="10" y="3"/>
                    <a:pt x="11" y="1"/>
                  </a:cubicBezTo>
                  <a:lnTo>
                    <a:pt x="10" y="0"/>
                  </a:lnTo>
                  <a:cubicBezTo>
                    <a:pt x="7" y="2"/>
                    <a:pt x="4" y="2"/>
                    <a:pt x="0"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4" name="Freeform 309">
              <a:extLst>
                <a:ext uri="{FF2B5EF4-FFF2-40B4-BE49-F238E27FC236}">
                  <a16:creationId xmlns:a16="http://schemas.microsoft.com/office/drawing/2014/main" id="{928CC3B7-F008-42FE-881C-BFE883E95ECD}"/>
                </a:ext>
              </a:extLst>
            </p:cNvPr>
            <p:cNvSpPr>
              <a:spLocks noEditPoints="1"/>
            </p:cNvSpPr>
            <p:nvPr/>
          </p:nvSpPr>
          <p:spPr bwMode="auto">
            <a:xfrm>
              <a:off x="1816939" y="3457980"/>
              <a:ext cx="28575" cy="80963"/>
            </a:xfrm>
            <a:custGeom>
              <a:avLst/>
              <a:gdLst>
                <a:gd name="T0" fmla="*/ 9525 w 15"/>
                <a:gd name="T1" fmla="*/ 1883 h 43"/>
                <a:gd name="T2" fmla="*/ 9525 w 15"/>
                <a:gd name="T3" fmla="*/ 1883 h 43"/>
                <a:gd name="T4" fmla="*/ 7620 w 15"/>
                <a:gd name="T5" fmla="*/ 5649 h 43"/>
                <a:gd name="T6" fmla="*/ 9525 w 15"/>
                <a:gd name="T7" fmla="*/ 11297 h 43"/>
                <a:gd name="T8" fmla="*/ 13335 w 15"/>
                <a:gd name="T9" fmla="*/ 13180 h 43"/>
                <a:gd name="T10" fmla="*/ 19050 w 15"/>
                <a:gd name="T11" fmla="*/ 11297 h 43"/>
                <a:gd name="T12" fmla="*/ 20955 w 15"/>
                <a:gd name="T13" fmla="*/ 5649 h 43"/>
                <a:gd name="T14" fmla="*/ 19050 w 15"/>
                <a:gd name="T15" fmla="*/ 1883 h 43"/>
                <a:gd name="T16" fmla="*/ 13335 w 15"/>
                <a:gd name="T17" fmla="*/ 0 h 43"/>
                <a:gd name="T18" fmla="*/ 9525 w 15"/>
                <a:gd name="T19" fmla="*/ 1883 h 43"/>
                <a:gd name="T20" fmla="*/ 0 w 15"/>
                <a:gd name="T21" fmla="*/ 30126 h 43"/>
                <a:gd name="T22" fmla="*/ 0 w 15"/>
                <a:gd name="T23" fmla="*/ 30126 h 43"/>
                <a:gd name="T24" fmla="*/ 0 w 15"/>
                <a:gd name="T25" fmla="*/ 30126 h 43"/>
                <a:gd name="T26" fmla="*/ 0 w 15"/>
                <a:gd name="T27" fmla="*/ 33891 h 43"/>
                <a:gd name="T28" fmla="*/ 0 w 15"/>
                <a:gd name="T29" fmla="*/ 33891 h 43"/>
                <a:gd name="T30" fmla="*/ 3810 w 15"/>
                <a:gd name="T31" fmla="*/ 33891 h 43"/>
                <a:gd name="T32" fmla="*/ 7620 w 15"/>
                <a:gd name="T33" fmla="*/ 33891 h 43"/>
                <a:gd name="T34" fmla="*/ 9525 w 15"/>
                <a:gd name="T35" fmla="*/ 35774 h 43"/>
                <a:gd name="T36" fmla="*/ 9525 w 15"/>
                <a:gd name="T37" fmla="*/ 39540 h 43"/>
                <a:gd name="T38" fmla="*/ 9525 w 15"/>
                <a:gd name="T39" fmla="*/ 47072 h 43"/>
                <a:gd name="T40" fmla="*/ 9525 w 15"/>
                <a:gd name="T41" fmla="*/ 58369 h 43"/>
                <a:gd name="T42" fmla="*/ 9525 w 15"/>
                <a:gd name="T43" fmla="*/ 67783 h 43"/>
                <a:gd name="T44" fmla="*/ 7620 w 15"/>
                <a:gd name="T45" fmla="*/ 75314 h 43"/>
                <a:gd name="T46" fmla="*/ 7620 w 15"/>
                <a:gd name="T47" fmla="*/ 77197 h 43"/>
                <a:gd name="T48" fmla="*/ 5715 w 15"/>
                <a:gd name="T49" fmla="*/ 77197 h 43"/>
                <a:gd name="T50" fmla="*/ 0 w 15"/>
                <a:gd name="T51" fmla="*/ 77197 h 43"/>
                <a:gd name="T52" fmla="*/ 0 w 15"/>
                <a:gd name="T53" fmla="*/ 79080 h 43"/>
                <a:gd name="T54" fmla="*/ 0 w 15"/>
                <a:gd name="T55" fmla="*/ 80963 h 43"/>
                <a:gd name="T56" fmla="*/ 0 w 15"/>
                <a:gd name="T57" fmla="*/ 80963 h 43"/>
                <a:gd name="T58" fmla="*/ 13335 w 15"/>
                <a:gd name="T59" fmla="*/ 80963 h 43"/>
                <a:gd name="T60" fmla="*/ 28575 w 15"/>
                <a:gd name="T61" fmla="*/ 80963 h 43"/>
                <a:gd name="T62" fmla="*/ 28575 w 15"/>
                <a:gd name="T63" fmla="*/ 80963 h 43"/>
                <a:gd name="T64" fmla="*/ 28575 w 15"/>
                <a:gd name="T65" fmla="*/ 79080 h 43"/>
                <a:gd name="T66" fmla="*/ 28575 w 15"/>
                <a:gd name="T67" fmla="*/ 77197 h 43"/>
                <a:gd name="T68" fmla="*/ 20955 w 15"/>
                <a:gd name="T69" fmla="*/ 77197 h 43"/>
                <a:gd name="T70" fmla="*/ 20955 w 15"/>
                <a:gd name="T71" fmla="*/ 77197 h 43"/>
                <a:gd name="T72" fmla="*/ 19050 w 15"/>
                <a:gd name="T73" fmla="*/ 75314 h 43"/>
                <a:gd name="T74" fmla="*/ 19050 w 15"/>
                <a:gd name="T75" fmla="*/ 67783 h 43"/>
                <a:gd name="T76" fmla="*/ 19050 w 15"/>
                <a:gd name="T77" fmla="*/ 58369 h 43"/>
                <a:gd name="T78" fmla="*/ 19050 w 15"/>
                <a:gd name="T79" fmla="*/ 45189 h 43"/>
                <a:gd name="T80" fmla="*/ 19050 w 15"/>
                <a:gd name="T81" fmla="*/ 26360 h 43"/>
                <a:gd name="T82" fmla="*/ 19050 w 15"/>
                <a:gd name="T83" fmla="*/ 26360 h 43"/>
                <a:gd name="T84" fmla="*/ 0 w 15"/>
                <a:gd name="T85" fmla="*/ 30126 h 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 h="43">
                  <a:moveTo>
                    <a:pt x="5" y="1"/>
                  </a:moveTo>
                  <a:lnTo>
                    <a:pt x="5" y="1"/>
                  </a:lnTo>
                  <a:cubicBezTo>
                    <a:pt x="4" y="2"/>
                    <a:pt x="4" y="2"/>
                    <a:pt x="4" y="3"/>
                  </a:cubicBezTo>
                  <a:cubicBezTo>
                    <a:pt x="4" y="4"/>
                    <a:pt x="4" y="5"/>
                    <a:pt x="5" y="6"/>
                  </a:cubicBezTo>
                  <a:cubicBezTo>
                    <a:pt x="5" y="7"/>
                    <a:pt x="6" y="7"/>
                    <a:pt x="7" y="7"/>
                  </a:cubicBezTo>
                  <a:cubicBezTo>
                    <a:pt x="8" y="7"/>
                    <a:pt x="9" y="7"/>
                    <a:pt x="10" y="6"/>
                  </a:cubicBezTo>
                  <a:cubicBezTo>
                    <a:pt x="10" y="5"/>
                    <a:pt x="11" y="4"/>
                    <a:pt x="11" y="3"/>
                  </a:cubicBezTo>
                  <a:cubicBezTo>
                    <a:pt x="11" y="2"/>
                    <a:pt x="10" y="2"/>
                    <a:pt x="10" y="1"/>
                  </a:cubicBezTo>
                  <a:cubicBezTo>
                    <a:pt x="9" y="0"/>
                    <a:pt x="8" y="0"/>
                    <a:pt x="7" y="0"/>
                  </a:cubicBezTo>
                  <a:cubicBezTo>
                    <a:pt x="6" y="0"/>
                    <a:pt x="5" y="0"/>
                    <a:pt x="5" y="1"/>
                  </a:cubicBezTo>
                  <a:close/>
                  <a:moveTo>
                    <a:pt x="0" y="16"/>
                  </a:moveTo>
                  <a:lnTo>
                    <a:pt x="0" y="16"/>
                  </a:lnTo>
                  <a:lnTo>
                    <a:pt x="0" y="18"/>
                  </a:lnTo>
                  <a:lnTo>
                    <a:pt x="2" y="18"/>
                  </a:lnTo>
                  <a:cubicBezTo>
                    <a:pt x="3" y="18"/>
                    <a:pt x="4" y="18"/>
                    <a:pt x="4" y="18"/>
                  </a:cubicBezTo>
                  <a:cubicBezTo>
                    <a:pt x="4" y="18"/>
                    <a:pt x="5" y="18"/>
                    <a:pt x="5" y="19"/>
                  </a:cubicBezTo>
                  <a:cubicBezTo>
                    <a:pt x="5" y="19"/>
                    <a:pt x="5" y="20"/>
                    <a:pt x="5" y="21"/>
                  </a:cubicBezTo>
                  <a:cubicBezTo>
                    <a:pt x="5" y="23"/>
                    <a:pt x="5" y="24"/>
                    <a:pt x="5" y="25"/>
                  </a:cubicBezTo>
                  <a:lnTo>
                    <a:pt x="5" y="31"/>
                  </a:lnTo>
                  <a:cubicBezTo>
                    <a:pt x="5" y="32"/>
                    <a:pt x="5" y="34"/>
                    <a:pt x="5" y="36"/>
                  </a:cubicBezTo>
                  <a:cubicBezTo>
                    <a:pt x="5" y="38"/>
                    <a:pt x="5" y="39"/>
                    <a:pt x="4" y="40"/>
                  </a:cubicBezTo>
                  <a:cubicBezTo>
                    <a:pt x="4" y="40"/>
                    <a:pt x="4" y="41"/>
                    <a:pt x="4" y="41"/>
                  </a:cubicBezTo>
                  <a:cubicBezTo>
                    <a:pt x="4" y="41"/>
                    <a:pt x="4" y="41"/>
                    <a:pt x="3" y="41"/>
                  </a:cubicBezTo>
                  <a:cubicBezTo>
                    <a:pt x="3" y="41"/>
                    <a:pt x="2" y="41"/>
                    <a:pt x="0" y="41"/>
                  </a:cubicBezTo>
                  <a:lnTo>
                    <a:pt x="0" y="42"/>
                  </a:lnTo>
                  <a:lnTo>
                    <a:pt x="0" y="43"/>
                  </a:lnTo>
                  <a:cubicBezTo>
                    <a:pt x="3" y="43"/>
                    <a:pt x="5" y="43"/>
                    <a:pt x="7" y="43"/>
                  </a:cubicBezTo>
                  <a:cubicBezTo>
                    <a:pt x="10" y="43"/>
                    <a:pt x="12" y="43"/>
                    <a:pt x="15" y="43"/>
                  </a:cubicBezTo>
                  <a:lnTo>
                    <a:pt x="15" y="42"/>
                  </a:lnTo>
                  <a:lnTo>
                    <a:pt x="15" y="41"/>
                  </a:lnTo>
                  <a:cubicBezTo>
                    <a:pt x="13" y="41"/>
                    <a:pt x="12" y="41"/>
                    <a:pt x="11" y="41"/>
                  </a:cubicBezTo>
                  <a:cubicBezTo>
                    <a:pt x="11" y="41"/>
                    <a:pt x="11" y="41"/>
                    <a:pt x="11" y="41"/>
                  </a:cubicBezTo>
                  <a:cubicBezTo>
                    <a:pt x="11" y="41"/>
                    <a:pt x="11" y="40"/>
                    <a:pt x="10" y="40"/>
                  </a:cubicBezTo>
                  <a:cubicBezTo>
                    <a:pt x="10" y="40"/>
                    <a:pt x="10" y="38"/>
                    <a:pt x="10" y="36"/>
                  </a:cubicBezTo>
                  <a:cubicBezTo>
                    <a:pt x="10" y="33"/>
                    <a:pt x="10" y="32"/>
                    <a:pt x="10" y="31"/>
                  </a:cubicBezTo>
                  <a:lnTo>
                    <a:pt x="10" y="24"/>
                  </a:lnTo>
                  <a:cubicBezTo>
                    <a:pt x="10" y="20"/>
                    <a:pt x="10" y="17"/>
                    <a:pt x="10" y="14"/>
                  </a:cubicBez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5" name="Freeform 310">
              <a:extLst>
                <a:ext uri="{FF2B5EF4-FFF2-40B4-BE49-F238E27FC236}">
                  <a16:creationId xmlns:a16="http://schemas.microsoft.com/office/drawing/2014/main" id="{3B441F18-CB0B-4101-8CB0-18ADAC3D5DC0}"/>
                </a:ext>
              </a:extLst>
            </p:cNvPr>
            <p:cNvSpPr>
              <a:spLocks noEditPoints="1"/>
            </p:cNvSpPr>
            <p:nvPr/>
          </p:nvSpPr>
          <p:spPr bwMode="auto">
            <a:xfrm>
              <a:off x="1853451" y="3451630"/>
              <a:ext cx="65087" cy="87313"/>
            </a:xfrm>
            <a:custGeom>
              <a:avLst/>
              <a:gdLst>
                <a:gd name="T0" fmla="*/ 18596 w 35"/>
                <a:gd name="T1" fmla="*/ 22777 h 46"/>
                <a:gd name="T2" fmla="*/ 22316 w 35"/>
                <a:gd name="T3" fmla="*/ 9491 h 46"/>
                <a:gd name="T4" fmla="*/ 35333 w 35"/>
                <a:gd name="T5" fmla="*/ 11389 h 46"/>
                <a:gd name="T6" fmla="*/ 35333 w 35"/>
                <a:gd name="T7" fmla="*/ 1898 h 46"/>
                <a:gd name="T8" fmla="*/ 26035 w 35"/>
                <a:gd name="T9" fmla="*/ 1898 h 46"/>
                <a:gd name="T10" fmla="*/ 16737 w 35"/>
                <a:gd name="T11" fmla="*/ 11389 h 46"/>
                <a:gd name="T12" fmla="*/ 9298 w 35"/>
                <a:gd name="T13" fmla="*/ 22777 h 46"/>
                <a:gd name="T14" fmla="*/ 9298 w 35"/>
                <a:gd name="T15" fmla="*/ 36064 h 46"/>
                <a:gd name="T16" fmla="*/ 0 w 35"/>
                <a:gd name="T17" fmla="*/ 39860 h 46"/>
                <a:gd name="T18" fmla="*/ 1860 w 35"/>
                <a:gd name="T19" fmla="*/ 41758 h 46"/>
                <a:gd name="T20" fmla="*/ 9298 w 35"/>
                <a:gd name="T21" fmla="*/ 64536 h 46"/>
                <a:gd name="T22" fmla="*/ 7439 w 35"/>
                <a:gd name="T23" fmla="*/ 81619 h 46"/>
                <a:gd name="T24" fmla="*/ 5579 w 35"/>
                <a:gd name="T25" fmla="*/ 83517 h 46"/>
                <a:gd name="T26" fmla="*/ 0 w 35"/>
                <a:gd name="T27" fmla="*/ 85415 h 46"/>
                <a:gd name="T28" fmla="*/ 0 w 35"/>
                <a:gd name="T29" fmla="*/ 87313 h 46"/>
                <a:gd name="T30" fmla="*/ 22316 w 35"/>
                <a:gd name="T31" fmla="*/ 87313 h 46"/>
                <a:gd name="T32" fmla="*/ 27894 w 35"/>
                <a:gd name="T33" fmla="*/ 87313 h 46"/>
                <a:gd name="T34" fmla="*/ 27894 w 35"/>
                <a:gd name="T35" fmla="*/ 83517 h 46"/>
                <a:gd name="T36" fmla="*/ 20456 w 35"/>
                <a:gd name="T37" fmla="*/ 83517 h 46"/>
                <a:gd name="T38" fmla="*/ 18596 w 35"/>
                <a:gd name="T39" fmla="*/ 74026 h 46"/>
                <a:gd name="T40" fmla="*/ 18596 w 35"/>
                <a:gd name="T41" fmla="*/ 41758 h 46"/>
                <a:gd name="T42" fmla="*/ 33473 w 35"/>
                <a:gd name="T43" fmla="*/ 41758 h 46"/>
                <a:gd name="T44" fmla="*/ 39052 w 35"/>
                <a:gd name="T45" fmla="*/ 39860 h 46"/>
                <a:gd name="T46" fmla="*/ 44631 w 35"/>
                <a:gd name="T47" fmla="*/ 39860 h 46"/>
                <a:gd name="T48" fmla="*/ 44631 w 35"/>
                <a:gd name="T49" fmla="*/ 53147 h 46"/>
                <a:gd name="T50" fmla="*/ 44631 w 35"/>
                <a:gd name="T51" fmla="*/ 74026 h 46"/>
                <a:gd name="T52" fmla="*/ 44631 w 35"/>
                <a:gd name="T53" fmla="*/ 83517 h 46"/>
                <a:gd name="T54" fmla="*/ 37193 w 35"/>
                <a:gd name="T55" fmla="*/ 83517 h 46"/>
                <a:gd name="T56" fmla="*/ 35333 w 35"/>
                <a:gd name="T57" fmla="*/ 87313 h 46"/>
                <a:gd name="T58" fmla="*/ 50210 w 35"/>
                <a:gd name="T59" fmla="*/ 87313 h 46"/>
                <a:gd name="T60" fmla="*/ 65087 w 35"/>
                <a:gd name="T61" fmla="*/ 87313 h 46"/>
                <a:gd name="T62" fmla="*/ 63227 w 35"/>
                <a:gd name="T63" fmla="*/ 83517 h 46"/>
                <a:gd name="T64" fmla="*/ 55789 w 35"/>
                <a:gd name="T65" fmla="*/ 83517 h 46"/>
                <a:gd name="T66" fmla="*/ 55789 w 35"/>
                <a:gd name="T67" fmla="*/ 74026 h 46"/>
                <a:gd name="T68" fmla="*/ 55789 w 35"/>
                <a:gd name="T69" fmla="*/ 51249 h 46"/>
                <a:gd name="T70" fmla="*/ 53929 w 35"/>
                <a:gd name="T71" fmla="*/ 32268 h 46"/>
                <a:gd name="T72" fmla="*/ 31614 w 35"/>
                <a:gd name="T73" fmla="*/ 36064 h 46"/>
                <a:gd name="T74" fmla="*/ 18596 w 35"/>
                <a:gd name="T75" fmla="*/ 22777 h 46"/>
                <a:gd name="T76" fmla="*/ 44631 w 35"/>
                <a:gd name="T77" fmla="*/ 7592 h 46"/>
                <a:gd name="T78" fmla="*/ 44631 w 35"/>
                <a:gd name="T79" fmla="*/ 17083 h 46"/>
                <a:gd name="T80" fmla="*/ 53929 w 35"/>
                <a:gd name="T81" fmla="*/ 17083 h 46"/>
                <a:gd name="T82" fmla="*/ 53929 w 35"/>
                <a:gd name="T83" fmla="*/ 7592 h 46"/>
                <a:gd name="T84" fmla="*/ 44631 w 35"/>
                <a:gd name="T85" fmla="*/ 7592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5" h="46">
                  <a:moveTo>
                    <a:pt x="10" y="12"/>
                  </a:moveTo>
                  <a:lnTo>
                    <a:pt x="10" y="12"/>
                  </a:lnTo>
                  <a:cubicBezTo>
                    <a:pt x="10" y="10"/>
                    <a:pt x="10" y="8"/>
                    <a:pt x="10" y="7"/>
                  </a:cubicBezTo>
                  <a:cubicBezTo>
                    <a:pt x="10" y="6"/>
                    <a:pt x="11" y="6"/>
                    <a:pt x="12" y="5"/>
                  </a:cubicBezTo>
                  <a:cubicBezTo>
                    <a:pt x="13" y="5"/>
                    <a:pt x="13" y="5"/>
                    <a:pt x="15" y="5"/>
                  </a:cubicBezTo>
                  <a:cubicBezTo>
                    <a:pt x="16" y="5"/>
                    <a:pt x="17" y="5"/>
                    <a:pt x="19" y="6"/>
                  </a:cubicBezTo>
                  <a:lnTo>
                    <a:pt x="19" y="1"/>
                  </a:lnTo>
                  <a:cubicBezTo>
                    <a:pt x="18" y="1"/>
                    <a:pt x="18" y="0"/>
                    <a:pt x="17" y="0"/>
                  </a:cubicBezTo>
                  <a:cubicBezTo>
                    <a:pt x="16" y="0"/>
                    <a:pt x="15" y="1"/>
                    <a:pt x="14" y="1"/>
                  </a:cubicBezTo>
                  <a:cubicBezTo>
                    <a:pt x="14" y="1"/>
                    <a:pt x="13" y="2"/>
                    <a:pt x="12" y="3"/>
                  </a:cubicBezTo>
                  <a:cubicBezTo>
                    <a:pt x="11" y="3"/>
                    <a:pt x="10" y="5"/>
                    <a:pt x="9" y="6"/>
                  </a:cubicBezTo>
                  <a:cubicBezTo>
                    <a:pt x="7" y="7"/>
                    <a:pt x="6" y="8"/>
                    <a:pt x="6" y="9"/>
                  </a:cubicBezTo>
                  <a:cubicBezTo>
                    <a:pt x="5" y="10"/>
                    <a:pt x="5" y="11"/>
                    <a:pt x="5" y="12"/>
                  </a:cubicBezTo>
                  <a:cubicBezTo>
                    <a:pt x="5" y="13"/>
                    <a:pt x="5" y="15"/>
                    <a:pt x="5" y="17"/>
                  </a:cubicBezTo>
                  <a:lnTo>
                    <a:pt x="5" y="19"/>
                  </a:lnTo>
                  <a:lnTo>
                    <a:pt x="1" y="21"/>
                  </a:lnTo>
                  <a:lnTo>
                    <a:pt x="0" y="21"/>
                  </a:lnTo>
                  <a:lnTo>
                    <a:pt x="0" y="22"/>
                  </a:lnTo>
                  <a:lnTo>
                    <a:pt x="1" y="22"/>
                  </a:lnTo>
                  <a:lnTo>
                    <a:pt x="5" y="22"/>
                  </a:lnTo>
                  <a:lnTo>
                    <a:pt x="5" y="34"/>
                  </a:lnTo>
                  <a:cubicBezTo>
                    <a:pt x="5" y="35"/>
                    <a:pt x="5" y="37"/>
                    <a:pt x="4" y="39"/>
                  </a:cubicBezTo>
                  <a:cubicBezTo>
                    <a:pt x="4" y="41"/>
                    <a:pt x="4" y="42"/>
                    <a:pt x="4" y="43"/>
                  </a:cubicBezTo>
                  <a:cubicBezTo>
                    <a:pt x="4" y="43"/>
                    <a:pt x="4" y="44"/>
                    <a:pt x="4" y="44"/>
                  </a:cubicBezTo>
                  <a:cubicBezTo>
                    <a:pt x="4" y="44"/>
                    <a:pt x="3" y="44"/>
                    <a:pt x="3" y="44"/>
                  </a:cubicBezTo>
                  <a:cubicBezTo>
                    <a:pt x="3" y="44"/>
                    <a:pt x="2" y="44"/>
                    <a:pt x="0" y="44"/>
                  </a:cubicBezTo>
                  <a:lnTo>
                    <a:pt x="0" y="45"/>
                  </a:lnTo>
                  <a:lnTo>
                    <a:pt x="0" y="46"/>
                  </a:lnTo>
                  <a:cubicBezTo>
                    <a:pt x="2" y="46"/>
                    <a:pt x="5" y="46"/>
                    <a:pt x="7" y="46"/>
                  </a:cubicBezTo>
                  <a:cubicBezTo>
                    <a:pt x="9" y="46"/>
                    <a:pt x="11" y="46"/>
                    <a:pt x="12" y="46"/>
                  </a:cubicBezTo>
                  <a:cubicBezTo>
                    <a:pt x="13" y="46"/>
                    <a:pt x="14" y="46"/>
                    <a:pt x="15" y="46"/>
                  </a:cubicBezTo>
                  <a:lnTo>
                    <a:pt x="15" y="45"/>
                  </a:lnTo>
                  <a:lnTo>
                    <a:pt x="15" y="44"/>
                  </a:lnTo>
                  <a:cubicBezTo>
                    <a:pt x="13" y="44"/>
                    <a:pt x="12" y="44"/>
                    <a:pt x="11" y="44"/>
                  </a:cubicBezTo>
                  <a:cubicBezTo>
                    <a:pt x="11" y="44"/>
                    <a:pt x="11" y="44"/>
                    <a:pt x="11" y="44"/>
                  </a:cubicBezTo>
                  <a:cubicBezTo>
                    <a:pt x="10" y="44"/>
                    <a:pt x="10" y="43"/>
                    <a:pt x="10" y="43"/>
                  </a:cubicBezTo>
                  <a:cubicBezTo>
                    <a:pt x="10" y="43"/>
                    <a:pt x="10" y="41"/>
                    <a:pt x="10" y="39"/>
                  </a:cubicBezTo>
                  <a:cubicBezTo>
                    <a:pt x="10" y="36"/>
                    <a:pt x="10" y="35"/>
                    <a:pt x="10" y="34"/>
                  </a:cubicBezTo>
                  <a:lnTo>
                    <a:pt x="10" y="22"/>
                  </a:lnTo>
                  <a:lnTo>
                    <a:pt x="17" y="22"/>
                  </a:lnTo>
                  <a:lnTo>
                    <a:pt x="18" y="22"/>
                  </a:lnTo>
                  <a:lnTo>
                    <a:pt x="18" y="21"/>
                  </a:lnTo>
                  <a:lnTo>
                    <a:pt x="21" y="21"/>
                  </a:lnTo>
                  <a:cubicBezTo>
                    <a:pt x="22" y="21"/>
                    <a:pt x="23" y="21"/>
                    <a:pt x="23" y="21"/>
                  </a:cubicBezTo>
                  <a:cubicBezTo>
                    <a:pt x="24" y="21"/>
                    <a:pt x="24" y="21"/>
                    <a:pt x="24" y="21"/>
                  </a:cubicBezTo>
                  <a:cubicBezTo>
                    <a:pt x="24" y="21"/>
                    <a:pt x="24" y="22"/>
                    <a:pt x="24" y="24"/>
                  </a:cubicBezTo>
                  <a:cubicBezTo>
                    <a:pt x="24" y="26"/>
                    <a:pt x="24" y="27"/>
                    <a:pt x="24" y="28"/>
                  </a:cubicBezTo>
                  <a:lnTo>
                    <a:pt x="24" y="34"/>
                  </a:lnTo>
                  <a:cubicBezTo>
                    <a:pt x="24" y="35"/>
                    <a:pt x="24" y="37"/>
                    <a:pt x="24" y="39"/>
                  </a:cubicBezTo>
                  <a:cubicBezTo>
                    <a:pt x="24" y="41"/>
                    <a:pt x="24" y="42"/>
                    <a:pt x="24" y="43"/>
                  </a:cubicBezTo>
                  <a:cubicBezTo>
                    <a:pt x="24" y="43"/>
                    <a:pt x="24" y="44"/>
                    <a:pt x="24" y="44"/>
                  </a:cubicBezTo>
                  <a:cubicBezTo>
                    <a:pt x="23" y="44"/>
                    <a:pt x="23" y="44"/>
                    <a:pt x="23" y="44"/>
                  </a:cubicBezTo>
                  <a:cubicBezTo>
                    <a:pt x="23" y="44"/>
                    <a:pt x="22" y="44"/>
                    <a:pt x="20" y="44"/>
                  </a:cubicBezTo>
                  <a:lnTo>
                    <a:pt x="19" y="45"/>
                  </a:lnTo>
                  <a:lnTo>
                    <a:pt x="19" y="46"/>
                  </a:lnTo>
                  <a:lnTo>
                    <a:pt x="20" y="46"/>
                  </a:lnTo>
                  <a:cubicBezTo>
                    <a:pt x="22" y="46"/>
                    <a:pt x="25" y="46"/>
                    <a:pt x="27" y="46"/>
                  </a:cubicBezTo>
                  <a:cubicBezTo>
                    <a:pt x="29" y="46"/>
                    <a:pt x="32" y="46"/>
                    <a:pt x="34" y="46"/>
                  </a:cubicBezTo>
                  <a:lnTo>
                    <a:pt x="35" y="46"/>
                  </a:lnTo>
                  <a:lnTo>
                    <a:pt x="35" y="45"/>
                  </a:lnTo>
                  <a:lnTo>
                    <a:pt x="34" y="44"/>
                  </a:lnTo>
                  <a:cubicBezTo>
                    <a:pt x="32" y="44"/>
                    <a:pt x="31" y="44"/>
                    <a:pt x="31" y="44"/>
                  </a:cubicBezTo>
                  <a:cubicBezTo>
                    <a:pt x="31" y="44"/>
                    <a:pt x="31" y="44"/>
                    <a:pt x="30" y="44"/>
                  </a:cubicBezTo>
                  <a:cubicBezTo>
                    <a:pt x="30" y="44"/>
                    <a:pt x="30" y="43"/>
                    <a:pt x="30" y="43"/>
                  </a:cubicBezTo>
                  <a:cubicBezTo>
                    <a:pt x="30" y="43"/>
                    <a:pt x="30" y="41"/>
                    <a:pt x="30" y="39"/>
                  </a:cubicBezTo>
                  <a:cubicBezTo>
                    <a:pt x="30" y="36"/>
                    <a:pt x="30" y="35"/>
                    <a:pt x="30" y="34"/>
                  </a:cubicBezTo>
                  <a:lnTo>
                    <a:pt x="30" y="27"/>
                  </a:lnTo>
                  <a:cubicBezTo>
                    <a:pt x="30" y="23"/>
                    <a:pt x="30" y="20"/>
                    <a:pt x="30" y="17"/>
                  </a:cubicBezTo>
                  <a:lnTo>
                    <a:pt x="29" y="17"/>
                  </a:lnTo>
                  <a:cubicBezTo>
                    <a:pt x="27" y="17"/>
                    <a:pt x="25" y="18"/>
                    <a:pt x="24" y="18"/>
                  </a:cubicBezTo>
                  <a:cubicBezTo>
                    <a:pt x="22" y="19"/>
                    <a:pt x="20" y="19"/>
                    <a:pt x="17" y="19"/>
                  </a:cubicBezTo>
                  <a:lnTo>
                    <a:pt x="10" y="19"/>
                  </a:lnTo>
                  <a:lnTo>
                    <a:pt x="10" y="12"/>
                  </a:lnTo>
                  <a:close/>
                  <a:moveTo>
                    <a:pt x="24" y="4"/>
                  </a:moveTo>
                  <a:lnTo>
                    <a:pt x="24" y="4"/>
                  </a:lnTo>
                  <a:cubicBezTo>
                    <a:pt x="24" y="5"/>
                    <a:pt x="23" y="5"/>
                    <a:pt x="23" y="6"/>
                  </a:cubicBezTo>
                  <a:cubicBezTo>
                    <a:pt x="23" y="7"/>
                    <a:pt x="24" y="8"/>
                    <a:pt x="24" y="9"/>
                  </a:cubicBezTo>
                  <a:cubicBezTo>
                    <a:pt x="25" y="10"/>
                    <a:pt x="26" y="10"/>
                    <a:pt x="27" y="10"/>
                  </a:cubicBezTo>
                  <a:cubicBezTo>
                    <a:pt x="28" y="10"/>
                    <a:pt x="28" y="10"/>
                    <a:pt x="29" y="9"/>
                  </a:cubicBezTo>
                  <a:cubicBezTo>
                    <a:pt x="30" y="8"/>
                    <a:pt x="30" y="7"/>
                    <a:pt x="30" y="6"/>
                  </a:cubicBezTo>
                  <a:cubicBezTo>
                    <a:pt x="30" y="5"/>
                    <a:pt x="30" y="5"/>
                    <a:pt x="29" y="4"/>
                  </a:cubicBezTo>
                  <a:cubicBezTo>
                    <a:pt x="28" y="3"/>
                    <a:pt x="28" y="3"/>
                    <a:pt x="27" y="3"/>
                  </a:cubicBezTo>
                  <a:cubicBezTo>
                    <a:pt x="26" y="3"/>
                    <a:pt x="25" y="3"/>
                    <a:pt x="24"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6" name="Freeform 311">
              <a:extLst>
                <a:ext uri="{FF2B5EF4-FFF2-40B4-BE49-F238E27FC236}">
                  <a16:creationId xmlns:a16="http://schemas.microsoft.com/office/drawing/2014/main" id="{23619634-05D3-4E9F-A6F4-00C2BD11EC1B}"/>
                </a:ext>
              </a:extLst>
            </p:cNvPr>
            <p:cNvSpPr>
              <a:spLocks noEditPoints="1"/>
            </p:cNvSpPr>
            <p:nvPr/>
          </p:nvSpPr>
          <p:spPr bwMode="auto">
            <a:xfrm>
              <a:off x="1923301" y="3481793"/>
              <a:ext cx="50800" cy="58738"/>
            </a:xfrm>
            <a:custGeom>
              <a:avLst/>
              <a:gdLst>
                <a:gd name="T0" fmla="*/ 48919 w 27"/>
                <a:gd name="T1" fmla="*/ 47369 h 31"/>
                <a:gd name="T2" fmla="*/ 48919 w 27"/>
                <a:gd name="T3" fmla="*/ 47369 h 31"/>
                <a:gd name="T4" fmla="*/ 39511 w 27"/>
                <a:gd name="T5" fmla="*/ 51159 h 31"/>
                <a:gd name="T6" fmla="*/ 31985 w 27"/>
                <a:gd name="T7" fmla="*/ 53054 h 31"/>
                <a:gd name="T8" fmla="*/ 16933 w 27"/>
                <a:gd name="T9" fmla="*/ 47369 h 31"/>
                <a:gd name="T10" fmla="*/ 11289 w 27"/>
                <a:gd name="T11" fmla="*/ 28422 h 31"/>
                <a:gd name="T12" fmla="*/ 30104 w 27"/>
                <a:gd name="T13" fmla="*/ 28422 h 31"/>
                <a:gd name="T14" fmla="*/ 39511 w 27"/>
                <a:gd name="T15" fmla="*/ 28422 h 31"/>
                <a:gd name="T16" fmla="*/ 48919 w 27"/>
                <a:gd name="T17" fmla="*/ 28422 h 31"/>
                <a:gd name="T18" fmla="*/ 50800 w 27"/>
                <a:gd name="T19" fmla="*/ 26527 h 31"/>
                <a:gd name="T20" fmla="*/ 50800 w 27"/>
                <a:gd name="T21" fmla="*/ 22737 h 31"/>
                <a:gd name="T22" fmla="*/ 48919 w 27"/>
                <a:gd name="T23" fmla="*/ 13263 h 31"/>
                <a:gd name="T24" fmla="*/ 41393 w 27"/>
                <a:gd name="T25" fmla="*/ 3790 h 31"/>
                <a:gd name="T26" fmla="*/ 28222 w 27"/>
                <a:gd name="T27" fmla="*/ 0 h 31"/>
                <a:gd name="T28" fmla="*/ 18815 w 27"/>
                <a:gd name="T29" fmla="*/ 1895 h 31"/>
                <a:gd name="T30" fmla="*/ 11289 w 27"/>
                <a:gd name="T31" fmla="*/ 7579 h 31"/>
                <a:gd name="T32" fmla="*/ 5644 w 27"/>
                <a:gd name="T33" fmla="*/ 13263 h 31"/>
                <a:gd name="T34" fmla="*/ 1881 w 27"/>
                <a:gd name="T35" fmla="*/ 20843 h 31"/>
                <a:gd name="T36" fmla="*/ 0 w 27"/>
                <a:gd name="T37" fmla="*/ 30316 h 31"/>
                <a:gd name="T38" fmla="*/ 3763 w 27"/>
                <a:gd name="T39" fmla="*/ 47369 h 31"/>
                <a:gd name="T40" fmla="*/ 15052 w 27"/>
                <a:gd name="T41" fmla="*/ 56843 h 31"/>
                <a:gd name="T42" fmla="*/ 28222 w 27"/>
                <a:gd name="T43" fmla="*/ 58738 h 31"/>
                <a:gd name="T44" fmla="*/ 35748 w 27"/>
                <a:gd name="T45" fmla="*/ 56843 h 31"/>
                <a:gd name="T46" fmla="*/ 47037 w 27"/>
                <a:gd name="T47" fmla="*/ 53054 h 31"/>
                <a:gd name="T48" fmla="*/ 48919 w 27"/>
                <a:gd name="T49" fmla="*/ 47369 h 31"/>
                <a:gd name="T50" fmla="*/ 48919 w 27"/>
                <a:gd name="T51" fmla="*/ 47369 h 31"/>
                <a:gd name="T52" fmla="*/ 15052 w 27"/>
                <a:gd name="T53" fmla="*/ 9474 h 31"/>
                <a:gd name="T54" fmla="*/ 15052 w 27"/>
                <a:gd name="T55" fmla="*/ 9474 h 31"/>
                <a:gd name="T56" fmla="*/ 26341 w 27"/>
                <a:gd name="T57" fmla="*/ 5684 h 31"/>
                <a:gd name="T58" fmla="*/ 35748 w 27"/>
                <a:gd name="T59" fmla="*/ 9474 h 31"/>
                <a:gd name="T60" fmla="*/ 39511 w 27"/>
                <a:gd name="T61" fmla="*/ 22737 h 31"/>
                <a:gd name="T62" fmla="*/ 39511 w 27"/>
                <a:gd name="T63" fmla="*/ 24632 h 31"/>
                <a:gd name="T64" fmla="*/ 30104 w 27"/>
                <a:gd name="T65" fmla="*/ 24632 h 31"/>
                <a:gd name="T66" fmla="*/ 20696 w 27"/>
                <a:gd name="T67" fmla="*/ 24632 h 31"/>
                <a:gd name="T68" fmla="*/ 11289 w 27"/>
                <a:gd name="T69" fmla="*/ 24632 h 31"/>
                <a:gd name="T70" fmla="*/ 15052 w 27"/>
                <a:gd name="T71" fmla="*/ 9474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 h="31">
                  <a:moveTo>
                    <a:pt x="26" y="25"/>
                  </a:moveTo>
                  <a:lnTo>
                    <a:pt x="26" y="25"/>
                  </a:lnTo>
                  <a:cubicBezTo>
                    <a:pt x="24" y="26"/>
                    <a:pt x="23" y="27"/>
                    <a:pt x="21" y="27"/>
                  </a:cubicBezTo>
                  <a:cubicBezTo>
                    <a:pt x="20" y="27"/>
                    <a:pt x="19" y="28"/>
                    <a:pt x="17" y="28"/>
                  </a:cubicBezTo>
                  <a:cubicBezTo>
                    <a:pt x="14" y="28"/>
                    <a:pt x="12" y="27"/>
                    <a:pt x="9" y="25"/>
                  </a:cubicBezTo>
                  <a:cubicBezTo>
                    <a:pt x="7" y="23"/>
                    <a:pt x="6" y="20"/>
                    <a:pt x="6" y="15"/>
                  </a:cubicBezTo>
                  <a:lnTo>
                    <a:pt x="16" y="15"/>
                  </a:lnTo>
                  <a:cubicBezTo>
                    <a:pt x="17" y="15"/>
                    <a:pt x="18" y="15"/>
                    <a:pt x="21" y="15"/>
                  </a:cubicBezTo>
                  <a:cubicBezTo>
                    <a:pt x="23" y="15"/>
                    <a:pt x="25" y="15"/>
                    <a:pt x="26" y="15"/>
                  </a:cubicBezTo>
                  <a:lnTo>
                    <a:pt x="27" y="14"/>
                  </a:lnTo>
                  <a:cubicBezTo>
                    <a:pt x="27" y="14"/>
                    <a:pt x="27" y="13"/>
                    <a:pt x="27" y="12"/>
                  </a:cubicBezTo>
                  <a:cubicBezTo>
                    <a:pt x="27" y="10"/>
                    <a:pt x="27" y="8"/>
                    <a:pt x="26" y="7"/>
                  </a:cubicBezTo>
                  <a:cubicBezTo>
                    <a:pt x="25" y="5"/>
                    <a:pt x="24" y="3"/>
                    <a:pt x="22" y="2"/>
                  </a:cubicBezTo>
                  <a:cubicBezTo>
                    <a:pt x="20" y="1"/>
                    <a:pt x="18" y="0"/>
                    <a:pt x="15" y="0"/>
                  </a:cubicBezTo>
                  <a:cubicBezTo>
                    <a:pt x="13" y="0"/>
                    <a:pt x="12" y="1"/>
                    <a:pt x="10" y="1"/>
                  </a:cubicBezTo>
                  <a:cubicBezTo>
                    <a:pt x="9" y="2"/>
                    <a:pt x="7" y="3"/>
                    <a:pt x="6" y="4"/>
                  </a:cubicBezTo>
                  <a:cubicBezTo>
                    <a:pt x="4" y="5"/>
                    <a:pt x="3" y="6"/>
                    <a:pt x="3" y="7"/>
                  </a:cubicBezTo>
                  <a:cubicBezTo>
                    <a:pt x="2" y="8"/>
                    <a:pt x="2" y="9"/>
                    <a:pt x="1" y="11"/>
                  </a:cubicBezTo>
                  <a:cubicBezTo>
                    <a:pt x="1" y="12"/>
                    <a:pt x="0" y="14"/>
                    <a:pt x="0" y="16"/>
                  </a:cubicBezTo>
                  <a:cubicBezTo>
                    <a:pt x="0" y="20"/>
                    <a:pt x="1" y="22"/>
                    <a:pt x="2" y="25"/>
                  </a:cubicBezTo>
                  <a:cubicBezTo>
                    <a:pt x="4" y="27"/>
                    <a:pt x="6" y="29"/>
                    <a:pt x="8" y="30"/>
                  </a:cubicBezTo>
                  <a:cubicBezTo>
                    <a:pt x="10" y="30"/>
                    <a:pt x="12" y="31"/>
                    <a:pt x="15" y="31"/>
                  </a:cubicBezTo>
                  <a:cubicBezTo>
                    <a:pt x="16" y="31"/>
                    <a:pt x="18" y="31"/>
                    <a:pt x="19" y="30"/>
                  </a:cubicBezTo>
                  <a:cubicBezTo>
                    <a:pt x="21" y="30"/>
                    <a:pt x="23" y="29"/>
                    <a:pt x="25" y="28"/>
                  </a:cubicBezTo>
                  <a:lnTo>
                    <a:pt x="26" y="25"/>
                  </a:lnTo>
                  <a:close/>
                  <a:moveTo>
                    <a:pt x="8" y="5"/>
                  </a:moveTo>
                  <a:lnTo>
                    <a:pt x="8" y="5"/>
                  </a:lnTo>
                  <a:cubicBezTo>
                    <a:pt x="10" y="3"/>
                    <a:pt x="12" y="3"/>
                    <a:pt x="14" y="3"/>
                  </a:cubicBezTo>
                  <a:cubicBezTo>
                    <a:pt x="16" y="3"/>
                    <a:pt x="18" y="3"/>
                    <a:pt x="19" y="5"/>
                  </a:cubicBezTo>
                  <a:cubicBezTo>
                    <a:pt x="21" y="6"/>
                    <a:pt x="21" y="9"/>
                    <a:pt x="21" y="12"/>
                  </a:cubicBezTo>
                  <a:cubicBezTo>
                    <a:pt x="21" y="12"/>
                    <a:pt x="21" y="13"/>
                    <a:pt x="21" y="13"/>
                  </a:cubicBezTo>
                  <a:cubicBezTo>
                    <a:pt x="21" y="13"/>
                    <a:pt x="19" y="13"/>
                    <a:pt x="16" y="13"/>
                  </a:cubicBezTo>
                  <a:cubicBezTo>
                    <a:pt x="15" y="13"/>
                    <a:pt x="13" y="13"/>
                    <a:pt x="11" y="13"/>
                  </a:cubicBezTo>
                  <a:cubicBezTo>
                    <a:pt x="8" y="13"/>
                    <a:pt x="7" y="13"/>
                    <a:pt x="6" y="13"/>
                  </a:cubicBezTo>
                  <a:cubicBezTo>
                    <a:pt x="6" y="9"/>
                    <a:pt x="7" y="7"/>
                    <a:pt x="8" y="5"/>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7" name="Freeform 312">
              <a:extLst>
                <a:ext uri="{FF2B5EF4-FFF2-40B4-BE49-F238E27FC236}">
                  <a16:creationId xmlns:a16="http://schemas.microsoft.com/office/drawing/2014/main" id="{8B454FC3-EC7A-4667-A47A-CC34D8191547}"/>
                </a:ext>
              </a:extLst>
            </p:cNvPr>
            <p:cNvSpPr>
              <a:spLocks/>
            </p:cNvSpPr>
            <p:nvPr/>
          </p:nvSpPr>
          <p:spPr bwMode="auto">
            <a:xfrm>
              <a:off x="1982039" y="3483380"/>
              <a:ext cx="39687" cy="55563"/>
            </a:xfrm>
            <a:custGeom>
              <a:avLst/>
              <a:gdLst>
                <a:gd name="T0" fmla="*/ 0 w 22"/>
                <a:gd name="T1" fmla="*/ 3832 h 29"/>
                <a:gd name="T2" fmla="*/ 0 w 22"/>
                <a:gd name="T3" fmla="*/ 3832 h 29"/>
                <a:gd name="T4" fmla="*/ 0 w 22"/>
                <a:gd name="T5" fmla="*/ 3832 h 29"/>
                <a:gd name="T6" fmla="*/ 0 w 22"/>
                <a:gd name="T7" fmla="*/ 7664 h 29"/>
                <a:gd name="T8" fmla="*/ 0 w 22"/>
                <a:gd name="T9" fmla="*/ 7664 h 29"/>
                <a:gd name="T10" fmla="*/ 5412 w 22"/>
                <a:gd name="T11" fmla="*/ 7664 h 29"/>
                <a:gd name="T12" fmla="*/ 9020 w 22"/>
                <a:gd name="T13" fmla="*/ 7664 h 29"/>
                <a:gd name="T14" fmla="*/ 9020 w 22"/>
                <a:gd name="T15" fmla="*/ 9580 h 29"/>
                <a:gd name="T16" fmla="*/ 9020 w 22"/>
                <a:gd name="T17" fmla="*/ 13412 h 29"/>
                <a:gd name="T18" fmla="*/ 9020 w 22"/>
                <a:gd name="T19" fmla="*/ 21076 h 29"/>
                <a:gd name="T20" fmla="*/ 9020 w 22"/>
                <a:gd name="T21" fmla="*/ 32571 h 29"/>
                <a:gd name="T22" fmla="*/ 9020 w 22"/>
                <a:gd name="T23" fmla="*/ 42151 h 29"/>
                <a:gd name="T24" fmla="*/ 9020 w 22"/>
                <a:gd name="T25" fmla="*/ 49815 h 29"/>
                <a:gd name="T26" fmla="*/ 9020 w 22"/>
                <a:gd name="T27" fmla="*/ 51731 h 29"/>
                <a:gd name="T28" fmla="*/ 7216 w 22"/>
                <a:gd name="T29" fmla="*/ 51731 h 29"/>
                <a:gd name="T30" fmla="*/ 1804 w 22"/>
                <a:gd name="T31" fmla="*/ 51731 h 29"/>
                <a:gd name="T32" fmla="*/ 0 w 22"/>
                <a:gd name="T33" fmla="*/ 53647 h 29"/>
                <a:gd name="T34" fmla="*/ 0 w 22"/>
                <a:gd name="T35" fmla="*/ 55563 h 29"/>
                <a:gd name="T36" fmla="*/ 1804 w 22"/>
                <a:gd name="T37" fmla="*/ 55563 h 29"/>
                <a:gd name="T38" fmla="*/ 14432 w 22"/>
                <a:gd name="T39" fmla="*/ 55563 h 29"/>
                <a:gd name="T40" fmla="*/ 30667 w 22"/>
                <a:gd name="T41" fmla="*/ 55563 h 29"/>
                <a:gd name="T42" fmla="*/ 30667 w 22"/>
                <a:gd name="T43" fmla="*/ 55563 h 29"/>
                <a:gd name="T44" fmla="*/ 30667 w 22"/>
                <a:gd name="T45" fmla="*/ 53647 h 29"/>
                <a:gd name="T46" fmla="*/ 30667 w 22"/>
                <a:gd name="T47" fmla="*/ 51731 h 29"/>
                <a:gd name="T48" fmla="*/ 21647 w 22"/>
                <a:gd name="T49" fmla="*/ 51731 h 29"/>
                <a:gd name="T50" fmla="*/ 19844 w 22"/>
                <a:gd name="T51" fmla="*/ 51731 h 29"/>
                <a:gd name="T52" fmla="*/ 19844 w 22"/>
                <a:gd name="T53" fmla="*/ 49815 h 29"/>
                <a:gd name="T54" fmla="*/ 19844 w 22"/>
                <a:gd name="T55" fmla="*/ 42151 h 29"/>
                <a:gd name="T56" fmla="*/ 19844 w 22"/>
                <a:gd name="T57" fmla="*/ 32571 h 29"/>
                <a:gd name="T58" fmla="*/ 19844 w 22"/>
                <a:gd name="T59" fmla="*/ 26824 h 29"/>
                <a:gd name="T60" fmla="*/ 19844 w 22"/>
                <a:gd name="T61" fmla="*/ 17244 h 29"/>
                <a:gd name="T62" fmla="*/ 23451 w 22"/>
                <a:gd name="T63" fmla="*/ 11496 h 29"/>
                <a:gd name="T64" fmla="*/ 28863 w 22"/>
                <a:gd name="T65" fmla="*/ 9580 h 29"/>
                <a:gd name="T66" fmla="*/ 36079 w 22"/>
                <a:gd name="T67" fmla="*/ 15328 h 29"/>
                <a:gd name="T68" fmla="*/ 39687 w 22"/>
                <a:gd name="T69" fmla="*/ 15328 h 29"/>
                <a:gd name="T70" fmla="*/ 39687 w 22"/>
                <a:gd name="T71" fmla="*/ 1916 h 29"/>
                <a:gd name="T72" fmla="*/ 39687 w 22"/>
                <a:gd name="T73" fmla="*/ 0 h 29"/>
                <a:gd name="T74" fmla="*/ 34275 w 22"/>
                <a:gd name="T75" fmla="*/ 0 h 29"/>
                <a:gd name="T76" fmla="*/ 30667 w 22"/>
                <a:gd name="T77" fmla="*/ 0 h 29"/>
                <a:gd name="T78" fmla="*/ 27059 w 22"/>
                <a:gd name="T79" fmla="*/ 1916 h 29"/>
                <a:gd name="T80" fmla="*/ 23451 w 22"/>
                <a:gd name="T81" fmla="*/ 5748 h 29"/>
                <a:gd name="T82" fmla="*/ 19844 w 22"/>
                <a:gd name="T83" fmla="*/ 11496 h 29"/>
                <a:gd name="T84" fmla="*/ 19844 w 22"/>
                <a:gd name="T85" fmla="*/ 0 h 29"/>
                <a:gd name="T86" fmla="*/ 18040 w 22"/>
                <a:gd name="T87" fmla="*/ 0 h 29"/>
                <a:gd name="T88" fmla="*/ 0 w 22"/>
                <a:gd name="T89" fmla="*/ 3832 h 2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2" h="29">
                  <a:moveTo>
                    <a:pt x="0" y="2"/>
                  </a:moveTo>
                  <a:lnTo>
                    <a:pt x="0" y="2"/>
                  </a:lnTo>
                  <a:lnTo>
                    <a:pt x="0" y="4"/>
                  </a:lnTo>
                  <a:lnTo>
                    <a:pt x="3" y="4"/>
                  </a:lnTo>
                  <a:cubicBezTo>
                    <a:pt x="4" y="4"/>
                    <a:pt x="4" y="4"/>
                    <a:pt x="5" y="4"/>
                  </a:cubicBezTo>
                  <a:cubicBezTo>
                    <a:pt x="5" y="4"/>
                    <a:pt x="5" y="4"/>
                    <a:pt x="5" y="5"/>
                  </a:cubicBezTo>
                  <a:cubicBezTo>
                    <a:pt x="5" y="5"/>
                    <a:pt x="5" y="6"/>
                    <a:pt x="5" y="7"/>
                  </a:cubicBezTo>
                  <a:cubicBezTo>
                    <a:pt x="5" y="9"/>
                    <a:pt x="5" y="10"/>
                    <a:pt x="5" y="11"/>
                  </a:cubicBezTo>
                  <a:lnTo>
                    <a:pt x="5" y="17"/>
                  </a:lnTo>
                  <a:cubicBezTo>
                    <a:pt x="5" y="18"/>
                    <a:pt x="5" y="20"/>
                    <a:pt x="5" y="22"/>
                  </a:cubicBezTo>
                  <a:cubicBezTo>
                    <a:pt x="5" y="24"/>
                    <a:pt x="5" y="25"/>
                    <a:pt x="5" y="26"/>
                  </a:cubicBezTo>
                  <a:cubicBezTo>
                    <a:pt x="5" y="26"/>
                    <a:pt x="5" y="27"/>
                    <a:pt x="5" y="27"/>
                  </a:cubicBezTo>
                  <a:cubicBezTo>
                    <a:pt x="4" y="27"/>
                    <a:pt x="4" y="27"/>
                    <a:pt x="4" y="27"/>
                  </a:cubicBezTo>
                  <a:cubicBezTo>
                    <a:pt x="4" y="27"/>
                    <a:pt x="3" y="27"/>
                    <a:pt x="1" y="27"/>
                  </a:cubicBezTo>
                  <a:lnTo>
                    <a:pt x="0" y="28"/>
                  </a:lnTo>
                  <a:lnTo>
                    <a:pt x="0" y="29"/>
                  </a:lnTo>
                  <a:lnTo>
                    <a:pt x="1" y="29"/>
                  </a:lnTo>
                  <a:cubicBezTo>
                    <a:pt x="3" y="29"/>
                    <a:pt x="6" y="29"/>
                    <a:pt x="8" y="29"/>
                  </a:cubicBezTo>
                  <a:cubicBezTo>
                    <a:pt x="11" y="29"/>
                    <a:pt x="14" y="29"/>
                    <a:pt x="17" y="29"/>
                  </a:cubicBezTo>
                  <a:lnTo>
                    <a:pt x="17" y="28"/>
                  </a:lnTo>
                  <a:lnTo>
                    <a:pt x="17" y="27"/>
                  </a:lnTo>
                  <a:cubicBezTo>
                    <a:pt x="14" y="27"/>
                    <a:pt x="12" y="27"/>
                    <a:pt x="12" y="27"/>
                  </a:cubicBezTo>
                  <a:cubicBezTo>
                    <a:pt x="12" y="27"/>
                    <a:pt x="12" y="27"/>
                    <a:pt x="11" y="27"/>
                  </a:cubicBezTo>
                  <a:cubicBezTo>
                    <a:pt x="11" y="27"/>
                    <a:pt x="11" y="26"/>
                    <a:pt x="11" y="26"/>
                  </a:cubicBezTo>
                  <a:cubicBezTo>
                    <a:pt x="11" y="26"/>
                    <a:pt x="11" y="24"/>
                    <a:pt x="11" y="22"/>
                  </a:cubicBezTo>
                  <a:cubicBezTo>
                    <a:pt x="11" y="19"/>
                    <a:pt x="11" y="18"/>
                    <a:pt x="11" y="17"/>
                  </a:cubicBezTo>
                  <a:lnTo>
                    <a:pt x="11" y="14"/>
                  </a:lnTo>
                  <a:cubicBezTo>
                    <a:pt x="11" y="12"/>
                    <a:pt x="11" y="10"/>
                    <a:pt x="11" y="9"/>
                  </a:cubicBezTo>
                  <a:cubicBezTo>
                    <a:pt x="11" y="8"/>
                    <a:pt x="12" y="7"/>
                    <a:pt x="13" y="6"/>
                  </a:cubicBezTo>
                  <a:cubicBezTo>
                    <a:pt x="14" y="5"/>
                    <a:pt x="15" y="5"/>
                    <a:pt x="16" y="5"/>
                  </a:cubicBezTo>
                  <a:cubicBezTo>
                    <a:pt x="18" y="5"/>
                    <a:pt x="19" y="6"/>
                    <a:pt x="20" y="8"/>
                  </a:cubicBezTo>
                  <a:lnTo>
                    <a:pt x="22" y="8"/>
                  </a:lnTo>
                  <a:cubicBezTo>
                    <a:pt x="22" y="6"/>
                    <a:pt x="22" y="3"/>
                    <a:pt x="22" y="1"/>
                  </a:cubicBezTo>
                  <a:lnTo>
                    <a:pt x="22" y="0"/>
                  </a:lnTo>
                  <a:cubicBezTo>
                    <a:pt x="21" y="0"/>
                    <a:pt x="20" y="0"/>
                    <a:pt x="19" y="0"/>
                  </a:cubicBezTo>
                  <a:cubicBezTo>
                    <a:pt x="19" y="0"/>
                    <a:pt x="18" y="0"/>
                    <a:pt x="17" y="0"/>
                  </a:cubicBezTo>
                  <a:cubicBezTo>
                    <a:pt x="16" y="0"/>
                    <a:pt x="16" y="1"/>
                    <a:pt x="15" y="1"/>
                  </a:cubicBezTo>
                  <a:cubicBezTo>
                    <a:pt x="14" y="2"/>
                    <a:pt x="14" y="3"/>
                    <a:pt x="13" y="3"/>
                  </a:cubicBezTo>
                  <a:lnTo>
                    <a:pt x="11" y="6"/>
                  </a:lnTo>
                  <a:cubicBezTo>
                    <a:pt x="11" y="3"/>
                    <a:pt x="11" y="1"/>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8" name="Freeform 313">
              <a:extLst>
                <a:ext uri="{FF2B5EF4-FFF2-40B4-BE49-F238E27FC236}">
                  <a16:creationId xmlns:a16="http://schemas.microsoft.com/office/drawing/2014/main" id="{8CDE95EB-7DA8-4197-9B3F-BCCF4E632506}"/>
                </a:ext>
              </a:extLst>
            </p:cNvPr>
            <p:cNvSpPr>
              <a:spLocks noEditPoints="1"/>
            </p:cNvSpPr>
            <p:nvPr/>
          </p:nvSpPr>
          <p:spPr bwMode="auto">
            <a:xfrm>
              <a:off x="2028076" y="3457980"/>
              <a:ext cx="30162" cy="80963"/>
            </a:xfrm>
            <a:custGeom>
              <a:avLst/>
              <a:gdLst>
                <a:gd name="T0" fmla="*/ 9426 w 16"/>
                <a:gd name="T1" fmla="*/ 1883 h 43"/>
                <a:gd name="T2" fmla="*/ 9426 w 16"/>
                <a:gd name="T3" fmla="*/ 1883 h 43"/>
                <a:gd name="T4" fmla="*/ 7541 w 16"/>
                <a:gd name="T5" fmla="*/ 5649 h 43"/>
                <a:gd name="T6" fmla="*/ 9426 w 16"/>
                <a:gd name="T7" fmla="*/ 11297 h 43"/>
                <a:gd name="T8" fmla="*/ 15081 w 16"/>
                <a:gd name="T9" fmla="*/ 13180 h 43"/>
                <a:gd name="T10" fmla="*/ 18851 w 16"/>
                <a:gd name="T11" fmla="*/ 11297 h 43"/>
                <a:gd name="T12" fmla="*/ 20736 w 16"/>
                <a:gd name="T13" fmla="*/ 5649 h 43"/>
                <a:gd name="T14" fmla="*/ 18851 w 16"/>
                <a:gd name="T15" fmla="*/ 1883 h 43"/>
                <a:gd name="T16" fmla="*/ 15081 w 16"/>
                <a:gd name="T17" fmla="*/ 0 h 43"/>
                <a:gd name="T18" fmla="*/ 9426 w 16"/>
                <a:gd name="T19" fmla="*/ 1883 h 43"/>
                <a:gd name="T20" fmla="*/ 0 w 16"/>
                <a:gd name="T21" fmla="*/ 30126 h 43"/>
                <a:gd name="T22" fmla="*/ 0 w 16"/>
                <a:gd name="T23" fmla="*/ 30126 h 43"/>
                <a:gd name="T24" fmla="*/ 0 w 16"/>
                <a:gd name="T25" fmla="*/ 30126 h 43"/>
                <a:gd name="T26" fmla="*/ 0 w 16"/>
                <a:gd name="T27" fmla="*/ 33891 h 43"/>
                <a:gd name="T28" fmla="*/ 0 w 16"/>
                <a:gd name="T29" fmla="*/ 33891 h 43"/>
                <a:gd name="T30" fmla="*/ 5655 w 16"/>
                <a:gd name="T31" fmla="*/ 33891 h 43"/>
                <a:gd name="T32" fmla="*/ 9426 w 16"/>
                <a:gd name="T33" fmla="*/ 33891 h 43"/>
                <a:gd name="T34" fmla="*/ 9426 w 16"/>
                <a:gd name="T35" fmla="*/ 35774 h 43"/>
                <a:gd name="T36" fmla="*/ 9426 w 16"/>
                <a:gd name="T37" fmla="*/ 39540 h 43"/>
                <a:gd name="T38" fmla="*/ 9426 w 16"/>
                <a:gd name="T39" fmla="*/ 47072 h 43"/>
                <a:gd name="T40" fmla="*/ 9426 w 16"/>
                <a:gd name="T41" fmla="*/ 58369 h 43"/>
                <a:gd name="T42" fmla="*/ 9426 w 16"/>
                <a:gd name="T43" fmla="*/ 67783 h 43"/>
                <a:gd name="T44" fmla="*/ 9426 w 16"/>
                <a:gd name="T45" fmla="*/ 75314 h 43"/>
                <a:gd name="T46" fmla="*/ 9426 w 16"/>
                <a:gd name="T47" fmla="*/ 77197 h 43"/>
                <a:gd name="T48" fmla="*/ 7541 w 16"/>
                <a:gd name="T49" fmla="*/ 77197 h 43"/>
                <a:gd name="T50" fmla="*/ 1885 w 16"/>
                <a:gd name="T51" fmla="*/ 77197 h 43"/>
                <a:gd name="T52" fmla="*/ 0 w 16"/>
                <a:gd name="T53" fmla="*/ 79080 h 43"/>
                <a:gd name="T54" fmla="*/ 0 w 16"/>
                <a:gd name="T55" fmla="*/ 80963 h 43"/>
                <a:gd name="T56" fmla="*/ 1885 w 16"/>
                <a:gd name="T57" fmla="*/ 80963 h 43"/>
                <a:gd name="T58" fmla="*/ 15081 w 16"/>
                <a:gd name="T59" fmla="*/ 80963 h 43"/>
                <a:gd name="T60" fmla="*/ 28277 w 16"/>
                <a:gd name="T61" fmla="*/ 80963 h 43"/>
                <a:gd name="T62" fmla="*/ 30162 w 16"/>
                <a:gd name="T63" fmla="*/ 80963 h 43"/>
                <a:gd name="T64" fmla="*/ 30162 w 16"/>
                <a:gd name="T65" fmla="*/ 79080 h 43"/>
                <a:gd name="T66" fmla="*/ 28277 w 16"/>
                <a:gd name="T67" fmla="*/ 77197 h 43"/>
                <a:gd name="T68" fmla="*/ 22622 w 16"/>
                <a:gd name="T69" fmla="*/ 77197 h 43"/>
                <a:gd name="T70" fmla="*/ 20736 w 16"/>
                <a:gd name="T71" fmla="*/ 77197 h 43"/>
                <a:gd name="T72" fmla="*/ 20736 w 16"/>
                <a:gd name="T73" fmla="*/ 75314 h 43"/>
                <a:gd name="T74" fmla="*/ 20736 w 16"/>
                <a:gd name="T75" fmla="*/ 67783 h 43"/>
                <a:gd name="T76" fmla="*/ 20736 w 16"/>
                <a:gd name="T77" fmla="*/ 58369 h 43"/>
                <a:gd name="T78" fmla="*/ 20736 w 16"/>
                <a:gd name="T79" fmla="*/ 45189 h 43"/>
                <a:gd name="T80" fmla="*/ 20736 w 16"/>
                <a:gd name="T81" fmla="*/ 26360 h 43"/>
                <a:gd name="T82" fmla="*/ 18851 w 16"/>
                <a:gd name="T83" fmla="*/ 26360 h 43"/>
                <a:gd name="T84" fmla="*/ 0 w 16"/>
                <a:gd name="T85" fmla="*/ 30126 h 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3">
                  <a:moveTo>
                    <a:pt x="5" y="1"/>
                  </a:moveTo>
                  <a:lnTo>
                    <a:pt x="5" y="1"/>
                  </a:lnTo>
                  <a:cubicBezTo>
                    <a:pt x="5" y="2"/>
                    <a:pt x="4" y="2"/>
                    <a:pt x="4" y="3"/>
                  </a:cubicBezTo>
                  <a:cubicBezTo>
                    <a:pt x="4" y="4"/>
                    <a:pt x="5" y="5"/>
                    <a:pt x="5" y="6"/>
                  </a:cubicBezTo>
                  <a:cubicBezTo>
                    <a:pt x="6" y="7"/>
                    <a:pt x="7" y="7"/>
                    <a:pt x="8" y="7"/>
                  </a:cubicBezTo>
                  <a:cubicBezTo>
                    <a:pt x="9" y="7"/>
                    <a:pt x="9" y="7"/>
                    <a:pt x="10" y="6"/>
                  </a:cubicBezTo>
                  <a:cubicBezTo>
                    <a:pt x="11" y="5"/>
                    <a:pt x="11" y="4"/>
                    <a:pt x="11" y="3"/>
                  </a:cubicBezTo>
                  <a:cubicBezTo>
                    <a:pt x="11" y="2"/>
                    <a:pt x="11" y="2"/>
                    <a:pt x="10" y="1"/>
                  </a:cubicBezTo>
                  <a:cubicBezTo>
                    <a:pt x="9" y="0"/>
                    <a:pt x="9" y="0"/>
                    <a:pt x="8" y="0"/>
                  </a:cubicBezTo>
                  <a:cubicBezTo>
                    <a:pt x="7" y="0"/>
                    <a:pt x="6" y="0"/>
                    <a:pt x="5" y="1"/>
                  </a:cubicBezTo>
                  <a:close/>
                  <a:moveTo>
                    <a:pt x="0" y="16"/>
                  </a:moveTo>
                  <a:lnTo>
                    <a:pt x="0" y="16"/>
                  </a:lnTo>
                  <a:lnTo>
                    <a:pt x="0" y="18"/>
                  </a:lnTo>
                  <a:lnTo>
                    <a:pt x="3" y="18"/>
                  </a:lnTo>
                  <a:cubicBezTo>
                    <a:pt x="4" y="18"/>
                    <a:pt x="4" y="18"/>
                    <a:pt x="5" y="18"/>
                  </a:cubicBezTo>
                  <a:cubicBezTo>
                    <a:pt x="5" y="18"/>
                    <a:pt x="5" y="18"/>
                    <a:pt x="5" y="19"/>
                  </a:cubicBezTo>
                  <a:cubicBezTo>
                    <a:pt x="5" y="19"/>
                    <a:pt x="5" y="20"/>
                    <a:pt x="5" y="21"/>
                  </a:cubicBezTo>
                  <a:cubicBezTo>
                    <a:pt x="5" y="23"/>
                    <a:pt x="5" y="24"/>
                    <a:pt x="5" y="25"/>
                  </a:cubicBezTo>
                  <a:lnTo>
                    <a:pt x="5" y="31"/>
                  </a:lnTo>
                  <a:cubicBezTo>
                    <a:pt x="5" y="32"/>
                    <a:pt x="5" y="34"/>
                    <a:pt x="5" y="36"/>
                  </a:cubicBezTo>
                  <a:cubicBezTo>
                    <a:pt x="5" y="38"/>
                    <a:pt x="5" y="39"/>
                    <a:pt x="5" y="40"/>
                  </a:cubicBezTo>
                  <a:cubicBezTo>
                    <a:pt x="5" y="40"/>
                    <a:pt x="5" y="41"/>
                    <a:pt x="5" y="41"/>
                  </a:cubicBezTo>
                  <a:cubicBezTo>
                    <a:pt x="4" y="41"/>
                    <a:pt x="4" y="41"/>
                    <a:pt x="4" y="41"/>
                  </a:cubicBezTo>
                  <a:cubicBezTo>
                    <a:pt x="4" y="41"/>
                    <a:pt x="3" y="41"/>
                    <a:pt x="1" y="41"/>
                  </a:cubicBezTo>
                  <a:lnTo>
                    <a:pt x="0" y="42"/>
                  </a:lnTo>
                  <a:lnTo>
                    <a:pt x="0" y="43"/>
                  </a:lnTo>
                  <a:lnTo>
                    <a:pt x="1" y="43"/>
                  </a:lnTo>
                  <a:cubicBezTo>
                    <a:pt x="3" y="43"/>
                    <a:pt x="6" y="43"/>
                    <a:pt x="8" y="43"/>
                  </a:cubicBezTo>
                  <a:cubicBezTo>
                    <a:pt x="10" y="43"/>
                    <a:pt x="13" y="43"/>
                    <a:pt x="15" y="43"/>
                  </a:cubicBezTo>
                  <a:lnTo>
                    <a:pt x="16" y="43"/>
                  </a:lnTo>
                  <a:lnTo>
                    <a:pt x="16" y="42"/>
                  </a:lnTo>
                  <a:lnTo>
                    <a:pt x="15" y="41"/>
                  </a:lnTo>
                  <a:cubicBezTo>
                    <a:pt x="13" y="41"/>
                    <a:pt x="12" y="41"/>
                    <a:pt x="12" y="41"/>
                  </a:cubicBezTo>
                  <a:cubicBezTo>
                    <a:pt x="12" y="41"/>
                    <a:pt x="12" y="41"/>
                    <a:pt x="11" y="41"/>
                  </a:cubicBezTo>
                  <a:cubicBezTo>
                    <a:pt x="11" y="41"/>
                    <a:pt x="11" y="40"/>
                    <a:pt x="11" y="40"/>
                  </a:cubicBezTo>
                  <a:cubicBezTo>
                    <a:pt x="11" y="40"/>
                    <a:pt x="11" y="38"/>
                    <a:pt x="11" y="36"/>
                  </a:cubicBezTo>
                  <a:cubicBezTo>
                    <a:pt x="11" y="33"/>
                    <a:pt x="11" y="32"/>
                    <a:pt x="11" y="31"/>
                  </a:cubicBezTo>
                  <a:lnTo>
                    <a:pt x="11" y="24"/>
                  </a:lnTo>
                  <a:cubicBezTo>
                    <a:pt x="11" y="20"/>
                    <a:pt x="11" y="17"/>
                    <a:pt x="11" y="14"/>
                  </a:cubicBezTo>
                  <a:lnTo>
                    <a:pt x="10" y="14"/>
                  </a:lnTo>
                  <a:cubicBezTo>
                    <a:pt x="8"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49" name="Freeform 314">
              <a:extLst>
                <a:ext uri="{FF2B5EF4-FFF2-40B4-BE49-F238E27FC236}">
                  <a16:creationId xmlns:a16="http://schemas.microsoft.com/office/drawing/2014/main" id="{ACD8094C-999E-4C71-B946-ABDA4F6AAEEA}"/>
                </a:ext>
              </a:extLst>
            </p:cNvPr>
            <p:cNvSpPr>
              <a:spLocks/>
            </p:cNvSpPr>
            <p:nvPr/>
          </p:nvSpPr>
          <p:spPr bwMode="auto">
            <a:xfrm>
              <a:off x="2063001" y="4505730"/>
              <a:ext cx="76200" cy="84138"/>
            </a:xfrm>
            <a:custGeom>
              <a:avLst/>
              <a:gdLst>
                <a:gd name="T0" fmla="*/ 76200 w 41"/>
                <a:gd name="T1" fmla="*/ 71050 h 45"/>
                <a:gd name="T2" fmla="*/ 76200 w 41"/>
                <a:gd name="T3" fmla="*/ 71050 h 45"/>
                <a:gd name="T4" fmla="*/ 68766 w 41"/>
                <a:gd name="T5" fmla="*/ 74789 h 45"/>
                <a:gd name="T6" fmla="*/ 61332 w 41"/>
                <a:gd name="T7" fmla="*/ 78529 h 45"/>
                <a:gd name="T8" fmla="*/ 52039 w 41"/>
                <a:gd name="T9" fmla="*/ 78529 h 45"/>
                <a:gd name="T10" fmla="*/ 31595 w 41"/>
                <a:gd name="T11" fmla="*/ 74789 h 45"/>
                <a:gd name="T12" fmla="*/ 18585 w 41"/>
                <a:gd name="T13" fmla="*/ 59831 h 45"/>
                <a:gd name="T14" fmla="*/ 13010 w 41"/>
                <a:gd name="T15" fmla="*/ 41134 h 45"/>
                <a:gd name="T16" fmla="*/ 16727 w 41"/>
                <a:gd name="T17" fmla="*/ 20567 h 45"/>
                <a:gd name="T18" fmla="*/ 29737 w 41"/>
                <a:gd name="T19" fmla="*/ 9349 h 45"/>
                <a:gd name="T20" fmla="*/ 46463 w 41"/>
                <a:gd name="T21" fmla="*/ 5609 h 45"/>
                <a:gd name="T22" fmla="*/ 59473 w 41"/>
                <a:gd name="T23" fmla="*/ 7479 h 45"/>
                <a:gd name="T24" fmla="*/ 68766 w 41"/>
                <a:gd name="T25" fmla="*/ 11218 h 45"/>
                <a:gd name="T26" fmla="*/ 70624 w 41"/>
                <a:gd name="T27" fmla="*/ 22437 h 45"/>
                <a:gd name="T28" fmla="*/ 70624 w 41"/>
                <a:gd name="T29" fmla="*/ 22437 h 45"/>
                <a:gd name="T30" fmla="*/ 72483 w 41"/>
                <a:gd name="T31" fmla="*/ 22437 h 45"/>
                <a:gd name="T32" fmla="*/ 72483 w 41"/>
                <a:gd name="T33" fmla="*/ 22437 h 45"/>
                <a:gd name="T34" fmla="*/ 76200 w 41"/>
                <a:gd name="T35" fmla="*/ 5609 h 45"/>
                <a:gd name="T36" fmla="*/ 76200 w 41"/>
                <a:gd name="T37" fmla="*/ 5609 h 45"/>
                <a:gd name="T38" fmla="*/ 63190 w 41"/>
                <a:gd name="T39" fmla="*/ 1870 h 45"/>
                <a:gd name="T40" fmla="*/ 48322 w 41"/>
                <a:gd name="T41" fmla="*/ 0 h 45"/>
                <a:gd name="T42" fmla="*/ 24161 w 41"/>
                <a:gd name="T43" fmla="*/ 5609 h 45"/>
                <a:gd name="T44" fmla="*/ 7434 w 41"/>
                <a:gd name="T45" fmla="*/ 18697 h 45"/>
                <a:gd name="T46" fmla="*/ 0 w 41"/>
                <a:gd name="T47" fmla="*/ 43004 h 45"/>
                <a:gd name="T48" fmla="*/ 13010 w 41"/>
                <a:gd name="T49" fmla="*/ 72920 h 45"/>
                <a:gd name="T50" fmla="*/ 46463 w 41"/>
                <a:gd name="T51" fmla="*/ 84138 h 45"/>
                <a:gd name="T52" fmla="*/ 74341 w 41"/>
                <a:gd name="T53" fmla="*/ 78529 h 45"/>
                <a:gd name="T54" fmla="*/ 76200 w 41"/>
                <a:gd name="T55" fmla="*/ 72920 h 45"/>
                <a:gd name="T56" fmla="*/ 76200 w 41"/>
                <a:gd name="T57" fmla="*/ 7105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 h="45">
                  <a:moveTo>
                    <a:pt x="41" y="38"/>
                  </a:moveTo>
                  <a:lnTo>
                    <a:pt x="41" y="38"/>
                  </a:lnTo>
                  <a:cubicBezTo>
                    <a:pt x="40" y="39"/>
                    <a:pt x="39" y="40"/>
                    <a:pt x="37" y="40"/>
                  </a:cubicBezTo>
                  <a:cubicBezTo>
                    <a:pt x="36" y="41"/>
                    <a:pt x="35" y="41"/>
                    <a:pt x="33" y="42"/>
                  </a:cubicBezTo>
                  <a:cubicBezTo>
                    <a:pt x="32" y="42"/>
                    <a:pt x="30" y="42"/>
                    <a:pt x="28" y="42"/>
                  </a:cubicBezTo>
                  <a:cubicBezTo>
                    <a:pt x="24" y="42"/>
                    <a:pt x="20" y="41"/>
                    <a:pt x="17" y="40"/>
                  </a:cubicBezTo>
                  <a:cubicBezTo>
                    <a:pt x="14" y="38"/>
                    <a:pt x="12" y="36"/>
                    <a:pt x="10" y="32"/>
                  </a:cubicBezTo>
                  <a:cubicBezTo>
                    <a:pt x="8" y="29"/>
                    <a:pt x="7" y="26"/>
                    <a:pt x="7" y="22"/>
                  </a:cubicBezTo>
                  <a:cubicBezTo>
                    <a:pt x="7" y="18"/>
                    <a:pt x="8" y="14"/>
                    <a:pt x="9" y="11"/>
                  </a:cubicBezTo>
                  <a:cubicBezTo>
                    <a:pt x="11" y="9"/>
                    <a:pt x="13" y="6"/>
                    <a:pt x="16" y="5"/>
                  </a:cubicBezTo>
                  <a:cubicBezTo>
                    <a:pt x="19" y="3"/>
                    <a:pt x="22" y="3"/>
                    <a:pt x="25" y="3"/>
                  </a:cubicBezTo>
                  <a:cubicBezTo>
                    <a:pt x="27" y="3"/>
                    <a:pt x="30" y="3"/>
                    <a:pt x="32" y="4"/>
                  </a:cubicBezTo>
                  <a:cubicBezTo>
                    <a:pt x="34" y="4"/>
                    <a:pt x="36" y="5"/>
                    <a:pt x="37" y="6"/>
                  </a:cubicBezTo>
                  <a:lnTo>
                    <a:pt x="38" y="12"/>
                  </a:lnTo>
                  <a:lnTo>
                    <a:pt x="39" y="12"/>
                  </a:lnTo>
                  <a:cubicBezTo>
                    <a:pt x="40" y="7"/>
                    <a:pt x="40" y="4"/>
                    <a:pt x="41" y="3"/>
                  </a:cubicBezTo>
                  <a:cubicBezTo>
                    <a:pt x="39" y="2"/>
                    <a:pt x="37" y="1"/>
                    <a:pt x="34" y="1"/>
                  </a:cubicBezTo>
                  <a:cubicBezTo>
                    <a:pt x="31" y="0"/>
                    <a:pt x="28" y="0"/>
                    <a:pt x="26" y="0"/>
                  </a:cubicBezTo>
                  <a:cubicBezTo>
                    <a:pt x="21" y="0"/>
                    <a:pt x="17" y="1"/>
                    <a:pt x="13" y="3"/>
                  </a:cubicBezTo>
                  <a:cubicBezTo>
                    <a:pt x="9" y="4"/>
                    <a:pt x="6" y="7"/>
                    <a:pt x="4" y="10"/>
                  </a:cubicBezTo>
                  <a:cubicBezTo>
                    <a:pt x="2" y="14"/>
                    <a:pt x="0" y="18"/>
                    <a:pt x="0" y="23"/>
                  </a:cubicBezTo>
                  <a:cubicBezTo>
                    <a:pt x="0" y="29"/>
                    <a:pt x="3" y="35"/>
                    <a:pt x="7" y="39"/>
                  </a:cubicBezTo>
                  <a:cubicBezTo>
                    <a:pt x="12" y="43"/>
                    <a:pt x="18" y="45"/>
                    <a:pt x="25" y="45"/>
                  </a:cubicBezTo>
                  <a:cubicBezTo>
                    <a:pt x="31" y="45"/>
                    <a:pt x="35" y="44"/>
                    <a:pt x="40" y="42"/>
                  </a:cubicBezTo>
                  <a:lnTo>
                    <a:pt x="41" y="39"/>
                  </a:lnTo>
                  <a:lnTo>
                    <a:pt x="41" y="3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0" name="Freeform 315">
              <a:extLst>
                <a:ext uri="{FF2B5EF4-FFF2-40B4-BE49-F238E27FC236}">
                  <a16:creationId xmlns:a16="http://schemas.microsoft.com/office/drawing/2014/main" id="{9B2CFAA1-0705-48E0-8A11-30DD26C0199F}"/>
                </a:ext>
              </a:extLst>
            </p:cNvPr>
            <p:cNvSpPr>
              <a:spLocks/>
            </p:cNvSpPr>
            <p:nvPr/>
          </p:nvSpPr>
          <p:spPr bwMode="auto">
            <a:xfrm>
              <a:off x="2147139" y="4534305"/>
              <a:ext cx="41275" cy="55563"/>
            </a:xfrm>
            <a:custGeom>
              <a:avLst/>
              <a:gdLst>
                <a:gd name="T0" fmla="*/ 1876 w 22"/>
                <a:gd name="T1" fmla="*/ 3704 h 30"/>
                <a:gd name="T2" fmla="*/ 1876 w 22"/>
                <a:gd name="T3" fmla="*/ 3704 h 30"/>
                <a:gd name="T4" fmla="*/ 0 w 22"/>
                <a:gd name="T5" fmla="*/ 3704 h 30"/>
                <a:gd name="T6" fmla="*/ 0 w 22"/>
                <a:gd name="T7" fmla="*/ 7408 h 30"/>
                <a:gd name="T8" fmla="*/ 1876 w 22"/>
                <a:gd name="T9" fmla="*/ 7408 h 30"/>
                <a:gd name="T10" fmla="*/ 5628 w 22"/>
                <a:gd name="T11" fmla="*/ 7408 h 30"/>
                <a:gd name="T12" fmla="*/ 9381 w 22"/>
                <a:gd name="T13" fmla="*/ 7408 h 30"/>
                <a:gd name="T14" fmla="*/ 9381 w 22"/>
                <a:gd name="T15" fmla="*/ 9261 h 30"/>
                <a:gd name="T16" fmla="*/ 9381 w 22"/>
                <a:gd name="T17" fmla="*/ 14817 h 30"/>
                <a:gd name="T18" fmla="*/ 11257 w 22"/>
                <a:gd name="T19" fmla="*/ 20373 h 30"/>
                <a:gd name="T20" fmla="*/ 11257 w 22"/>
                <a:gd name="T21" fmla="*/ 31486 h 30"/>
                <a:gd name="T22" fmla="*/ 9381 w 22"/>
                <a:gd name="T23" fmla="*/ 40746 h 30"/>
                <a:gd name="T24" fmla="*/ 9381 w 22"/>
                <a:gd name="T25" fmla="*/ 48155 h 30"/>
                <a:gd name="T26" fmla="*/ 9381 w 22"/>
                <a:gd name="T27" fmla="*/ 50007 h 30"/>
                <a:gd name="T28" fmla="*/ 7505 w 22"/>
                <a:gd name="T29" fmla="*/ 50007 h 30"/>
                <a:gd name="T30" fmla="*/ 1876 w 22"/>
                <a:gd name="T31" fmla="*/ 51859 h 30"/>
                <a:gd name="T32" fmla="*/ 1876 w 22"/>
                <a:gd name="T33" fmla="*/ 51859 h 30"/>
                <a:gd name="T34" fmla="*/ 1876 w 22"/>
                <a:gd name="T35" fmla="*/ 53711 h 30"/>
                <a:gd name="T36" fmla="*/ 1876 w 22"/>
                <a:gd name="T37" fmla="*/ 55563 h 30"/>
                <a:gd name="T38" fmla="*/ 15009 w 22"/>
                <a:gd name="T39" fmla="*/ 53711 h 30"/>
                <a:gd name="T40" fmla="*/ 31894 w 22"/>
                <a:gd name="T41" fmla="*/ 55563 h 30"/>
                <a:gd name="T42" fmla="*/ 31894 w 22"/>
                <a:gd name="T43" fmla="*/ 53711 h 30"/>
                <a:gd name="T44" fmla="*/ 31894 w 22"/>
                <a:gd name="T45" fmla="*/ 51859 h 30"/>
                <a:gd name="T46" fmla="*/ 31894 w 22"/>
                <a:gd name="T47" fmla="*/ 51859 h 30"/>
                <a:gd name="T48" fmla="*/ 22514 w 22"/>
                <a:gd name="T49" fmla="*/ 50007 h 30"/>
                <a:gd name="T50" fmla="*/ 22514 w 22"/>
                <a:gd name="T51" fmla="*/ 50007 h 30"/>
                <a:gd name="T52" fmla="*/ 20638 w 22"/>
                <a:gd name="T53" fmla="*/ 48155 h 30"/>
                <a:gd name="T54" fmla="*/ 20638 w 22"/>
                <a:gd name="T55" fmla="*/ 40746 h 30"/>
                <a:gd name="T56" fmla="*/ 20638 w 22"/>
                <a:gd name="T57" fmla="*/ 33338 h 30"/>
                <a:gd name="T58" fmla="*/ 20638 w 22"/>
                <a:gd name="T59" fmla="*/ 25929 h 30"/>
                <a:gd name="T60" fmla="*/ 20638 w 22"/>
                <a:gd name="T61" fmla="*/ 16669 h 30"/>
                <a:gd name="T62" fmla="*/ 24390 w 22"/>
                <a:gd name="T63" fmla="*/ 11113 h 30"/>
                <a:gd name="T64" fmla="*/ 30018 w 22"/>
                <a:gd name="T65" fmla="*/ 9261 h 30"/>
                <a:gd name="T66" fmla="*/ 37523 w 22"/>
                <a:gd name="T67" fmla="*/ 14817 h 30"/>
                <a:gd name="T68" fmla="*/ 41275 w 22"/>
                <a:gd name="T69" fmla="*/ 14817 h 30"/>
                <a:gd name="T70" fmla="*/ 41275 w 22"/>
                <a:gd name="T71" fmla="*/ 1852 h 30"/>
                <a:gd name="T72" fmla="*/ 41275 w 22"/>
                <a:gd name="T73" fmla="*/ 0 h 30"/>
                <a:gd name="T74" fmla="*/ 37523 w 22"/>
                <a:gd name="T75" fmla="*/ 0 h 30"/>
                <a:gd name="T76" fmla="*/ 31894 w 22"/>
                <a:gd name="T77" fmla="*/ 0 h 30"/>
                <a:gd name="T78" fmla="*/ 28142 w 22"/>
                <a:gd name="T79" fmla="*/ 3704 h 30"/>
                <a:gd name="T80" fmla="*/ 24390 w 22"/>
                <a:gd name="T81" fmla="*/ 7408 h 30"/>
                <a:gd name="T82" fmla="*/ 20638 w 22"/>
                <a:gd name="T83" fmla="*/ 12965 h 30"/>
                <a:gd name="T84" fmla="*/ 20638 w 22"/>
                <a:gd name="T85" fmla="*/ 0 h 30"/>
                <a:gd name="T86" fmla="*/ 20638 w 22"/>
                <a:gd name="T87" fmla="*/ 0 h 30"/>
                <a:gd name="T88" fmla="*/ 1876 w 22"/>
                <a:gd name="T89" fmla="*/ 3704 h 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2" h="30">
                  <a:moveTo>
                    <a:pt x="1" y="2"/>
                  </a:moveTo>
                  <a:lnTo>
                    <a:pt x="1" y="2"/>
                  </a:lnTo>
                  <a:lnTo>
                    <a:pt x="0" y="2"/>
                  </a:lnTo>
                  <a:lnTo>
                    <a:pt x="0" y="4"/>
                  </a:lnTo>
                  <a:lnTo>
                    <a:pt x="1" y="4"/>
                  </a:lnTo>
                  <a:lnTo>
                    <a:pt x="3" y="4"/>
                  </a:lnTo>
                  <a:cubicBezTo>
                    <a:pt x="4" y="4"/>
                    <a:pt x="5" y="4"/>
                    <a:pt x="5" y="4"/>
                  </a:cubicBezTo>
                  <a:cubicBezTo>
                    <a:pt x="5" y="5"/>
                    <a:pt x="5" y="5"/>
                    <a:pt x="5" y="5"/>
                  </a:cubicBezTo>
                  <a:cubicBezTo>
                    <a:pt x="5" y="5"/>
                    <a:pt x="5" y="6"/>
                    <a:pt x="5" y="8"/>
                  </a:cubicBezTo>
                  <a:cubicBezTo>
                    <a:pt x="6" y="9"/>
                    <a:pt x="6" y="10"/>
                    <a:pt x="6" y="11"/>
                  </a:cubicBezTo>
                  <a:lnTo>
                    <a:pt x="6" y="17"/>
                  </a:lnTo>
                  <a:cubicBezTo>
                    <a:pt x="6" y="18"/>
                    <a:pt x="6" y="20"/>
                    <a:pt x="5" y="22"/>
                  </a:cubicBezTo>
                  <a:cubicBezTo>
                    <a:pt x="5" y="24"/>
                    <a:pt x="5" y="26"/>
                    <a:pt x="5" y="26"/>
                  </a:cubicBezTo>
                  <a:cubicBezTo>
                    <a:pt x="5" y="27"/>
                    <a:pt x="5" y="27"/>
                    <a:pt x="5" y="27"/>
                  </a:cubicBezTo>
                  <a:cubicBezTo>
                    <a:pt x="5" y="27"/>
                    <a:pt x="4" y="27"/>
                    <a:pt x="4" y="27"/>
                  </a:cubicBezTo>
                  <a:cubicBezTo>
                    <a:pt x="4" y="28"/>
                    <a:pt x="3" y="28"/>
                    <a:pt x="1" y="28"/>
                  </a:cubicBezTo>
                  <a:lnTo>
                    <a:pt x="1" y="29"/>
                  </a:lnTo>
                  <a:lnTo>
                    <a:pt x="1" y="30"/>
                  </a:lnTo>
                  <a:cubicBezTo>
                    <a:pt x="3" y="29"/>
                    <a:pt x="6" y="29"/>
                    <a:pt x="8" y="29"/>
                  </a:cubicBezTo>
                  <a:cubicBezTo>
                    <a:pt x="11" y="29"/>
                    <a:pt x="14" y="29"/>
                    <a:pt x="17" y="30"/>
                  </a:cubicBezTo>
                  <a:lnTo>
                    <a:pt x="17" y="29"/>
                  </a:lnTo>
                  <a:lnTo>
                    <a:pt x="17" y="28"/>
                  </a:lnTo>
                  <a:cubicBezTo>
                    <a:pt x="14" y="28"/>
                    <a:pt x="13" y="27"/>
                    <a:pt x="12" y="27"/>
                  </a:cubicBezTo>
                  <a:cubicBezTo>
                    <a:pt x="12" y="27"/>
                    <a:pt x="12" y="27"/>
                    <a:pt x="12" y="27"/>
                  </a:cubicBezTo>
                  <a:cubicBezTo>
                    <a:pt x="11" y="27"/>
                    <a:pt x="11" y="27"/>
                    <a:pt x="11" y="26"/>
                  </a:cubicBezTo>
                  <a:cubicBezTo>
                    <a:pt x="11" y="26"/>
                    <a:pt x="11" y="24"/>
                    <a:pt x="11" y="22"/>
                  </a:cubicBezTo>
                  <a:cubicBezTo>
                    <a:pt x="11" y="20"/>
                    <a:pt x="11" y="18"/>
                    <a:pt x="11" y="18"/>
                  </a:cubicBezTo>
                  <a:lnTo>
                    <a:pt x="11" y="14"/>
                  </a:lnTo>
                  <a:cubicBezTo>
                    <a:pt x="11" y="12"/>
                    <a:pt x="11" y="11"/>
                    <a:pt x="11" y="9"/>
                  </a:cubicBezTo>
                  <a:cubicBezTo>
                    <a:pt x="12" y="8"/>
                    <a:pt x="12" y="7"/>
                    <a:pt x="13" y="6"/>
                  </a:cubicBezTo>
                  <a:cubicBezTo>
                    <a:pt x="14" y="6"/>
                    <a:pt x="15" y="5"/>
                    <a:pt x="16" y="5"/>
                  </a:cubicBezTo>
                  <a:cubicBezTo>
                    <a:pt x="18" y="5"/>
                    <a:pt x="20" y="6"/>
                    <a:pt x="20" y="8"/>
                  </a:cubicBezTo>
                  <a:lnTo>
                    <a:pt x="22" y="8"/>
                  </a:lnTo>
                  <a:cubicBezTo>
                    <a:pt x="22" y="6"/>
                    <a:pt x="22" y="4"/>
                    <a:pt x="22" y="1"/>
                  </a:cubicBezTo>
                  <a:lnTo>
                    <a:pt x="22" y="0"/>
                  </a:lnTo>
                  <a:cubicBezTo>
                    <a:pt x="21" y="0"/>
                    <a:pt x="20" y="0"/>
                    <a:pt x="20" y="0"/>
                  </a:cubicBezTo>
                  <a:cubicBezTo>
                    <a:pt x="19" y="0"/>
                    <a:pt x="18" y="0"/>
                    <a:pt x="17" y="0"/>
                  </a:cubicBezTo>
                  <a:cubicBezTo>
                    <a:pt x="16" y="1"/>
                    <a:pt x="16" y="1"/>
                    <a:pt x="15" y="2"/>
                  </a:cubicBezTo>
                  <a:cubicBezTo>
                    <a:pt x="15" y="2"/>
                    <a:pt x="14" y="3"/>
                    <a:pt x="13" y="4"/>
                  </a:cubicBezTo>
                  <a:lnTo>
                    <a:pt x="11" y="7"/>
                  </a:lnTo>
                  <a:cubicBezTo>
                    <a:pt x="11" y="4"/>
                    <a:pt x="11" y="2"/>
                    <a:pt x="11" y="0"/>
                  </a:cubicBezTo>
                  <a:cubicBezTo>
                    <a:pt x="8"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1" name="Freeform 316">
              <a:extLst>
                <a:ext uri="{FF2B5EF4-FFF2-40B4-BE49-F238E27FC236}">
                  <a16:creationId xmlns:a16="http://schemas.microsoft.com/office/drawing/2014/main" id="{966D30F5-0A71-4F8E-A297-BCD5FAC9B67F}"/>
                </a:ext>
              </a:extLst>
            </p:cNvPr>
            <p:cNvSpPr>
              <a:spLocks noEditPoints="1"/>
            </p:cNvSpPr>
            <p:nvPr/>
          </p:nvSpPr>
          <p:spPr bwMode="auto">
            <a:xfrm>
              <a:off x="2193176" y="4507318"/>
              <a:ext cx="30162" cy="82550"/>
            </a:xfrm>
            <a:custGeom>
              <a:avLst/>
              <a:gdLst>
                <a:gd name="T0" fmla="*/ 9426 w 16"/>
                <a:gd name="T1" fmla="*/ 1876 h 44"/>
                <a:gd name="T2" fmla="*/ 9426 w 16"/>
                <a:gd name="T3" fmla="*/ 1876 h 44"/>
                <a:gd name="T4" fmla="*/ 7541 w 16"/>
                <a:gd name="T5" fmla="*/ 7505 h 44"/>
                <a:gd name="T6" fmla="*/ 9426 w 16"/>
                <a:gd name="T7" fmla="*/ 11257 h 44"/>
                <a:gd name="T8" fmla="*/ 15081 w 16"/>
                <a:gd name="T9" fmla="*/ 13133 h 44"/>
                <a:gd name="T10" fmla="*/ 18851 w 16"/>
                <a:gd name="T11" fmla="*/ 11257 h 44"/>
                <a:gd name="T12" fmla="*/ 20736 w 16"/>
                <a:gd name="T13" fmla="*/ 7505 h 44"/>
                <a:gd name="T14" fmla="*/ 18851 w 16"/>
                <a:gd name="T15" fmla="*/ 1876 h 44"/>
                <a:gd name="T16" fmla="*/ 15081 w 16"/>
                <a:gd name="T17" fmla="*/ 0 h 44"/>
                <a:gd name="T18" fmla="*/ 9426 w 16"/>
                <a:gd name="T19" fmla="*/ 1876 h 44"/>
                <a:gd name="T20" fmla="*/ 1885 w 16"/>
                <a:gd name="T21" fmla="*/ 30018 h 44"/>
                <a:gd name="T22" fmla="*/ 1885 w 16"/>
                <a:gd name="T23" fmla="*/ 30018 h 44"/>
                <a:gd name="T24" fmla="*/ 0 w 16"/>
                <a:gd name="T25" fmla="*/ 30018 h 44"/>
                <a:gd name="T26" fmla="*/ 0 w 16"/>
                <a:gd name="T27" fmla="*/ 33770 h 44"/>
                <a:gd name="T28" fmla="*/ 1885 w 16"/>
                <a:gd name="T29" fmla="*/ 33770 h 44"/>
                <a:gd name="T30" fmla="*/ 5655 w 16"/>
                <a:gd name="T31" fmla="*/ 33770 h 44"/>
                <a:gd name="T32" fmla="*/ 9426 w 16"/>
                <a:gd name="T33" fmla="*/ 33770 h 44"/>
                <a:gd name="T34" fmla="*/ 9426 w 16"/>
                <a:gd name="T35" fmla="*/ 35647 h 44"/>
                <a:gd name="T36" fmla="*/ 11311 w 16"/>
                <a:gd name="T37" fmla="*/ 41275 h 44"/>
                <a:gd name="T38" fmla="*/ 11311 w 16"/>
                <a:gd name="T39" fmla="*/ 46903 h 44"/>
                <a:gd name="T40" fmla="*/ 11311 w 16"/>
                <a:gd name="T41" fmla="*/ 58160 h 44"/>
                <a:gd name="T42" fmla="*/ 9426 w 16"/>
                <a:gd name="T43" fmla="*/ 67541 h 44"/>
                <a:gd name="T44" fmla="*/ 9426 w 16"/>
                <a:gd name="T45" fmla="*/ 75045 h 44"/>
                <a:gd name="T46" fmla="*/ 9426 w 16"/>
                <a:gd name="T47" fmla="*/ 76922 h 44"/>
                <a:gd name="T48" fmla="*/ 7541 w 16"/>
                <a:gd name="T49" fmla="*/ 76922 h 44"/>
                <a:gd name="T50" fmla="*/ 1885 w 16"/>
                <a:gd name="T51" fmla="*/ 78798 h 44"/>
                <a:gd name="T52" fmla="*/ 0 w 16"/>
                <a:gd name="T53" fmla="*/ 78798 h 44"/>
                <a:gd name="T54" fmla="*/ 0 w 16"/>
                <a:gd name="T55" fmla="*/ 80674 h 44"/>
                <a:gd name="T56" fmla="*/ 1885 w 16"/>
                <a:gd name="T57" fmla="*/ 82550 h 44"/>
                <a:gd name="T58" fmla="*/ 15081 w 16"/>
                <a:gd name="T59" fmla="*/ 80674 h 44"/>
                <a:gd name="T60" fmla="*/ 30162 w 16"/>
                <a:gd name="T61" fmla="*/ 82550 h 44"/>
                <a:gd name="T62" fmla="*/ 30162 w 16"/>
                <a:gd name="T63" fmla="*/ 80674 h 44"/>
                <a:gd name="T64" fmla="*/ 30162 w 16"/>
                <a:gd name="T65" fmla="*/ 78798 h 44"/>
                <a:gd name="T66" fmla="*/ 30162 w 16"/>
                <a:gd name="T67" fmla="*/ 78798 h 44"/>
                <a:gd name="T68" fmla="*/ 22622 w 16"/>
                <a:gd name="T69" fmla="*/ 76922 h 44"/>
                <a:gd name="T70" fmla="*/ 22622 w 16"/>
                <a:gd name="T71" fmla="*/ 76922 h 44"/>
                <a:gd name="T72" fmla="*/ 20736 w 16"/>
                <a:gd name="T73" fmla="*/ 75045 h 44"/>
                <a:gd name="T74" fmla="*/ 20736 w 16"/>
                <a:gd name="T75" fmla="*/ 67541 h 44"/>
                <a:gd name="T76" fmla="*/ 20736 w 16"/>
                <a:gd name="T77" fmla="*/ 60036 h 44"/>
                <a:gd name="T78" fmla="*/ 20736 w 16"/>
                <a:gd name="T79" fmla="*/ 46903 h 44"/>
                <a:gd name="T80" fmla="*/ 20736 w 16"/>
                <a:gd name="T81" fmla="*/ 26266 h 44"/>
                <a:gd name="T82" fmla="*/ 18851 w 16"/>
                <a:gd name="T83" fmla="*/ 26266 h 44"/>
                <a:gd name="T84" fmla="*/ 1885 w 16"/>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4">
                  <a:moveTo>
                    <a:pt x="5" y="1"/>
                  </a:moveTo>
                  <a:lnTo>
                    <a:pt x="5" y="1"/>
                  </a:lnTo>
                  <a:cubicBezTo>
                    <a:pt x="5" y="2"/>
                    <a:pt x="4" y="3"/>
                    <a:pt x="4" y="4"/>
                  </a:cubicBezTo>
                  <a:cubicBezTo>
                    <a:pt x="4" y="5"/>
                    <a:pt x="5" y="5"/>
                    <a:pt x="5" y="6"/>
                  </a:cubicBezTo>
                  <a:cubicBezTo>
                    <a:pt x="6" y="7"/>
                    <a:pt x="7" y="7"/>
                    <a:pt x="8" y="7"/>
                  </a:cubicBezTo>
                  <a:cubicBezTo>
                    <a:pt x="9" y="7"/>
                    <a:pt x="10" y="7"/>
                    <a:pt x="10" y="6"/>
                  </a:cubicBezTo>
                  <a:cubicBezTo>
                    <a:pt x="11" y="5"/>
                    <a:pt x="11" y="5"/>
                    <a:pt x="11" y="4"/>
                  </a:cubicBezTo>
                  <a:cubicBezTo>
                    <a:pt x="11" y="3"/>
                    <a:pt x="11" y="2"/>
                    <a:pt x="10" y="1"/>
                  </a:cubicBezTo>
                  <a:cubicBezTo>
                    <a:pt x="10" y="1"/>
                    <a:pt x="9" y="0"/>
                    <a:pt x="8" y="0"/>
                  </a:cubicBezTo>
                  <a:cubicBezTo>
                    <a:pt x="7" y="0"/>
                    <a:pt x="6" y="1"/>
                    <a:pt x="5" y="1"/>
                  </a:cubicBezTo>
                  <a:close/>
                  <a:moveTo>
                    <a:pt x="1" y="16"/>
                  </a:moveTo>
                  <a:lnTo>
                    <a:pt x="1" y="16"/>
                  </a:lnTo>
                  <a:lnTo>
                    <a:pt x="0" y="16"/>
                  </a:lnTo>
                  <a:lnTo>
                    <a:pt x="0" y="18"/>
                  </a:lnTo>
                  <a:lnTo>
                    <a:pt x="1" y="18"/>
                  </a:lnTo>
                  <a:lnTo>
                    <a:pt x="3" y="18"/>
                  </a:lnTo>
                  <a:cubicBezTo>
                    <a:pt x="4" y="18"/>
                    <a:pt x="5" y="18"/>
                    <a:pt x="5" y="18"/>
                  </a:cubicBezTo>
                  <a:cubicBezTo>
                    <a:pt x="5" y="19"/>
                    <a:pt x="5" y="19"/>
                    <a:pt x="5" y="19"/>
                  </a:cubicBezTo>
                  <a:cubicBezTo>
                    <a:pt x="5" y="19"/>
                    <a:pt x="5" y="20"/>
                    <a:pt x="6" y="22"/>
                  </a:cubicBezTo>
                  <a:cubicBezTo>
                    <a:pt x="6" y="23"/>
                    <a:pt x="6" y="24"/>
                    <a:pt x="6" y="25"/>
                  </a:cubicBezTo>
                  <a:lnTo>
                    <a:pt x="6" y="31"/>
                  </a:lnTo>
                  <a:cubicBezTo>
                    <a:pt x="6" y="32"/>
                    <a:pt x="6" y="34"/>
                    <a:pt x="5" y="36"/>
                  </a:cubicBezTo>
                  <a:cubicBezTo>
                    <a:pt x="5" y="38"/>
                    <a:pt x="5" y="40"/>
                    <a:pt x="5" y="40"/>
                  </a:cubicBezTo>
                  <a:cubicBezTo>
                    <a:pt x="5" y="41"/>
                    <a:pt x="5" y="41"/>
                    <a:pt x="5" y="41"/>
                  </a:cubicBezTo>
                  <a:cubicBezTo>
                    <a:pt x="5" y="41"/>
                    <a:pt x="4" y="41"/>
                    <a:pt x="4" y="41"/>
                  </a:cubicBezTo>
                  <a:cubicBezTo>
                    <a:pt x="4" y="42"/>
                    <a:pt x="3" y="42"/>
                    <a:pt x="1" y="42"/>
                  </a:cubicBezTo>
                  <a:lnTo>
                    <a:pt x="0" y="42"/>
                  </a:lnTo>
                  <a:lnTo>
                    <a:pt x="0" y="43"/>
                  </a:lnTo>
                  <a:lnTo>
                    <a:pt x="1" y="44"/>
                  </a:lnTo>
                  <a:cubicBezTo>
                    <a:pt x="3" y="43"/>
                    <a:pt x="6" y="43"/>
                    <a:pt x="8" y="43"/>
                  </a:cubicBezTo>
                  <a:cubicBezTo>
                    <a:pt x="11" y="43"/>
                    <a:pt x="13" y="43"/>
                    <a:pt x="16" y="44"/>
                  </a:cubicBezTo>
                  <a:lnTo>
                    <a:pt x="16" y="43"/>
                  </a:lnTo>
                  <a:lnTo>
                    <a:pt x="16" y="42"/>
                  </a:lnTo>
                  <a:cubicBezTo>
                    <a:pt x="14" y="42"/>
                    <a:pt x="13" y="42"/>
                    <a:pt x="12" y="41"/>
                  </a:cubicBezTo>
                  <a:cubicBezTo>
                    <a:pt x="12" y="41"/>
                    <a:pt x="12" y="41"/>
                    <a:pt x="12" y="41"/>
                  </a:cubicBezTo>
                  <a:cubicBezTo>
                    <a:pt x="11" y="41"/>
                    <a:pt x="11" y="41"/>
                    <a:pt x="11" y="40"/>
                  </a:cubicBezTo>
                  <a:cubicBezTo>
                    <a:pt x="11" y="40"/>
                    <a:pt x="11" y="38"/>
                    <a:pt x="11" y="36"/>
                  </a:cubicBezTo>
                  <a:cubicBezTo>
                    <a:pt x="11" y="33"/>
                    <a:pt x="11" y="32"/>
                    <a:pt x="11" y="32"/>
                  </a:cubicBezTo>
                  <a:lnTo>
                    <a:pt x="11" y="25"/>
                  </a:lnTo>
                  <a:cubicBezTo>
                    <a:pt x="11" y="20"/>
                    <a:pt x="11" y="17"/>
                    <a:pt x="11" y="14"/>
                  </a:cubicBezTo>
                  <a:lnTo>
                    <a:pt x="10" y="14"/>
                  </a:lnTo>
                  <a:cubicBezTo>
                    <a:pt x="8" y="15"/>
                    <a:pt x="5" y="16"/>
                    <a:pt x="1"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2" name="Freeform 317">
              <a:extLst>
                <a:ext uri="{FF2B5EF4-FFF2-40B4-BE49-F238E27FC236}">
                  <a16:creationId xmlns:a16="http://schemas.microsoft.com/office/drawing/2014/main" id="{A4DF7932-69D9-4914-8328-27DD401A5166}"/>
                </a:ext>
              </a:extLst>
            </p:cNvPr>
            <p:cNvSpPr>
              <a:spLocks/>
            </p:cNvSpPr>
            <p:nvPr/>
          </p:nvSpPr>
          <p:spPr bwMode="auto">
            <a:xfrm>
              <a:off x="2231276" y="4534305"/>
              <a:ext cx="44450" cy="55563"/>
            </a:xfrm>
            <a:custGeom>
              <a:avLst/>
              <a:gdLst>
                <a:gd name="T0" fmla="*/ 44450 w 24"/>
                <a:gd name="T1" fmla="*/ 46303 h 30"/>
                <a:gd name="T2" fmla="*/ 44450 w 24"/>
                <a:gd name="T3" fmla="*/ 46303 h 30"/>
                <a:gd name="T4" fmla="*/ 37042 w 24"/>
                <a:gd name="T5" fmla="*/ 50007 h 30"/>
                <a:gd name="T6" fmla="*/ 31485 w 24"/>
                <a:gd name="T7" fmla="*/ 50007 h 30"/>
                <a:gd name="T8" fmla="*/ 22225 w 24"/>
                <a:gd name="T9" fmla="*/ 48155 h 30"/>
                <a:gd name="T10" fmla="*/ 16669 w 24"/>
                <a:gd name="T11" fmla="*/ 42598 h 30"/>
                <a:gd name="T12" fmla="*/ 12965 w 24"/>
                <a:gd name="T13" fmla="*/ 35190 h 30"/>
                <a:gd name="T14" fmla="*/ 11113 w 24"/>
                <a:gd name="T15" fmla="*/ 24077 h 30"/>
                <a:gd name="T16" fmla="*/ 12965 w 24"/>
                <a:gd name="T17" fmla="*/ 12965 h 30"/>
                <a:gd name="T18" fmla="*/ 18521 w 24"/>
                <a:gd name="T19" fmla="*/ 7408 h 30"/>
                <a:gd name="T20" fmla="*/ 25929 w 24"/>
                <a:gd name="T21" fmla="*/ 5556 h 30"/>
                <a:gd name="T22" fmla="*/ 35190 w 24"/>
                <a:gd name="T23" fmla="*/ 7408 h 30"/>
                <a:gd name="T24" fmla="*/ 38894 w 24"/>
                <a:gd name="T25" fmla="*/ 11113 h 30"/>
                <a:gd name="T26" fmla="*/ 40746 w 24"/>
                <a:gd name="T27" fmla="*/ 16669 h 30"/>
                <a:gd name="T28" fmla="*/ 40746 w 24"/>
                <a:gd name="T29" fmla="*/ 16669 h 30"/>
                <a:gd name="T30" fmla="*/ 42598 w 24"/>
                <a:gd name="T31" fmla="*/ 16669 h 30"/>
                <a:gd name="T32" fmla="*/ 44450 w 24"/>
                <a:gd name="T33" fmla="*/ 16669 h 30"/>
                <a:gd name="T34" fmla="*/ 44450 w 24"/>
                <a:gd name="T35" fmla="*/ 1852 h 30"/>
                <a:gd name="T36" fmla="*/ 31485 w 24"/>
                <a:gd name="T37" fmla="*/ 0 h 30"/>
                <a:gd name="T38" fmla="*/ 24077 w 24"/>
                <a:gd name="T39" fmla="*/ 0 h 30"/>
                <a:gd name="T40" fmla="*/ 14817 w 24"/>
                <a:gd name="T41" fmla="*/ 3704 h 30"/>
                <a:gd name="T42" fmla="*/ 9260 w 24"/>
                <a:gd name="T43" fmla="*/ 9261 h 30"/>
                <a:gd name="T44" fmla="*/ 3704 w 24"/>
                <a:gd name="T45" fmla="*/ 12965 h 30"/>
                <a:gd name="T46" fmla="*/ 1852 w 24"/>
                <a:gd name="T47" fmla="*/ 20373 h 30"/>
                <a:gd name="T48" fmla="*/ 0 w 24"/>
                <a:gd name="T49" fmla="*/ 29634 h 30"/>
                <a:gd name="T50" fmla="*/ 7408 w 24"/>
                <a:gd name="T51" fmla="*/ 48155 h 30"/>
                <a:gd name="T52" fmla="*/ 25929 w 24"/>
                <a:gd name="T53" fmla="*/ 55563 h 30"/>
                <a:gd name="T54" fmla="*/ 42598 w 24"/>
                <a:gd name="T55" fmla="*/ 51859 h 30"/>
                <a:gd name="T56" fmla="*/ 44450 w 24"/>
                <a:gd name="T57" fmla="*/ 48155 h 30"/>
                <a:gd name="T58" fmla="*/ 44450 w 24"/>
                <a:gd name="T59" fmla="*/ 46303 h 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4" h="30">
                  <a:moveTo>
                    <a:pt x="24" y="25"/>
                  </a:moveTo>
                  <a:lnTo>
                    <a:pt x="24" y="25"/>
                  </a:lnTo>
                  <a:cubicBezTo>
                    <a:pt x="22" y="26"/>
                    <a:pt x="21" y="26"/>
                    <a:pt x="20" y="27"/>
                  </a:cubicBezTo>
                  <a:cubicBezTo>
                    <a:pt x="19" y="27"/>
                    <a:pt x="18" y="27"/>
                    <a:pt x="17" y="27"/>
                  </a:cubicBezTo>
                  <a:cubicBezTo>
                    <a:pt x="15" y="27"/>
                    <a:pt x="14" y="27"/>
                    <a:pt x="12" y="26"/>
                  </a:cubicBezTo>
                  <a:cubicBezTo>
                    <a:pt x="11" y="25"/>
                    <a:pt x="9" y="24"/>
                    <a:pt x="9" y="23"/>
                  </a:cubicBezTo>
                  <a:cubicBezTo>
                    <a:pt x="8" y="22"/>
                    <a:pt x="7" y="20"/>
                    <a:pt x="7" y="19"/>
                  </a:cubicBezTo>
                  <a:cubicBezTo>
                    <a:pt x="6" y="17"/>
                    <a:pt x="6" y="15"/>
                    <a:pt x="6" y="13"/>
                  </a:cubicBezTo>
                  <a:cubicBezTo>
                    <a:pt x="6" y="11"/>
                    <a:pt x="6" y="9"/>
                    <a:pt x="7" y="7"/>
                  </a:cubicBezTo>
                  <a:cubicBezTo>
                    <a:pt x="7" y="6"/>
                    <a:pt x="8" y="5"/>
                    <a:pt x="10" y="4"/>
                  </a:cubicBezTo>
                  <a:cubicBezTo>
                    <a:pt x="11" y="3"/>
                    <a:pt x="13" y="3"/>
                    <a:pt x="14" y="3"/>
                  </a:cubicBezTo>
                  <a:cubicBezTo>
                    <a:pt x="16" y="3"/>
                    <a:pt x="17" y="3"/>
                    <a:pt x="19" y="4"/>
                  </a:cubicBezTo>
                  <a:cubicBezTo>
                    <a:pt x="20" y="5"/>
                    <a:pt x="21" y="5"/>
                    <a:pt x="21" y="6"/>
                  </a:cubicBezTo>
                  <a:cubicBezTo>
                    <a:pt x="22" y="6"/>
                    <a:pt x="22" y="7"/>
                    <a:pt x="22" y="9"/>
                  </a:cubicBezTo>
                  <a:lnTo>
                    <a:pt x="23" y="9"/>
                  </a:lnTo>
                  <a:lnTo>
                    <a:pt x="24" y="9"/>
                  </a:lnTo>
                  <a:cubicBezTo>
                    <a:pt x="24" y="6"/>
                    <a:pt x="24" y="4"/>
                    <a:pt x="24" y="1"/>
                  </a:cubicBezTo>
                  <a:cubicBezTo>
                    <a:pt x="22" y="0"/>
                    <a:pt x="20" y="0"/>
                    <a:pt x="17" y="0"/>
                  </a:cubicBezTo>
                  <a:cubicBezTo>
                    <a:pt x="15" y="0"/>
                    <a:pt x="14" y="0"/>
                    <a:pt x="13" y="0"/>
                  </a:cubicBezTo>
                  <a:cubicBezTo>
                    <a:pt x="12" y="0"/>
                    <a:pt x="10" y="1"/>
                    <a:pt x="8" y="2"/>
                  </a:cubicBezTo>
                  <a:cubicBezTo>
                    <a:pt x="7" y="3"/>
                    <a:pt x="5" y="4"/>
                    <a:pt x="5" y="5"/>
                  </a:cubicBezTo>
                  <a:cubicBezTo>
                    <a:pt x="4" y="5"/>
                    <a:pt x="3" y="6"/>
                    <a:pt x="2" y="7"/>
                  </a:cubicBezTo>
                  <a:cubicBezTo>
                    <a:pt x="2" y="8"/>
                    <a:pt x="1" y="9"/>
                    <a:pt x="1" y="11"/>
                  </a:cubicBezTo>
                  <a:cubicBezTo>
                    <a:pt x="0" y="12"/>
                    <a:pt x="0" y="14"/>
                    <a:pt x="0" y="16"/>
                  </a:cubicBezTo>
                  <a:cubicBezTo>
                    <a:pt x="0" y="20"/>
                    <a:pt x="1" y="24"/>
                    <a:pt x="4" y="26"/>
                  </a:cubicBezTo>
                  <a:cubicBezTo>
                    <a:pt x="6" y="29"/>
                    <a:pt x="10" y="30"/>
                    <a:pt x="14" y="30"/>
                  </a:cubicBezTo>
                  <a:cubicBezTo>
                    <a:pt x="18" y="30"/>
                    <a:pt x="21" y="30"/>
                    <a:pt x="23" y="28"/>
                  </a:cubicBezTo>
                  <a:lnTo>
                    <a:pt x="24" y="26"/>
                  </a:lnTo>
                  <a:lnTo>
                    <a:pt x="24"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3" name="Freeform 318">
              <a:extLst>
                <a:ext uri="{FF2B5EF4-FFF2-40B4-BE49-F238E27FC236}">
                  <a16:creationId xmlns:a16="http://schemas.microsoft.com/office/drawing/2014/main" id="{4F84C5DE-4108-417F-92EE-7D57DFE37685}"/>
                </a:ext>
              </a:extLst>
            </p:cNvPr>
            <p:cNvSpPr>
              <a:spLocks/>
            </p:cNvSpPr>
            <p:nvPr/>
          </p:nvSpPr>
          <p:spPr bwMode="auto">
            <a:xfrm>
              <a:off x="2282076" y="4504143"/>
              <a:ext cx="60325" cy="85725"/>
            </a:xfrm>
            <a:custGeom>
              <a:avLst/>
              <a:gdLst>
                <a:gd name="T0" fmla="*/ 1828 w 33"/>
                <a:gd name="T1" fmla="*/ 3727 h 46"/>
                <a:gd name="T2" fmla="*/ 1828 w 33"/>
                <a:gd name="T3" fmla="*/ 3727 h 46"/>
                <a:gd name="T4" fmla="*/ 0 w 33"/>
                <a:gd name="T5" fmla="*/ 3727 h 46"/>
                <a:gd name="T6" fmla="*/ 0 w 33"/>
                <a:gd name="T7" fmla="*/ 7454 h 46"/>
                <a:gd name="T8" fmla="*/ 1828 w 33"/>
                <a:gd name="T9" fmla="*/ 7454 h 46"/>
                <a:gd name="T10" fmla="*/ 7312 w 33"/>
                <a:gd name="T11" fmla="*/ 7454 h 46"/>
                <a:gd name="T12" fmla="*/ 9140 w 33"/>
                <a:gd name="T13" fmla="*/ 7454 h 46"/>
                <a:gd name="T14" fmla="*/ 9140 w 33"/>
                <a:gd name="T15" fmla="*/ 11182 h 46"/>
                <a:gd name="T16" fmla="*/ 9140 w 33"/>
                <a:gd name="T17" fmla="*/ 20499 h 46"/>
                <a:gd name="T18" fmla="*/ 9140 w 33"/>
                <a:gd name="T19" fmla="*/ 31681 h 46"/>
                <a:gd name="T20" fmla="*/ 9140 w 33"/>
                <a:gd name="T21" fmla="*/ 61498 h 46"/>
                <a:gd name="T22" fmla="*/ 9140 w 33"/>
                <a:gd name="T23" fmla="*/ 70816 h 46"/>
                <a:gd name="T24" fmla="*/ 9140 w 33"/>
                <a:gd name="T25" fmla="*/ 78271 h 46"/>
                <a:gd name="T26" fmla="*/ 9140 w 33"/>
                <a:gd name="T27" fmla="*/ 80134 h 46"/>
                <a:gd name="T28" fmla="*/ 7312 w 33"/>
                <a:gd name="T29" fmla="*/ 80134 h 46"/>
                <a:gd name="T30" fmla="*/ 1828 w 33"/>
                <a:gd name="T31" fmla="*/ 81998 h 46"/>
                <a:gd name="T32" fmla="*/ 0 w 33"/>
                <a:gd name="T33" fmla="*/ 81998 h 46"/>
                <a:gd name="T34" fmla="*/ 0 w 33"/>
                <a:gd name="T35" fmla="*/ 83861 h 46"/>
                <a:gd name="T36" fmla="*/ 1828 w 33"/>
                <a:gd name="T37" fmla="*/ 85725 h 46"/>
                <a:gd name="T38" fmla="*/ 14624 w 33"/>
                <a:gd name="T39" fmla="*/ 83861 h 46"/>
                <a:gd name="T40" fmla="*/ 27420 w 33"/>
                <a:gd name="T41" fmla="*/ 85725 h 46"/>
                <a:gd name="T42" fmla="*/ 29248 w 33"/>
                <a:gd name="T43" fmla="*/ 83861 h 46"/>
                <a:gd name="T44" fmla="*/ 29248 w 33"/>
                <a:gd name="T45" fmla="*/ 81998 h 46"/>
                <a:gd name="T46" fmla="*/ 27420 w 33"/>
                <a:gd name="T47" fmla="*/ 81998 h 46"/>
                <a:gd name="T48" fmla="*/ 21936 w 33"/>
                <a:gd name="T49" fmla="*/ 80134 h 46"/>
                <a:gd name="T50" fmla="*/ 20108 w 33"/>
                <a:gd name="T51" fmla="*/ 80134 h 46"/>
                <a:gd name="T52" fmla="*/ 20108 w 33"/>
                <a:gd name="T53" fmla="*/ 78271 h 46"/>
                <a:gd name="T54" fmla="*/ 20108 w 33"/>
                <a:gd name="T55" fmla="*/ 70816 h 46"/>
                <a:gd name="T56" fmla="*/ 20108 w 33"/>
                <a:gd name="T57" fmla="*/ 63362 h 46"/>
                <a:gd name="T58" fmla="*/ 20108 w 33"/>
                <a:gd name="T59" fmla="*/ 55908 h 46"/>
                <a:gd name="T60" fmla="*/ 27420 w 33"/>
                <a:gd name="T61" fmla="*/ 63362 h 46"/>
                <a:gd name="T62" fmla="*/ 34733 w 33"/>
                <a:gd name="T63" fmla="*/ 68953 h 46"/>
                <a:gd name="T64" fmla="*/ 38389 w 33"/>
                <a:gd name="T65" fmla="*/ 74543 h 46"/>
                <a:gd name="T66" fmla="*/ 43873 w 33"/>
                <a:gd name="T67" fmla="*/ 78271 h 46"/>
                <a:gd name="T68" fmla="*/ 51185 w 33"/>
                <a:gd name="T69" fmla="*/ 85725 h 46"/>
                <a:gd name="T70" fmla="*/ 60325 w 33"/>
                <a:gd name="T71" fmla="*/ 81998 h 46"/>
                <a:gd name="T72" fmla="*/ 60325 w 33"/>
                <a:gd name="T73" fmla="*/ 80134 h 46"/>
                <a:gd name="T74" fmla="*/ 58497 w 33"/>
                <a:gd name="T75" fmla="*/ 80134 h 46"/>
                <a:gd name="T76" fmla="*/ 53013 w 33"/>
                <a:gd name="T77" fmla="*/ 74543 h 46"/>
                <a:gd name="T78" fmla="*/ 40217 w 33"/>
                <a:gd name="T79" fmla="*/ 63362 h 46"/>
                <a:gd name="T80" fmla="*/ 29248 w 33"/>
                <a:gd name="T81" fmla="*/ 52180 h 46"/>
                <a:gd name="T82" fmla="*/ 34733 w 33"/>
                <a:gd name="T83" fmla="*/ 46590 h 46"/>
                <a:gd name="T84" fmla="*/ 45701 w 33"/>
                <a:gd name="T85" fmla="*/ 39135 h 46"/>
                <a:gd name="T86" fmla="*/ 51185 w 33"/>
                <a:gd name="T87" fmla="*/ 35408 h 46"/>
                <a:gd name="T88" fmla="*/ 56669 w 33"/>
                <a:gd name="T89" fmla="*/ 33545 h 46"/>
                <a:gd name="T90" fmla="*/ 56669 w 33"/>
                <a:gd name="T91" fmla="*/ 33545 h 46"/>
                <a:gd name="T92" fmla="*/ 56669 w 33"/>
                <a:gd name="T93" fmla="*/ 31681 h 46"/>
                <a:gd name="T94" fmla="*/ 56669 w 33"/>
                <a:gd name="T95" fmla="*/ 29817 h 46"/>
                <a:gd name="T96" fmla="*/ 51185 w 33"/>
                <a:gd name="T97" fmla="*/ 31681 h 46"/>
                <a:gd name="T98" fmla="*/ 45701 w 33"/>
                <a:gd name="T99" fmla="*/ 29817 h 46"/>
                <a:gd name="T100" fmla="*/ 38389 w 33"/>
                <a:gd name="T101" fmla="*/ 37272 h 46"/>
                <a:gd name="T102" fmla="*/ 27420 w 33"/>
                <a:gd name="T103" fmla="*/ 48453 h 46"/>
                <a:gd name="T104" fmla="*/ 20108 w 33"/>
                <a:gd name="T105" fmla="*/ 54044 h 46"/>
                <a:gd name="T106" fmla="*/ 20108 w 33"/>
                <a:gd name="T107" fmla="*/ 26090 h 46"/>
                <a:gd name="T108" fmla="*/ 20108 w 33"/>
                <a:gd name="T109" fmla="*/ 0 h 46"/>
                <a:gd name="T110" fmla="*/ 18280 w 33"/>
                <a:gd name="T111" fmla="*/ 0 h 46"/>
                <a:gd name="T112" fmla="*/ 1828 w 33"/>
                <a:gd name="T113" fmla="*/ 3727 h 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 h="46">
                  <a:moveTo>
                    <a:pt x="1" y="2"/>
                  </a:moveTo>
                  <a:lnTo>
                    <a:pt x="1" y="2"/>
                  </a:lnTo>
                  <a:lnTo>
                    <a:pt x="0" y="2"/>
                  </a:lnTo>
                  <a:lnTo>
                    <a:pt x="0" y="4"/>
                  </a:lnTo>
                  <a:lnTo>
                    <a:pt x="1" y="4"/>
                  </a:lnTo>
                  <a:cubicBezTo>
                    <a:pt x="3" y="4"/>
                    <a:pt x="4" y="4"/>
                    <a:pt x="4" y="4"/>
                  </a:cubicBezTo>
                  <a:cubicBezTo>
                    <a:pt x="5" y="4"/>
                    <a:pt x="5" y="4"/>
                    <a:pt x="5" y="4"/>
                  </a:cubicBezTo>
                  <a:cubicBezTo>
                    <a:pt x="5" y="5"/>
                    <a:pt x="5" y="5"/>
                    <a:pt x="5" y="6"/>
                  </a:cubicBezTo>
                  <a:cubicBezTo>
                    <a:pt x="5" y="7"/>
                    <a:pt x="5" y="8"/>
                    <a:pt x="5" y="11"/>
                  </a:cubicBezTo>
                  <a:lnTo>
                    <a:pt x="5" y="17"/>
                  </a:lnTo>
                  <a:lnTo>
                    <a:pt x="5" y="33"/>
                  </a:lnTo>
                  <a:cubicBezTo>
                    <a:pt x="5" y="34"/>
                    <a:pt x="5" y="36"/>
                    <a:pt x="5" y="38"/>
                  </a:cubicBezTo>
                  <a:cubicBezTo>
                    <a:pt x="5" y="40"/>
                    <a:pt x="5" y="42"/>
                    <a:pt x="5" y="42"/>
                  </a:cubicBezTo>
                  <a:cubicBezTo>
                    <a:pt x="5" y="43"/>
                    <a:pt x="5" y="43"/>
                    <a:pt x="5" y="43"/>
                  </a:cubicBezTo>
                  <a:cubicBezTo>
                    <a:pt x="5" y="43"/>
                    <a:pt x="4" y="43"/>
                    <a:pt x="4" y="43"/>
                  </a:cubicBezTo>
                  <a:cubicBezTo>
                    <a:pt x="4" y="44"/>
                    <a:pt x="3" y="44"/>
                    <a:pt x="1" y="44"/>
                  </a:cubicBezTo>
                  <a:lnTo>
                    <a:pt x="0" y="44"/>
                  </a:lnTo>
                  <a:lnTo>
                    <a:pt x="0" y="45"/>
                  </a:lnTo>
                  <a:lnTo>
                    <a:pt x="1" y="46"/>
                  </a:lnTo>
                  <a:cubicBezTo>
                    <a:pt x="3" y="45"/>
                    <a:pt x="6" y="45"/>
                    <a:pt x="8" y="45"/>
                  </a:cubicBezTo>
                  <a:cubicBezTo>
                    <a:pt x="10" y="45"/>
                    <a:pt x="13" y="45"/>
                    <a:pt x="15" y="46"/>
                  </a:cubicBezTo>
                  <a:lnTo>
                    <a:pt x="16" y="45"/>
                  </a:lnTo>
                  <a:lnTo>
                    <a:pt x="16" y="44"/>
                  </a:lnTo>
                  <a:lnTo>
                    <a:pt x="15" y="44"/>
                  </a:lnTo>
                  <a:cubicBezTo>
                    <a:pt x="13" y="44"/>
                    <a:pt x="12" y="44"/>
                    <a:pt x="12" y="43"/>
                  </a:cubicBezTo>
                  <a:cubicBezTo>
                    <a:pt x="12" y="43"/>
                    <a:pt x="12" y="43"/>
                    <a:pt x="11" y="43"/>
                  </a:cubicBezTo>
                  <a:cubicBezTo>
                    <a:pt x="11" y="43"/>
                    <a:pt x="11" y="43"/>
                    <a:pt x="11" y="42"/>
                  </a:cubicBezTo>
                  <a:cubicBezTo>
                    <a:pt x="11" y="42"/>
                    <a:pt x="11" y="40"/>
                    <a:pt x="11" y="38"/>
                  </a:cubicBezTo>
                  <a:cubicBezTo>
                    <a:pt x="11" y="35"/>
                    <a:pt x="11" y="34"/>
                    <a:pt x="11" y="34"/>
                  </a:cubicBezTo>
                  <a:lnTo>
                    <a:pt x="11" y="30"/>
                  </a:lnTo>
                  <a:lnTo>
                    <a:pt x="15" y="34"/>
                  </a:lnTo>
                  <a:cubicBezTo>
                    <a:pt x="17" y="35"/>
                    <a:pt x="18" y="36"/>
                    <a:pt x="19" y="37"/>
                  </a:cubicBezTo>
                  <a:lnTo>
                    <a:pt x="21" y="40"/>
                  </a:lnTo>
                  <a:lnTo>
                    <a:pt x="24" y="42"/>
                  </a:lnTo>
                  <a:cubicBezTo>
                    <a:pt x="24" y="43"/>
                    <a:pt x="25" y="44"/>
                    <a:pt x="28" y="46"/>
                  </a:cubicBezTo>
                  <a:cubicBezTo>
                    <a:pt x="31" y="45"/>
                    <a:pt x="33" y="44"/>
                    <a:pt x="33" y="44"/>
                  </a:cubicBezTo>
                  <a:lnTo>
                    <a:pt x="33" y="43"/>
                  </a:lnTo>
                  <a:cubicBezTo>
                    <a:pt x="33" y="43"/>
                    <a:pt x="32" y="43"/>
                    <a:pt x="32" y="43"/>
                  </a:cubicBezTo>
                  <a:cubicBezTo>
                    <a:pt x="31" y="42"/>
                    <a:pt x="30" y="41"/>
                    <a:pt x="29" y="40"/>
                  </a:cubicBezTo>
                  <a:cubicBezTo>
                    <a:pt x="27" y="38"/>
                    <a:pt x="25" y="36"/>
                    <a:pt x="22" y="34"/>
                  </a:cubicBezTo>
                  <a:cubicBezTo>
                    <a:pt x="19" y="31"/>
                    <a:pt x="17" y="29"/>
                    <a:pt x="16" y="28"/>
                  </a:cubicBezTo>
                  <a:lnTo>
                    <a:pt x="19" y="25"/>
                  </a:lnTo>
                  <a:cubicBezTo>
                    <a:pt x="21" y="23"/>
                    <a:pt x="23" y="22"/>
                    <a:pt x="25" y="21"/>
                  </a:cubicBezTo>
                  <a:cubicBezTo>
                    <a:pt x="27" y="20"/>
                    <a:pt x="28" y="19"/>
                    <a:pt x="28" y="19"/>
                  </a:cubicBezTo>
                  <a:cubicBezTo>
                    <a:pt x="29" y="18"/>
                    <a:pt x="30" y="18"/>
                    <a:pt x="31" y="18"/>
                  </a:cubicBezTo>
                  <a:lnTo>
                    <a:pt x="31" y="17"/>
                  </a:lnTo>
                  <a:lnTo>
                    <a:pt x="31" y="16"/>
                  </a:lnTo>
                  <a:cubicBezTo>
                    <a:pt x="29" y="17"/>
                    <a:pt x="28" y="17"/>
                    <a:pt x="28" y="17"/>
                  </a:cubicBezTo>
                  <a:cubicBezTo>
                    <a:pt x="28" y="17"/>
                    <a:pt x="27" y="17"/>
                    <a:pt x="25" y="16"/>
                  </a:cubicBezTo>
                  <a:cubicBezTo>
                    <a:pt x="25" y="17"/>
                    <a:pt x="24" y="18"/>
                    <a:pt x="21" y="20"/>
                  </a:cubicBezTo>
                  <a:cubicBezTo>
                    <a:pt x="19" y="22"/>
                    <a:pt x="17" y="24"/>
                    <a:pt x="15" y="26"/>
                  </a:cubicBezTo>
                  <a:cubicBezTo>
                    <a:pt x="13" y="27"/>
                    <a:pt x="11" y="28"/>
                    <a:pt x="11" y="29"/>
                  </a:cubicBezTo>
                  <a:lnTo>
                    <a:pt x="11" y="14"/>
                  </a:lnTo>
                  <a:cubicBezTo>
                    <a:pt x="11" y="7"/>
                    <a:pt x="11" y="2"/>
                    <a:pt x="11" y="0"/>
                  </a:cubicBezTo>
                  <a:lnTo>
                    <a:pt x="10" y="0"/>
                  </a:lnTo>
                  <a:cubicBezTo>
                    <a:pt x="8" y="1"/>
                    <a:pt x="4"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4" name="Freeform 319">
              <a:extLst>
                <a:ext uri="{FF2B5EF4-FFF2-40B4-BE49-F238E27FC236}">
                  <a16:creationId xmlns:a16="http://schemas.microsoft.com/office/drawing/2014/main" id="{F2D39DEE-F134-40DE-A32B-6DF882F261AE}"/>
                </a:ext>
              </a:extLst>
            </p:cNvPr>
            <p:cNvSpPr>
              <a:spLocks/>
            </p:cNvSpPr>
            <p:nvPr/>
          </p:nvSpPr>
          <p:spPr bwMode="auto">
            <a:xfrm>
              <a:off x="1505789" y="4505730"/>
              <a:ext cx="74612" cy="84138"/>
            </a:xfrm>
            <a:custGeom>
              <a:avLst/>
              <a:gdLst>
                <a:gd name="T0" fmla="*/ 74612 w 40"/>
                <a:gd name="T1" fmla="*/ 71050 h 45"/>
                <a:gd name="T2" fmla="*/ 74612 w 40"/>
                <a:gd name="T3" fmla="*/ 71050 h 45"/>
                <a:gd name="T4" fmla="*/ 69016 w 40"/>
                <a:gd name="T5" fmla="*/ 74789 h 45"/>
                <a:gd name="T6" fmla="*/ 59690 w 40"/>
                <a:gd name="T7" fmla="*/ 78529 h 45"/>
                <a:gd name="T8" fmla="*/ 50363 w 40"/>
                <a:gd name="T9" fmla="*/ 78529 h 45"/>
                <a:gd name="T10" fmla="*/ 29845 w 40"/>
                <a:gd name="T11" fmla="*/ 74789 h 45"/>
                <a:gd name="T12" fmla="*/ 16788 w 40"/>
                <a:gd name="T13" fmla="*/ 59831 h 45"/>
                <a:gd name="T14" fmla="*/ 11192 w 40"/>
                <a:gd name="T15" fmla="*/ 41134 h 45"/>
                <a:gd name="T16" fmla="*/ 16788 w 40"/>
                <a:gd name="T17" fmla="*/ 20567 h 45"/>
                <a:gd name="T18" fmla="*/ 27980 w 40"/>
                <a:gd name="T19" fmla="*/ 9349 h 45"/>
                <a:gd name="T20" fmla="*/ 44767 w 40"/>
                <a:gd name="T21" fmla="*/ 5609 h 45"/>
                <a:gd name="T22" fmla="*/ 57824 w 40"/>
                <a:gd name="T23" fmla="*/ 7479 h 45"/>
                <a:gd name="T24" fmla="*/ 67151 w 40"/>
                <a:gd name="T25" fmla="*/ 11218 h 45"/>
                <a:gd name="T26" fmla="*/ 69016 w 40"/>
                <a:gd name="T27" fmla="*/ 22437 h 45"/>
                <a:gd name="T28" fmla="*/ 69016 w 40"/>
                <a:gd name="T29" fmla="*/ 22437 h 45"/>
                <a:gd name="T30" fmla="*/ 70881 w 40"/>
                <a:gd name="T31" fmla="*/ 22437 h 45"/>
                <a:gd name="T32" fmla="*/ 72747 w 40"/>
                <a:gd name="T33" fmla="*/ 22437 h 45"/>
                <a:gd name="T34" fmla="*/ 74612 w 40"/>
                <a:gd name="T35" fmla="*/ 5609 h 45"/>
                <a:gd name="T36" fmla="*/ 74612 w 40"/>
                <a:gd name="T37" fmla="*/ 5609 h 45"/>
                <a:gd name="T38" fmla="*/ 61555 w 40"/>
                <a:gd name="T39" fmla="*/ 1870 h 45"/>
                <a:gd name="T40" fmla="*/ 46633 w 40"/>
                <a:gd name="T41" fmla="*/ 0 h 45"/>
                <a:gd name="T42" fmla="*/ 22384 w 40"/>
                <a:gd name="T43" fmla="*/ 3739 h 45"/>
                <a:gd name="T44" fmla="*/ 5596 w 40"/>
                <a:gd name="T45" fmla="*/ 18697 h 45"/>
                <a:gd name="T46" fmla="*/ 0 w 40"/>
                <a:gd name="T47" fmla="*/ 43004 h 45"/>
                <a:gd name="T48" fmla="*/ 13057 w 40"/>
                <a:gd name="T49" fmla="*/ 72920 h 45"/>
                <a:gd name="T50" fmla="*/ 46633 w 40"/>
                <a:gd name="T51" fmla="*/ 84138 h 45"/>
                <a:gd name="T52" fmla="*/ 72747 w 40"/>
                <a:gd name="T53" fmla="*/ 78529 h 45"/>
                <a:gd name="T54" fmla="*/ 74612 w 40"/>
                <a:gd name="T55" fmla="*/ 72920 h 45"/>
                <a:gd name="T56" fmla="*/ 74612 w 40"/>
                <a:gd name="T57" fmla="*/ 7105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0" h="45">
                  <a:moveTo>
                    <a:pt x="40" y="38"/>
                  </a:moveTo>
                  <a:lnTo>
                    <a:pt x="40" y="38"/>
                  </a:lnTo>
                  <a:cubicBezTo>
                    <a:pt x="39" y="39"/>
                    <a:pt x="38" y="40"/>
                    <a:pt x="37" y="40"/>
                  </a:cubicBezTo>
                  <a:cubicBezTo>
                    <a:pt x="35" y="41"/>
                    <a:pt x="34" y="41"/>
                    <a:pt x="32" y="42"/>
                  </a:cubicBezTo>
                  <a:cubicBezTo>
                    <a:pt x="31" y="42"/>
                    <a:pt x="29" y="42"/>
                    <a:pt x="27" y="42"/>
                  </a:cubicBezTo>
                  <a:cubicBezTo>
                    <a:pt x="23" y="42"/>
                    <a:pt x="19" y="41"/>
                    <a:pt x="16" y="40"/>
                  </a:cubicBezTo>
                  <a:cubicBezTo>
                    <a:pt x="13" y="38"/>
                    <a:pt x="11" y="36"/>
                    <a:pt x="9" y="32"/>
                  </a:cubicBezTo>
                  <a:cubicBezTo>
                    <a:pt x="7" y="29"/>
                    <a:pt x="6" y="26"/>
                    <a:pt x="6" y="22"/>
                  </a:cubicBezTo>
                  <a:cubicBezTo>
                    <a:pt x="6" y="18"/>
                    <a:pt x="7" y="14"/>
                    <a:pt x="9" y="11"/>
                  </a:cubicBezTo>
                  <a:cubicBezTo>
                    <a:pt x="10" y="9"/>
                    <a:pt x="12" y="6"/>
                    <a:pt x="15" y="5"/>
                  </a:cubicBezTo>
                  <a:cubicBezTo>
                    <a:pt x="18" y="3"/>
                    <a:pt x="21" y="3"/>
                    <a:pt x="24" y="3"/>
                  </a:cubicBezTo>
                  <a:cubicBezTo>
                    <a:pt x="27" y="3"/>
                    <a:pt x="29" y="3"/>
                    <a:pt x="31" y="4"/>
                  </a:cubicBezTo>
                  <a:cubicBezTo>
                    <a:pt x="33" y="4"/>
                    <a:pt x="35" y="5"/>
                    <a:pt x="36" y="6"/>
                  </a:cubicBezTo>
                  <a:lnTo>
                    <a:pt x="37" y="12"/>
                  </a:lnTo>
                  <a:lnTo>
                    <a:pt x="38" y="12"/>
                  </a:lnTo>
                  <a:lnTo>
                    <a:pt x="39" y="12"/>
                  </a:lnTo>
                  <a:cubicBezTo>
                    <a:pt x="39" y="7"/>
                    <a:pt x="39" y="4"/>
                    <a:pt x="40" y="3"/>
                  </a:cubicBezTo>
                  <a:cubicBezTo>
                    <a:pt x="38" y="2"/>
                    <a:pt x="36" y="1"/>
                    <a:pt x="33" y="1"/>
                  </a:cubicBezTo>
                  <a:cubicBezTo>
                    <a:pt x="30" y="0"/>
                    <a:pt x="28" y="0"/>
                    <a:pt x="25" y="0"/>
                  </a:cubicBezTo>
                  <a:cubicBezTo>
                    <a:pt x="20" y="0"/>
                    <a:pt x="16" y="1"/>
                    <a:pt x="12" y="2"/>
                  </a:cubicBezTo>
                  <a:cubicBezTo>
                    <a:pt x="8" y="4"/>
                    <a:pt x="5" y="7"/>
                    <a:pt x="3" y="10"/>
                  </a:cubicBezTo>
                  <a:cubicBezTo>
                    <a:pt x="1" y="14"/>
                    <a:pt x="0" y="18"/>
                    <a:pt x="0" y="23"/>
                  </a:cubicBezTo>
                  <a:cubicBezTo>
                    <a:pt x="0" y="29"/>
                    <a:pt x="2" y="35"/>
                    <a:pt x="7" y="39"/>
                  </a:cubicBezTo>
                  <a:cubicBezTo>
                    <a:pt x="11" y="43"/>
                    <a:pt x="17" y="45"/>
                    <a:pt x="25" y="45"/>
                  </a:cubicBezTo>
                  <a:cubicBezTo>
                    <a:pt x="30" y="45"/>
                    <a:pt x="35" y="44"/>
                    <a:pt x="39" y="42"/>
                  </a:cubicBezTo>
                  <a:lnTo>
                    <a:pt x="40" y="39"/>
                  </a:lnTo>
                  <a:lnTo>
                    <a:pt x="40" y="3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5" name="Freeform 320">
              <a:extLst>
                <a:ext uri="{FF2B5EF4-FFF2-40B4-BE49-F238E27FC236}">
                  <a16:creationId xmlns:a16="http://schemas.microsoft.com/office/drawing/2014/main" id="{381610BF-5F0C-40BB-A146-FC75A6701FC6}"/>
                </a:ext>
              </a:extLst>
            </p:cNvPr>
            <p:cNvSpPr>
              <a:spLocks noEditPoints="1"/>
            </p:cNvSpPr>
            <p:nvPr/>
          </p:nvSpPr>
          <p:spPr bwMode="auto">
            <a:xfrm>
              <a:off x="1589926" y="4534305"/>
              <a:ext cx="52387" cy="55563"/>
            </a:xfrm>
            <a:custGeom>
              <a:avLst/>
              <a:gdLst>
                <a:gd name="T0" fmla="*/ 9355 w 28"/>
                <a:gd name="T1" fmla="*/ 14817 h 30"/>
                <a:gd name="T2" fmla="*/ 9355 w 28"/>
                <a:gd name="T3" fmla="*/ 14817 h 30"/>
                <a:gd name="T4" fmla="*/ 11226 w 28"/>
                <a:gd name="T5" fmla="*/ 7408 h 30"/>
                <a:gd name="T6" fmla="*/ 14968 w 28"/>
                <a:gd name="T7" fmla="*/ 7408 h 30"/>
                <a:gd name="T8" fmla="*/ 20581 w 28"/>
                <a:gd name="T9" fmla="*/ 5556 h 30"/>
                <a:gd name="T10" fmla="*/ 31806 w 28"/>
                <a:gd name="T11" fmla="*/ 9261 h 30"/>
                <a:gd name="T12" fmla="*/ 35548 w 28"/>
                <a:gd name="T13" fmla="*/ 20373 h 30"/>
                <a:gd name="T14" fmla="*/ 5613 w 28"/>
                <a:gd name="T15" fmla="*/ 29634 h 30"/>
                <a:gd name="T16" fmla="*/ 0 w 28"/>
                <a:gd name="T17" fmla="*/ 42598 h 30"/>
                <a:gd name="T18" fmla="*/ 1871 w 28"/>
                <a:gd name="T19" fmla="*/ 50007 h 30"/>
                <a:gd name="T20" fmla="*/ 7484 w 28"/>
                <a:gd name="T21" fmla="*/ 53711 h 30"/>
                <a:gd name="T22" fmla="*/ 14968 w 28"/>
                <a:gd name="T23" fmla="*/ 55563 h 30"/>
                <a:gd name="T24" fmla="*/ 22452 w 28"/>
                <a:gd name="T25" fmla="*/ 53711 h 30"/>
                <a:gd name="T26" fmla="*/ 35548 w 28"/>
                <a:gd name="T27" fmla="*/ 44450 h 30"/>
                <a:gd name="T28" fmla="*/ 33677 w 28"/>
                <a:gd name="T29" fmla="*/ 53711 h 30"/>
                <a:gd name="T30" fmla="*/ 35548 w 28"/>
                <a:gd name="T31" fmla="*/ 53711 h 30"/>
                <a:gd name="T32" fmla="*/ 43032 w 28"/>
                <a:gd name="T33" fmla="*/ 53711 h 30"/>
                <a:gd name="T34" fmla="*/ 52387 w 28"/>
                <a:gd name="T35" fmla="*/ 53711 h 30"/>
                <a:gd name="T36" fmla="*/ 52387 w 28"/>
                <a:gd name="T37" fmla="*/ 53711 h 30"/>
                <a:gd name="T38" fmla="*/ 52387 w 28"/>
                <a:gd name="T39" fmla="*/ 51859 h 30"/>
                <a:gd name="T40" fmla="*/ 52387 w 28"/>
                <a:gd name="T41" fmla="*/ 51859 h 30"/>
                <a:gd name="T42" fmla="*/ 48645 w 28"/>
                <a:gd name="T43" fmla="*/ 51859 h 30"/>
                <a:gd name="T44" fmla="*/ 46774 w 28"/>
                <a:gd name="T45" fmla="*/ 50007 h 30"/>
                <a:gd name="T46" fmla="*/ 44903 w 28"/>
                <a:gd name="T47" fmla="*/ 50007 h 30"/>
                <a:gd name="T48" fmla="*/ 44903 w 28"/>
                <a:gd name="T49" fmla="*/ 46303 h 30"/>
                <a:gd name="T50" fmla="*/ 44903 w 28"/>
                <a:gd name="T51" fmla="*/ 27782 h 30"/>
                <a:gd name="T52" fmla="*/ 44903 w 28"/>
                <a:gd name="T53" fmla="*/ 16669 h 30"/>
                <a:gd name="T54" fmla="*/ 43032 w 28"/>
                <a:gd name="T55" fmla="*/ 9261 h 30"/>
                <a:gd name="T56" fmla="*/ 35548 w 28"/>
                <a:gd name="T57" fmla="*/ 1852 h 30"/>
                <a:gd name="T58" fmla="*/ 26194 w 28"/>
                <a:gd name="T59" fmla="*/ 0 h 30"/>
                <a:gd name="T60" fmla="*/ 5613 w 28"/>
                <a:gd name="T61" fmla="*/ 7408 h 30"/>
                <a:gd name="T62" fmla="*/ 5613 w 28"/>
                <a:gd name="T63" fmla="*/ 14817 h 30"/>
                <a:gd name="T64" fmla="*/ 5613 w 28"/>
                <a:gd name="T65" fmla="*/ 14817 h 30"/>
                <a:gd name="T66" fmla="*/ 7484 w 28"/>
                <a:gd name="T67" fmla="*/ 14817 h 30"/>
                <a:gd name="T68" fmla="*/ 9355 w 28"/>
                <a:gd name="T69" fmla="*/ 14817 h 30"/>
                <a:gd name="T70" fmla="*/ 35548 w 28"/>
                <a:gd name="T71" fmla="*/ 40746 h 30"/>
                <a:gd name="T72" fmla="*/ 35548 w 28"/>
                <a:gd name="T73" fmla="*/ 40746 h 30"/>
                <a:gd name="T74" fmla="*/ 20581 w 28"/>
                <a:gd name="T75" fmla="*/ 48155 h 30"/>
                <a:gd name="T76" fmla="*/ 11226 w 28"/>
                <a:gd name="T77" fmla="*/ 40746 h 30"/>
                <a:gd name="T78" fmla="*/ 14968 w 28"/>
                <a:gd name="T79" fmla="*/ 29634 h 30"/>
                <a:gd name="T80" fmla="*/ 35548 w 28"/>
                <a:gd name="T81" fmla="*/ 24077 h 30"/>
                <a:gd name="T82" fmla="*/ 35548 w 28"/>
                <a:gd name="T83" fmla="*/ 4074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 h="30">
                  <a:moveTo>
                    <a:pt x="5" y="8"/>
                  </a:moveTo>
                  <a:lnTo>
                    <a:pt x="5" y="8"/>
                  </a:lnTo>
                  <a:cubicBezTo>
                    <a:pt x="6" y="6"/>
                    <a:pt x="6" y="5"/>
                    <a:pt x="6" y="4"/>
                  </a:cubicBezTo>
                  <a:cubicBezTo>
                    <a:pt x="6" y="4"/>
                    <a:pt x="7" y="4"/>
                    <a:pt x="8" y="4"/>
                  </a:cubicBezTo>
                  <a:cubicBezTo>
                    <a:pt x="9" y="3"/>
                    <a:pt x="10" y="3"/>
                    <a:pt x="11" y="3"/>
                  </a:cubicBezTo>
                  <a:cubicBezTo>
                    <a:pt x="13" y="3"/>
                    <a:pt x="15" y="4"/>
                    <a:pt x="17" y="5"/>
                  </a:cubicBezTo>
                  <a:cubicBezTo>
                    <a:pt x="18" y="6"/>
                    <a:pt x="19" y="8"/>
                    <a:pt x="19" y="11"/>
                  </a:cubicBezTo>
                  <a:cubicBezTo>
                    <a:pt x="10" y="13"/>
                    <a:pt x="5" y="14"/>
                    <a:pt x="3" y="16"/>
                  </a:cubicBezTo>
                  <a:cubicBezTo>
                    <a:pt x="1" y="17"/>
                    <a:pt x="0" y="20"/>
                    <a:pt x="0" y="23"/>
                  </a:cubicBezTo>
                  <a:cubicBezTo>
                    <a:pt x="0" y="24"/>
                    <a:pt x="1" y="26"/>
                    <a:pt x="1" y="27"/>
                  </a:cubicBezTo>
                  <a:cubicBezTo>
                    <a:pt x="2" y="28"/>
                    <a:pt x="3" y="29"/>
                    <a:pt x="4" y="29"/>
                  </a:cubicBezTo>
                  <a:cubicBezTo>
                    <a:pt x="5" y="30"/>
                    <a:pt x="7" y="30"/>
                    <a:pt x="8" y="30"/>
                  </a:cubicBezTo>
                  <a:cubicBezTo>
                    <a:pt x="10" y="30"/>
                    <a:pt x="11" y="30"/>
                    <a:pt x="12" y="29"/>
                  </a:cubicBezTo>
                  <a:lnTo>
                    <a:pt x="19" y="24"/>
                  </a:lnTo>
                  <a:lnTo>
                    <a:pt x="18" y="29"/>
                  </a:lnTo>
                  <a:lnTo>
                    <a:pt x="19" y="29"/>
                  </a:lnTo>
                  <a:cubicBezTo>
                    <a:pt x="21" y="29"/>
                    <a:pt x="22" y="29"/>
                    <a:pt x="23" y="29"/>
                  </a:cubicBezTo>
                  <a:cubicBezTo>
                    <a:pt x="25" y="29"/>
                    <a:pt x="26" y="29"/>
                    <a:pt x="28" y="29"/>
                  </a:cubicBezTo>
                  <a:lnTo>
                    <a:pt x="28" y="28"/>
                  </a:lnTo>
                  <a:lnTo>
                    <a:pt x="26" y="28"/>
                  </a:lnTo>
                  <a:cubicBezTo>
                    <a:pt x="25" y="27"/>
                    <a:pt x="25" y="27"/>
                    <a:pt x="25" y="27"/>
                  </a:cubicBezTo>
                  <a:cubicBezTo>
                    <a:pt x="24" y="27"/>
                    <a:pt x="24" y="27"/>
                    <a:pt x="24" y="27"/>
                  </a:cubicBezTo>
                  <a:cubicBezTo>
                    <a:pt x="24" y="27"/>
                    <a:pt x="24" y="26"/>
                    <a:pt x="24" y="25"/>
                  </a:cubicBezTo>
                  <a:lnTo>
                    <a:pt x="24" y="15"/>
                  </a:lnTo>
                  <a:lnTo>
                    <a:pt x="24" y="9"/>
                  </a:lnTo>
                  <a:cubicBezTo>
                    <a:pt x="24" y="7"/>
                    <a:pt x="24" y="6"/>
                    <a:pt x="23" y="5"/>
                  </a:cubicBezTo>
                  <a:cubicBezTo>
                    <a:pt x="22" y="3"/>
                    <a:pt x="21" y="2"/>
                    <a:pt x="19" y="1"/>
                  </a:cubicBezTo>
                  <a:cubicBezTo>
                    <a:pt x="18" y="0"/>
                    <a:pt x="16" y="0"/>
                    <a:pt x="14" y="0"/>
                  </a:cubicBezTo>
                  <a:cubicBezTo>
                    <a:pt x="10" y="0"/>
                    <a:pt x="7" y="1"/>
                    <a:pt x="3" y="4"/>
                  </a:cubicBezTo>
                  <a:lnTo>
                    <a:pt x="3" y="8"/>
                  </a:lnTo>
                  <a:lnTo>
                    <a:pt x="4" y="8"/>
                  </a:lnTo>
                  <a:lnTo>
                    <a:pt x="5" y="8"/>
                  </a:lnTo>
                  <a:close/>
                  <a:moveTo>
                    <a:pt x="19" y="22"/>
                  </a:moveTo>
                  <a:lnTo>
                    <a:pt x="19" y="22"/>
                  </a:lnTo>
                  <a:cubicBezTo>
                    <a:pt x="16" y="25"/>
                    <a:pt x="13" y="26"/>
                    <a:pt x="11" y="26"/>
                  </a:cubicBezTo>
                  <a:cubicBezTo>
                    <a:pt x="7" y="26"/>
                    <a:pt x="6" y="25"/>
                    <a:pt x="6" y="22"/>
                  </a:cubicBezTo>
                  <a:cubicBezTo>
                    <a:pt x="6" y="19"/>
                    <a:pt x="6" y="17"/>
                    <a:pt x="8" y="16"/>
                  </a:cubicBezTo>
                  <a:cubicBezTo>
                    <a:pt x="9" y="15"/>
                    <a:pt x="13" y="14"/>
                    <a:pt x="19" y="13"/>
                  </a:cubicBezTo>
                  <a:lnTo>
                    <a:pt x="19" y="22"/>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6" name="Freeform 321">
              <a:extLst>
                <a:ext uri="{FF2B5EF4-FFF2-40B4-BE49-F238E27FC236}">
                  <a16:creationId xmlns:a16="http://schemas.microsoft.com/office/drawing/2014/main" id="{8785128B-8214-4187-93BF-0DBBF220A55D}"/>
                </a:ext>
              </a:extLst>
            </p:cNvPr>
            <p:cNvSpPr>
              <a:spLocks/>
            </p:cNvSpPr>
            <p:nvPr/>
          </p:nvSpPr>
          <p:spPr bwMode="auto">
            <a:xfrm>
              <a:off x="1648664" y="4504143"/>
              <a:ext cx="28575" cy="85725"/>
            </a:xfrm>
            <a:custGeom>
              <a:avLst/>
              <a:gdLst>
                <a:gd name="T0" fmla="*/ 0 w 16"/>
                <a:gd name="T1" fmla="*/ 3727 h 46"/>
                <a:gd name="T2" fmla="*/ 0 w 16"/>
                <a:gd name="T3" fmla="*/ 3727 h 46"/>
                <a:gd name="T4" fmla="*/ 0 w 16"/>
                <a:gd name="T5" fmla="*/ 3727 h 46"/>
                <a:gd name="T6" fmla="*/ 0 w 16"/>
                <a:gd name="T7" fmla="*/ 7454 h 46"/>
                <a:gd name="T8" fmla="*/ 1786 w 16"/>
                <a:gd name="T9" fmla="*/ 7454 h 46"/>
                <a:gd name="T10" fmla="*/ 7144 w 16"/>
                <a:gd name="T11" fmla="*/ 7454 h 46"/>
                <a:gd name="T12" fmla="*/ 8930 w 16"/>
                <a:gd name="T13" fmla="*/ 7454 h 46"/>
                <a:gd name="T14" fmla="*/ 8930 w 16"/>
                <a:gd name="T15" fmla="*/ 11182 h 46"/>
                <a:gd name="T16" fmla="*/ 8930 w 16"/>
                <a:gd name="T17" fmla="*/ 20499 h 46"/>
                <a:gd name="T18" fmla="*/ 10716 w 16"/>
                <a:gd name="T19" fmla="*/ 31681 h 46"/>
                <a:gd name="T20" fmla="*/ 10716 w 16"/>
                <a:gd name="T21" fmla="*/ 61498 h 46"/>
                <a:gd name="T22" fmla="*/ 8930 w 16"/>
                <a:gd name="T23" fmla="*/ 70816 h 46"/>
                <a:gd name="T24" fmla="*/ 8930 w 16"/>
                <a:gd name="T25" fmla="*/ 78271 h 46"/>
                <a:gd name="T26" fmla="*/ 8930 w 16"/>
                <a:gd name="T27" fmla="*/ 80134 h 46"/>
                <a:gd name="T28" fmla="*/ 7144 w 16"/>
                <a:gd name="T29" fmla="*/ 80134 h 46"/>
                <a:gd name="T30" fmla="*/ 1786 w 16"/>
                <a:gd name="T31" fmla="*/ 81998 h 46"/>
                <a:gd name="T32" fmla="*/ 0 w 16"/>
                <a:gd name="T33" fmla="*/ 81998 h 46"/>
                <a:gd name="T34" fmla="*/ 0 w 16"/>
                <a:gd name="T35" fmla="*/ 83861 h 46"/>
                <a:gd name="T36" fmla="*/ 1786 w 16"/>
                <a:gd name="T37" fmla="*/ 85725 h 46"/>
                <a:gd name="T38" fmla="*/ 14288 w 16"/>
                <a:gd name="T39" fmla="*/ 83861 h 46"/>
                <a:gd name="T40" fmla="*/ 26789 w 16"/>
                <a:gd name="T41" fmla="*/ 85725 h 46"/>
                <a:gd name="T42" fmla="*/ 28575 w 16"/>
                <a:gd name="T43" fmla="*/ 83861 h 46"/>
                <a:gd name="T44" fmla="*/ 28575 w 16"/>
                <a:gd name="T45" fmla="*/ 81998 h 46"/>
                <a:gd name="T46" fmla="*/ 26789 w 16"/>
                <a:gd name="T47" fmla="*/ 81998 h 46"/>
                <a:gd name="T48" fmla="*/ 21431 w 16"/>
                <a:gd name="T49" fmla="*/ 80134 h 46"/>
                <a:gd name="T50" fmla="*/ 19645 w 16"/>
                <a:gd name="T51" fmla="*/ 80134 h 46"/>
                <a:gd name="T52" fmla="*/ 19645 w 16"/>
                <a:gd name="T53" fmla="*/ 78271 h 46"/>
                <a:gd name="T54" fmla="*/ 19645 w 16"/>
                <a:gd name="T55" fmla="*/ 70816 h 46"/>
                <a:gd name="T56" fmla="*/ 19645 w 16"/>
                <a:gd name="T57" fmla="*/ 63362 h 46"/>
                <a:gd name="T58" fmla="*/ 19645 w 16"/>
                <a:gd name="T59" fmla="*/ 26090 h 46"/>
                <a:gd name="T60" fmla="*/ 19645 w 16"/>
                <a:gd name="T61" fmla="*/ 0 h 46"/>
                <a:gd name="T62" fmla="*/ 17859 w 16"/>
                <a:gd name="T63" fmla="*/ 0 h 46"/>
                <a:gd name="T64" fmla="*/ 0 w 16"/>
                <a:gd name="T65" fmla="*/ 3727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 h="46">
                  <a:moveTo>
                    <a:pt x="0" y="2"/>
                  </a:moveTo>
                  <a:lnTo>
                    <a:pt x="0" y="2"/>
                  </a:lnTo>
                  <a:lnTo>
                    <a:pt x="0" y="4"/>
                  </a:lnTo>
                  <a:lnTo>
                    <a:pt x="1" y="4"/>
                  </a:lnTo>
                  <a:cubicBezTo>
                    <a:pt x="3" y="4"/>
                    <a:pt x="4" y="4"/>
                    <a:pt x="4" y="4"/>
                  </a:cubicBezTo>
                  <a:cubicBezTo>
                    <a:pt x="5" y="4"/>
                    <a:pt x="5" y="4"/>
                    <a:pt x="5" y="4"/>
                  </a:cubicBezTo>
                  <a:cubicBezTo>
                    <a:pt x="5" y="4"/>
                    <a:pt x="5" y="5"/>
                    <a:pt x="5" y="6"/>
                  </a:cubicBezTo>
                  <a:cubicBezTo>
                    <a:pt x="5" y="7"/>
                    <a:pt x="5" y="8"/>
                    <a:pt x="5" y="11"/>
                  </a:cubicBezTo>
                  <a:lnTo>
                    <a:pt x="6" y="17"/>
                  </a:lnTo>
                  <a:lnTo>
                    <a:pt x="6" y="33"/>
                  </a:lnTo>
                  <a:cubicBezTo>
                    <a:pt x="6" y="34"/>
                    <a:pt x="5" y="36"/>
                    <a:pt x="5" y="38"/>
                  </a:cubicBezTo>
                  <a:cubicBezTo>
                    <a:pt x="5" y="40"/>
                    <a:pt x="5" y="42"/>
                    <a:pt x="5" y="42"/>
                  </a:cubicBezTo>
                  <a:cubicBezTo>
                    <a:pt x="5" y="43"/>
                    <a:pt x="5" y="43"/>
                    <a:pt x="5" y="43"/>
                  </a:cubicBezTo>
                  <a:cubicBezTo>
                    <a:pt x="5" y="43"/>
                    <a:pt x="4" y="43"/>
                    <a:pt x="4" y="43"/>
                  </a:cubicBezTo>
                  <a:cubicBezTo>
                    <a:pt x="4" y="43"/>
                    <a:pt x="3" y="44"/>
                    <a:pt x="1" y="44"/>
                  </a:cubicBezTo>
                  <a:lnTo>
                    <a:pt x="0" y="44"/>
                  </a:lnTo>
                  <a:lnTo>
                    <a:pt x="0" y="45"/>
                  </a:lnTo>
                  <a:lnTo>
                    <a:pt x="1" y="46"/>
                  </a:lnTo>
                  <a:cubicBezTo>
                    <a:pt x="3" y="45"/>
                    <a:pt x="6" y="45"/>
                    <a:pt x="8" y="45"/>
                  </a:cubicBezTo>
                  <a:cubicBezTo>
                    <a:pt x="10" y="45"/>
                    <a:pt x="13" y="45"/>
                    <a:pt x="15" y="46"/>
                  </a:cubicBezTo>
                  <a:lnTo>
                    <a:pt x="16" y="45"/>
                  </a:lnTo>
                  <a:lnTo>
                    <a:pt x="16" y="44"/>
                  </a:lnTo>
                  <a:lnTo>
                    <a:pt x="15" y="44"/>
                  </a:lnTo>
                  <a:cubicBezTo>
                    <a:pt x="14" y="44"/>
                    <a:pt x="12" y="43"/>
                    <a:pt x="12" y="43"/>
                  </a:cubicBezTo>
                  <a:cubicBezTo>
                    <a:pt x="12" y="43"/>
                    <a:pt x="12" y="43"/>
                    <a:pt x="11" y="43"/>
                  </a:cubicBezTo>
                  <a:cubicBezTo>
                    <a:pt x="11" y="43"/>
                    <a:pt x="11" y="43"/>
                    <a:pt x="11" y="42"/>
                  </a:cubicBezTo>
                  <a:cubicBezTo>
                    <a:pt x="11" y="42"/>
                    <a:pt x="11" y="40"/>
                    <a:pt x="11" y="38"/>
                  </a:cubicBezTo>
                  <a:cubicBezTo>
                    <a:pt x="11" y="35"/>
                    <a:pt x="11" y="34"/>
                    <a:pt x="11" y="34"/>
                  </a:cubicBezTo>
                  <a:lnTo>
                    <a:pt x="11" y="14"/>
                  </a:lnTo>
                  <a:cubicBezTo>
                    <a:pt x="11" y="7"/>
                    <a:pt x="11" y="2"/>
                    <a:pt x="11" y="0"/>
                  </a:cubicBezTo>
                  <a:lnTo>
                    <a:pt x="10" y="0"/>
                  </a:lnTo>
                  <a:cubicBezTo>
                    <a:pt x="8" y="1"/>
                    <a:pt x="4" y="2"/>
                    <a:pt x="0"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7" name="Freeform 322">
              <a:extLst>
                <a:ext uri="{FF2B5EF4-FFF2-40B4-BE49-F238E27FC236}">
                  <a16:creationId xmlns:a16="http://schemas.microsoft.com/office/drawing/2014/main" id="{DBDA2877-FAD1-4576-9E25-D0AA43014E2C}"/>
                </a:ext>
              </a:extLst>
            </p:cNvPr>
            <p:cNvSpPr>
              <a:spLocks noEditPoints="1"/>
            </p:cNvSpPr>
            <p:nvPr/>
          </p:nvSpPr>
          <p:spPr bwMode="auto">
            <a:xfrm>
              <a:off x="1683589" y="4507318"/>
              <a:ext cx="26987" cy="82550"/>
            </a:xfrm>
            <a:custGeom>
              <a:avLst/>
              <a:gdLst>
                <a:gd name="T0" fmla="*/ 8996 w 15"/>
                <a:gd name="T1" fmla="*/ 1876 h 44"/>
                <a:gd name="T2" fmla="*/ 8996 w 15"/>
                <a:gd name="T3" fmla="*/ 1876 h 44"/>
                <a:gd name="T4" fmla="*/ 7197 w 15"/>
                <a:gd name="T5" fmla="*/ 7505 h 44"/>
                <a:gd name="T6" fmla="*/ 8996 w 15"/>
                <a:gd name="T7" fmla="*/ 11257 h 44"/>
                <a:gd name="T8" fmla="*/ 12594 w 15"/>
                <a:gd name="T9" fmla="*/ 13133 h 44"/>
                <a:gd name="T10" fmla="*/ 17991 w 15"/>
                <a:gd name="T11" fmla="*/ 11257 h 44"/>
                <a:gd name="T12" fmla="*/ 19790 w 15"/>
                <a:gd name="T13" fmla="*/ 7505 h 44"/>
                <a:gd name="T14" fmla="*/ 17991 w 15"/>
                <a:gd name="T15" fmla="*/ 1876 h 44"/>
                <a:gd name="T16" fmla="*/ 12594 w 15"/>
                <a:gd name="T17" fmla="*/ 0 h 44"/>
                <a:gd name="T18" fmla="*/ 8996 w 15"/>
                <a:gd name="T19" fmla="*/ 1876 h 44"/>
                <a:gd name="T20" fmla="*/ 0 w 15"/>
                <a:gd name="T21" fmla="*/ 30018 h 44"/>
                <a:gd name="T22" fmla="*/ 0 w 15"/>
                <a:gd name="T23" fmla="*/ 30018 h 44"/>
                <a:gd name="T24" fmla="*/ 0 w 15"/>
                <a:gd name="T25" fmla="*/ 30018 h 44"/>
                <a:gd name="T26" fmla="*/ 0 w 15"/>
                <a:gd name="T27" fmla="*/ 33770 h 44"/>
                <a:gd name="T28" fmla="*/ 0 w 15"/>
                <a:gd name="T29" fmla="*/ 33770 h 44"/>
                <a:gd name="T30" fmla="*/ 5397 w 15"/>
                <a:gd name="T31" fmla="*/ 33770 h 44"/>
                <a:gd name="T32" fmla="*/ 7197 w 15"/>
                <a:gd name="T33" fmla="*/ 33770 h 44"/>
                <a:gd name="T34" fmla="*/ 8996 w 15"/>
                <a:gd name="T35" fmla="*/ 35647 h 44"/>
                <a:gd name="T36" fmla="*/ 8996 w 15"/>
                <a:gd name="T37" fmla="*/ 41275 h 44"/>
                <a:gd name="T38" fmla="*/ 8996 w 15"/>
                <a:gd name="T39" fmla="*/ 46903 h 44"/>
                <a:gd name="T40" fmla="*/ 8996 w 15"/>
                <a:gd name="T41" fmla="*/ 58160 h 44"/>
                <a:gd name="T42" fmla="*/ 8996 w 15"/>
                <a:gd name="T43" fmla="*/ 67541 h 44"/>
                <a:gd name="T44" fmla="*/ 8996 w 15"/>
                <a:gd name="T45" fmla="*/ 75045 h 44"/>
                <a:gd name="T46" fmla="*/ 7197 w 15"/>
                <a:gd name="T47" fmla="*/ 76922 h 44"/>
                <a:gd name="T48" fmla="*/ 7197 w 15"/>
                <a:gd name="T49" fmla="*/ 76922 h 44"/>
                <a:gd name="T50" fmla="*/ 0 w 15"/>
                <a:gd name="T51" fmla="*/ 78798 h 44"/>
                <a:gd name="T52" fmla="*/ 0 w 15"/>
                <a:gd name="T53" fmla="*/ 78798 h 44"/>
                <a:gd name="T54" fmla="*/ 0 w 15"/>
                <a:gd name="T55" fmla="*/ 80674 h 44"/>
                <a:gd name="T56" fmla="*/ 0 w 15"/>
                <a:gd name="T57" fmla="*/ 82550 h 44"/>
                <a:gd name="T58" fmla="*/ 14393 w 15"/>
                <a:gd name="T59" fmla="*/ 80674 h 44"/>
                <a:gd name="T60" fmla="*/ 26987 w 15"/>
                <a:gd name="T61" fmla="*/ 82550 h 44"/>
                <a:gd name="T62" fmla="*/ 26987 w 15"/>
                <a:gd name="T63" fmla="*/ 80674 h 44"/>
                <a:gd name="T64" fmla="*/ 26987 w 15"/>
                <a:gd name="T65" fmla="*/ 78798 h 44"/>
                <a:gd name="T66" fmla="*/ 26987 w 15"/>
                <a:gd name="T67" fmla="*/ 78798 h 44"/>
                <a:gd name="T68" fmla="*/ 21590 w 15"/>
                <a:gd name="T69" fmla="*/ 76922 h 44"/>
                <a:gd name="T70" fmla="*/ 19790 w 15"/>
                <a:gd name="T71" fmla="*/ 76922 h 44"/>
                <a:gd name="T72" fmla="*/ 19790 w 15"/>
                <a:gd name="T73" fmla="*/ 75045 h 44"/>
                <a:gd name="T74" fmla="*/ 17991 w 15"/>
                <a:gd name="T75" fmla="*/ 67541 h 44"/>
                <a:gd name="T76" fmla="*/ 17991 w 15"/>
                <a:gd name="T77" fmla="*/ 60036 h 44"/>
                <a:gd name="T78" fmla="*/ 17991 w 15"/>
                <a:gd name="T79" fmla="*/ 46903 h 44"/>
                <a:gd name="T80" fmla="*/ 19790 w 15"/>
                <a:gd name="T81" fmla="*/ 26266 h 44"/>
                <a:gd name="T82" fmla="*/ 17991 w 15"/>
                <a:gd name="T83" fmla="*/ 26266 h 44"/>
                <a:gd name="T84" fmla="*/ 0 w 15"/>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 h="44">
                  <a:moveTo>
                    <a:pt x="5" y="1"/>
                  </a:moveTo>
                  <a:lnTo>
                    <a:pt x="5" y="1"/>
                  </a:lnTo>
                  <a:cubicBezTo>
                    <a:pt x="4" y="2"/>
                    <a:pt x="4" y="3"/>
                    <a:pt x="4" y="4"/>
                  </a:cubicBezTo>
                  <a:cubicBezTo>
                    <a:pt x="4" y="5"/>
                    <a:pt x="4" y="5"/>
                    <a:pt x="5" y="6"/>
                  </a:cubicBezTo>
                  <a:cubicBezTo>
                    <a:pt x="6" y="7"/>
                    <a:pt x="7" y="7"/>
                    <a:pt x="7" y="7"/>
                  </a:cubicBezTo>
                  <a:cubicBezTo>
                    <a:pt x="8" y="7"/>
                    <a:pt x="9" y="7"/>
                    <a:pt x="10" y="6"/>
                  </a:cubicBezTo>
                  <a:cubicBezTo>
                    <a:pt x="11" y="5"/>
                    <a:pt x="11" y="5"/>
                    <a:pt x="11" y="4"/>
                  </a:cubicBezTo>
                  <a:cubicBezTo>
                    <a:pt x="11" y="3"/>
                    <a:pt x="11" y="2"/>
                    <a:pt x="10" y="1"/>
                  </a:cubicBezTo>
                  <a:cubicBezTo>
                    <a:pt x="9" y="1"/>
                    <a:pt x="8" y="0"/>
                    <a:pt x="7" y="0"/>
                  </a:cubicBezTo>
                  <a:cubicBezTo>
                    <a:pt x="7" y="0"/>
                    <a:pt x="6" y="1"/>
                    <a:pt x="5" y="1"/>
                  </a:cubicBezTo>
                  <a:close/>
                  <a:moveTo>
                    <a:pt x="0" y="16"/>
                  </a:moveTo>
                  <a:lnTo>
                    <a:pt x="0" y="16"/>
                  </a:lnTo>
                  <a:lnTo>
                    <a:pt x="0" y="18"/>
                  </a:lnTo>
                  <a:lnTo>
                    <a:pt x="3" y="18"/>
                  </a:lnTo>
                  <a:cubicBezTo>
                    <a:pt x="4" y="18"/>
                    <a:pt x="4" y="18"/>
                    <a:pt x="4" y="18"/>
                  </a:cubicBezTo>
                  <a:cubicBezTo>
                    <a:pt x="5" y="18"/>
                    <a:pt x="5" y="19"/>
                    <a:pt x="5" y="19"/>
                  </a:cubicBezTo>
                  <a:cubicBezTo>
                    <a:pt x="5" y="19"/>
                    <a:pt x="5" y="20"/>
                    <a:pt x="5" y="22"/>
                  </a:cubicBezTo>
                  <a:cubicBezTo>
                    <a:pt x="5" y="23"/>
                    <a:pt x="5" y="24"/>
                    <a:pt x="5" y="25"/>
                  </a:cubicBezTo>
                  <a:lnTo>
                    <a:pt x="5" y="31"/>
                  </a:lnTo>
                  <a:cubicBezTo>
                    <a:pt x="5" y="32"/>
                    <a:pt x="5" y="34"/>
                    <a:pt x="5" y="36"/>
                  </a:cubicBezTo>
                  <a:cubicBezTo>
                    <a:pt x="5" y="38"/>
                    <a:pt x="5" y="40"/>
                    <a:pt x="5" y="40"/>
                  </a:cubicBezTo>
                  <a:cubicBezTo>
                    <a:pt x="5" y="41"/>
                    <a:pt x="5" y="41"/>
                    <a:pt x="4" y="41"/>
                  </a:cubicBezTo>
                  <a:cubicBezTo>
                    <a:pt x="4" y="41"/>
                    <a:pt x="4" y="41"/>
                    <a:pt x="4" y="41"/>
                  </a:cubicBezTo>
                  <a:cubicBezTo>
                    <a:pt x="3" y="41"/>
                    <a:pt x="2" y="42"/>
                    <a:pt x="0" y="42"/>
                  </a:cubicBezTo>
                  <a:lnTo>
                    <a:pt x="0" y="43"/>
                  </a:lnTo>
                  <a:lnTo>
                    <a:pt x="0" y="44"/>
                  </a:lnTo>
                  <a:cubicBezTo>
                    <a:pt x="3" y="43"/>
                    <a:pt x="5" y="43"/>
                    <a:pt x="8" y="43"/>
                  </a:cubicBezTo>
                  <a:cubicBezTo>
                    <a:pt x="10" y="43"/>
                    <a:pt x="13" y="43"/>
                    <a:pt x="15" y="44"/>
                  </a:cubicBezTo>
                  <a:lnTo>
                    <a:pt x="15" y="43"/>
                  </a:lnTo>
                  <a:lnTo>
                    <a:pt x="15" y="42"/>
                  </a:lnTo>
                  <a:cubicBezTo>
                    <a:pt x="13" y="42"/>
                    <a:pt x="12" y="41"/>
                    <a:pt x="12" y="41"/>
                  </a:cubicBezTo>
                  <a:cubicBezTo>
                    <a:pt x="12" y="41"/>
                    <a:pt x="11" y="41"/>
                    <a:pt x="11" y="41"/>
                  </a:cubicBezTo>
                  <a:cubicBezTo>
                    <a:pt x="11" y="41"/>
                    <a:pt x="11" y="41"/>
                    <a:pt x="11" y="40"/>
                  </a:cubicBezTo>
                  <a:cubicBezTo>
                    <a:pt x="11" y="40"/>
                    <a:pt x="10" y="38"/>
                    <a:pt x="10" y="36"/>
                  </a:cubicBezTo>
                  <a:cubicBezTo>
                    <a:pt x="10" y="33"/>
                    <a:pt x="10" y="32"/>
                    <a:pt x="10" y="32"/>
                  </a:cubicBezTo>
                  <a:lnTo>
                    <a:pt x="10" y="25"/>
                  </a:lnTo>
                  <a:cubicBezTo>
                    <a:pt x="10" y="20"/>
                    <a:pt x="10" y="17"/>
                    <a:pt x="11" y="14"/>
                  </a:cubicBezTo>
                  <a:lnTo>
                    <a:pt x="10" y="14"/>
                  </a:lnTo>
                  <a:cubicBezTo>
                    <a:pt x="7" y="15"/>
                    <a:pt x="4" y="16"/>
                    <a:pt x="0"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8" name="Freeform 323">
              <a:extLst>
                <a:ext uri="{FF2B5EF4-FFF2-40B4-BE49-F238E27FC236}">
                  <a16:creationId xmlns:a16="http://schemas.microsoft.com/office/drawing/2014/main" id="{1F563276-463D-46B8-A809-CD2396FBA229}"/>
                </a:ext>
              </a:extLst>
            </p:cNvPr>
            <p:cNvSpPr>
              <a:spLocks noEditPoints="1"/>
            </p:cNvSpPr>
            <p:nvPr/>
          </p:nvSpPr>
          <p:spPr bwMode="auto">
            <a:xfrm>
              <a:off x="1718514" y="4504143"/>
              <a:ext cx="65087" cy="85725"/>
            </a:xfrm>
            <a:custGeom>
              <a:avLst/>
              <a:gdLst>
                <a:gd name="T0" fmla="*/ 18596 w 35"/>
                <a:gd name="T1" fmla="*/ 22363 h 46"/>
                <a:gd name="T2" fmla="*/ 22316 w 35"/>
                <a:gd name="T3" fmla="*/ 9318 h 46"/>
                <a:gd name="T4" fmla="*/ 35333 w 35"/>
                <a:gd name="T5" fmla="*/ 9318 h 46"/>
                <a:gd name="T6" fmla="*/ 37193 w 35"/>
                <a:gd name="T7" fmla="*/ 0 h 46"/>
                <a:gd name="T8" fmla="*/ 27894 w 35"/>
                <a:gd name="T9" fmla="*/ 0 h 46"/>
                <a:gd name="T10" fmla="*/ 16737 w 35"/>
                <a:gd name="T11" fmla="*/ 9318 h 46"/>
                <a:gd name="T12" fmla="*/ 9298 w 35"/>
                <a:gd name="T13" fmla="*/ 22363 h 46"/>
                <a:gd name="T14" fmla="*/ 9298 w 35"/>
                <a:gd name="T15" fmla="*/ 33545 h 46"/>
                <a:gd name="T16" fmla="*/ 1860 w 35"/>
                <a:gd name="T17" fmla="*/ 37272 h 46"/>
                <a:gd name="T18" fmla="*/ 1860 w 35"/>
                <a:gd name="T19" fmla="*/ 39135 h 46"/>
                <a:gd name="T20" fmla="*/ 9298 w 35"/>
                <a:gd name="T21" fmla="*/ 61498 h 46"/>
                <a:gd name="T22" fmla="*/ 7439 w 35"/>
                <a:gd name="T23" fmla="*/ 78271 h 46"/>
                <a:gd name="T24" fmla="*/ 5579 w 35"/>
                <a:gd name="T25" fmla="*/ 80134 h 46"/>
                <a:gd name="T26" fmla="*/ 0 w 35"/>
                <a:gd name="T27" fmla="*/ 81998 h 46"/>
                <a:gd name="T28" fmla="*/ 0 w 35"/>
                <a:gd name="T29" fmla="*/ 85725 h 46"/>
                <a:gd name="T30" fmla="*/ 22316 w 35"/>
                <a:gd name="T31" fmla="*/ 83861 h 46"/>
                <a:gd name="T32" fmla="*/ 27894 w 35"/>
                <a:gd name="T33" fmla="*/ 83861 h 46"/>
                <a:gd name="T34" fmla="*/ 27894 w 35"/>
                <a:gd name="T35" fmla="*/ 81998 h 46"/>
                <a:gd name="T36" fmla="*/ 20456 w 35"/>
                <a:gd name="T37" fmla="*/ 80134 h 46"/>
                <a:gd name="T38" fmla="*/ 18596 w 35"/>
                <a:gd name="T39" fmla="*/ 70816 h 46"/>
                <a:gd name="T40" fmla="*/ 18596 w 35"/>
                <a:gd name="T41" fmla="*/ 39135 h 46"/>
                <a:gd name="T42" fmla="*/ 33473 w 35"/>
                <a:gd name="T43" fmla="*/ 39135 h 46"/>
                <a:gd name="T44" fmla="*/ 39052 w 35"/>
                <a:gd name="T45" fmla="*/ 37272 h 46"/>
                <a:gd name="T46" fmla="*/ 44631 w 35"/>
                <a:gd name="T47" fmla="*/ 39135 h 46"/>
                <a:gd name="T48" fmla="*/ 46491 w 35"/>
                <a:gd name="T49" fmla="*/ 50317 h 46"/>
                <a:gd name="T50" fmla="*/ 44631 w 35"/>
                <a:gd name="T51" fmla="*/ 70816 h 46"/>
                <a:gd name="T52" fmla="*/ 44631 w 35"/>
                <a:gd name="T53" fmla="*/ 80134 h 46"/>
                <a:gd name="T54" fmla="*/ 37193 w 35"/>
                <a:gd name="T55" fmla="*/ 81998 h 46"/>
                <a:gd name="T56" fmla="*/ 37193 w 35"/>
                <a:gd name="T57" fmla="*/ 83861 h 46"/>
                <a:gd name="T58" fmla="*/ 50210 w 35"/>
                <a:gd name="T59" fmla="*/ 83861 h 46"/>
                <a:gd name="T60" fmla="*/ 65087 w 35"/>
                <a:gd name="T61" fmla="*/ 83861 h 46"/>
                <a:gd name="T62" fmla="*/ 65087 w 35"/>
                <a:gd name="T63" fmla="*/ 81998 h 46"/>
                <a:gd name="T64" fmla="*/ 57648 w 35"/>
                <a:gd name="T65" fmla="*/ 80134 h 46"/>
                <a:gd name="T66" fmla="*/ 55789 w 35"/>
                <a:gd name="T67" fmla="*/ 70816 h 46"/>
                <a:gd name="T68" fmla="*/ 55789 w 35"/>
                <a:gd name="T69" fmla="*/ 50317 h 46"/>
                <a:gd name="T70" fmla="*/ 55789 w 35"/>
                <a:gd name="T71" fmla="*/ 29817 h 46"/>
                <a:gd name="T72" fmla="*/ 33473 w 35"/>
                <a:gd name="T73" fmla="*/ 33545 h 46"/>
                <a:gd name="T74" fmla="*/ 18596 w 35"/>
                <a:gd name="T75" fmla="*/ 22363 h 46"/>
                <a:gd name="T76" fmla="*/ 44631 w 35"/>
                <a:gd name="T77" fmla="*/ 5591 h 46"/>
                <a:gd name="T78" fmla="*/ 44631 w 35"/>
                <a:gd name="T79" fmla="*/ 14909 h 46"/>
                <a:gd name="T80" fmla="*/ 53929 w 35"/>
                <a:gd name="T81" fmla="*/ 14909 h 46"/>
                <a:gd name="T82" fmla="*/ 53929 w 35"/>
                <a:gd name="T83" fmla="*/ 5591 h 46"/>
                <a:gd name="T84" fmla="*/ 44631 w 35"/>
                <a:gd name="T85" fmla="*/ 5591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5" h="46">
                  <a:moveTo>
                    <a:pt x="10" y="12"/>
                  </a:moveTo>
                  <a:lnTo>
                    <a:pt x="10" y="12"/>
                  </a:lnTo>
                  <a:cubicBezTo>
                    <a:pt x="10" y="9"/>
                    <a:pt x="10" y="8"/>
                    <a:pt x="10" y="7"/>
                  </a:cubicBezTo>
                  <a:cubicBezTo>
                    <a:pt x="11" y="6"/>
                    <a:pt x="11" y="5"/>
                    <a:pt x="12" y="5"/>
                  </a:cubicBezTo>
                  <a:cubicBezTo>
                    <a:pt x="13" y="4"/>
                    <a:pt x="14" y="4"/>
                    <a:pt x="15" y="4"/>
                  </a:cubicBezTo>
                  <a:cubicBezTo>
                    <a:pt x="16" y="4"/>
                    <a:pt x="18" y="4"/>
                    <a:pt x="19" y="5"/>
                  </a:cubicBezTo>
                  <a:lnTo>
                    <a:pt x="20" y="5"/>
                  </a:lnTo>
                  <a:lnTo>
                    <a:pt x="20" y="0"/>
                  </a:lnTo>
                  <a:cubicBezTo>
                    <a:pt x="19" y="0"/>
                    <a:pt x="18" y="0"/>
                    <a:pt x="17" y="0"/>
                  </a:cubicBezTo>
                  <a:cubicBezTo>
                    <a:pt x="16" y="0"/>
                    <a:pt x="15" y="0"/>
                    <a:pt x="15" y="0"/>
                  </a:cubicBezTo>
                  <a:cubicBezTo>
                    <a:pt x="14" y="0"/>
                    <a:pt x="13" y="1"/>
                    <a:pt x="12" y="2"/>
                  </a:cubicBezTo>
                  <a:cubicBezTo>
                    <a:pt x="11" y="3"/>
                    <a:pt x="10" y="4"/>
                    <a:pt x="9" y="5"/>
                  </a:cubicBezTo>
                  <a:cubicBezTo>
                    <a:pt x="8" y="7"/>
                    <a:pt x="7" y="8"/>
                    <a:pt x="6" y="9"/>
                  </a:cubicBezTo>
                  <a:cubicBezTo>
                    <a:pt x="6" y="9"/>
                    <a:pt x="5" y="10"/>
                    <a:pt x="5" y="12"/>
                  </a:cubicBezTo>
                  <a:cubicBezTo>
                    <a:pt x="5" y="13"/>
                    <a:pt x="5" y="14"/>
                    <a:pt x="5" y="16"/>
                  </a:cubicBezTo>
                  <a:lnTo>
                    <a:pt x="5" y="18"/>
                  </a:lnTo>
                  <a:lnTo>
                    <a:pt x="1" y="20"/>
                  </a:lnTo>
                  <a:lnTo>
                    <a:pt x="1" y="21"/>
                  </a:lnTo>
                  <a:lnTo>
                    <a:pt x="5" y="21"/>
                  </a:lnTo>
                  <a:lnTo>
                    <a:pt x="5" y="33"/>
                  </a:lnTo>
                  <a:cubicBezTo>
                    <a:pt x="5" y="34"/>
                    <a:pt x="5" y="36"/>
                    <a:pt x="5" y="38"/>
                  </a:cubicBezTo>
                  <a:cubicBezTo>
                    <a:pt x="5" y="40"/>
                    <a:pt x="5" y="42"/>
                    <a:pt x="4" y="42"/>
                  </a:cubicBezTo>
                  <a:cubicBezTo>
                    <a:pt x="4" y="43"/>
                    <a:pt x="4" y="43"/>
                    <a:pt x="4" y="43"/>
                  </a:cubicBezTo>
                  <a:cubicBezTo>
                    <a:pt x="4" y="43"/>
                    <a:pt x="4" y="43"/>
                    <a:pt x="3" y="43"/>
                  </a:cubicBezTo>
                  <a:cubicBezTo>
                    <a:pt x="3" y="43"/>
                    <a:pt x="2" y="44"/>
                    <a:pt x="0" y="44"/>
                  </a:cubicBezTo>
                  <a:lnTo>
                    <a:pt x="0" y="45"/>
                  </a:lnTo>
                  <a:lnTo>
                    <a:pt x="0" y="46"/>
                  </a:lnTo>
                  <a:cubicBezTo>
                    <a:pt x="3" y="45"/>
                    <a:pt x="5" y="45"/>
                    <a:pt x="7" y="45"/>
                  </a:cubicBezTo>
                  <a:cubicBezTo>
                    <a:pt x="9" y="45"/>
                    <a:pt x="11" y="45"/>
                    <a:pt x="12" y="45"/>
                  </a:cubicBezTo>
                  <a:cubicBezTo>
                    <a:pt x="14" y="45"/>
                    <a:pt x="15" y="46"/>
                    <a:pt x="15" y="46"/>
                  </a:cubicBezTo>
                  <a:lnTo>
                    <a:pt x="15" y="45"/>
                  </a:lnTo>
                  <a:lnTo>
                    <a:pt x="15" y="44"/>
                  </a:lnTo>
                  <a:cubicBezTo>
                    <a:pt x="13" y="44"/>
                    <a:pt x="12" y="44"/>
                    <a:pt x="12" y="43"/>
                  </a:cubicBezTo>
                  <a:cubicBezTo>
                    <a:pt x="11" y="43"/>
                    <a:pt x="11" y="43"/>
                    <a:pt x="11" y="43"/>
                  </a:cubicBezTo>
                  <a:cubicBezTo>
                    <a:pt x="11" y="43"/>
                    <a:pt x="10" y="43"/>
                    <a:pt x="10" y="42"/>
                  </a:cubicBezTo>
                  <a:cubicBezTo>
                    <a:pt x="10" y="42"/>
                    <a:pt x="10" y="40"/>
                    <a:pt x="10" y="38"/>
                  </a:cubicBezTo>
                  <a:cubicBezTo>
                    <a:pt x="10" y="36"/>
                    <a:pt x="10" y="34"/>
                    <a:pt x="10" y="34"/>
                  </a:cubicBezTo>
                  <a:lnTo>
                    <a:pt x="10" y="21"/>
                  </a:lnTo>
                  <a:lnTo>
                    <a:pt x="18" y="21"/>
                  </a:lnTo>
                  <a:lnTo>
                    <a:pt x="18" y="20"/>
                  </a:lnTo>
                  <a:lnTo>
                    <a:pt x="21" y="20"/>
                  </a:lnTo>
                  <a:cubicBezTo>
                    <a:pt x="23" y="20"/>
                    <a:pt x="23" y="20"/>
                    <a:pt x="24" y="20"/>
                  </a:cubicBezTo>
                  <a:cubicBezTo>
                    <a:pt x="24" y="20"/>
                    <a:pt x="24" y="20"/>
                    <a:pt x="24" y="21"/>
                  </a:cubicBezTo>
                  <a:cubicBezTo>
                    <a:pt x="24" y="21"/>
                    <a:pt x="24" y="22"/>
                    <a:pt x="24" y="23"/>
                  </a:cubicBezTo>
                  <a:cubicBezTo>
                    <a:pt x="25" y="25"/>
                    <a:pt x="25" y="26"/>
                    <a:pt x="25" y="27"/>
                  </a:cubicBezTo>
                  <a:lnTo>
                    <a:pt x="25" y="33"/>
                  </a:lnTo>
                  <a:cubicBezTo>
                    <a:pt x="25" y="34"/>
                    <a:pt x="25" y="36"/>
                    <a:pt x="24" y="38"/>
                  </a:cubicBezTo>
                  <a:cubicBezTo>
                    <a:pt x="24" y="40"/>
                    <a:pt x="24" y="42"/>
                    <a:pt x="24" y="42"/>
                  </a:cubicBezTo>
                  <a:cubicBezTo>
                    <a:pt x="24" y="43"/>
                    <a:pt x="24" y="43"/>
                    <a:pt x="24" y="43"/>
                  </a:cubicBezTo>
                  <a:cubicBezTo>
                    <a:pt x="24" y="43"/>
                    <a:pt x="23" y="43"/>
                    <a:pt x="23" y="43"/>
                  </a:cubicBezTo>
                  <a:cubicBezTo>
                    <a:pt x="23" y="43"/>
                    <a:pt x="22" y="44"/>
                    <a:pt x="20" y="44"/>
                  </a:cubicBezTo>
                  <a:lnTo>
                    <a:pt x="20" y="45"/>
                  </a:lnTo>
                  <a:lnTo>
                    <a:pt x="20" y="46"/>
                  </a:lnTo>
                  <a:cubicBezTo>
                    <a:pt x="23" y="45"/>
                    <a:pt x="25" y="45"/>
                    <a:pt x="27" y="45"/>
                  </a:cubicBezTo>
                  <a:cubicBezTo>
                    <a:pt x="30" y="45"/>
                    <a:pt x="32" y="45"/>
                    <a:pt x="35" y="46"/>
                  </a:cubicBezTo>
                  <a:lnTo>
                    <a:pt x="35" y="45"/>
                  </a:lnTo>
                  <a:lnTo>
                    <a:pt x="35" y="44"/>
                  </a:lnTo>
                  <a:cubicBezTo>
                    <a:pt x="33" y="44"/>
                    <a:pt x="32" y="43"/>
                    <a:pt x="31" y="43"/>
                  </a:cubicBezTo>
                  <a:cubicBezTo>
                    <a:pt x="31" y="43"/>
                    <a:pt x="31" y="43"/>
                    <a:pt x="31" y="43"/>
                  </a:cubicBezTo>
                  <a:cubicBezTo>
                    <a:pt x="30" y="43"/>
                    <a:pt x="30" y="43"/>
                    <a:pt x="30" y="42"/>
                  </a:cubicBezTo>
                  <a:cubicBezTo>
                    <a:pt x="30" y="42"/>
                    <a:pt x="30" y="40"/>
                    <a:pt x="30" y="38"/>
                  </a:cubicBezTo>
                  <a:cubicBezTo>
                    <a:pt x="30" y="35"/>
                    <a:pt x="30" y="34"/>
                    <a:pt x="30" y="34"/>
                  </a:cubicBezTo>
                  <a:lnTo>
                    <a:pt x="30" y="27"/>
                  </a:lnTo>
                  <a:cubicBezTo>
                    <a:pt x="30" y="22"/>
                    <a:pt x="30" y="19"/>
                    <a:pt x="30" y="16"/>
                  </a:cubicBezTo>
                  <a:cubicBezTo>
                    <a:pt x="27" y="17"/>
                    <a:pt x="25" y="17"/>
                    <a:pt x="24" y="18"/>
                  </a:cubicBezTo>
                  <a:cubicBezTo>
                    <a:pt x="22" y="18"/>
                    <a:pt x="20" y="18"/>
                    <a:pt x="18" y="18"/>
                  </a:cubicBezTo>
                  <a:lnTo>
                    <a:pt x="10" y="18"/>
                  </a:lnTo>
                  <a:lnTo>
                    <a:pt x="10" y="12"/>
                  </a:lnTo>
                  <a:close/>
                  <a:moveTo>
                    <a:pt x="24" y="3"/>
                  </a:moveTo>
                  <a:lnTo>
                    <a:pt x="24" y="3"/>
                  </a:lnTo>
                  <a:cubicBezTo>
                    <a:pt x="24" y="4"/>
                    <a:pt x="23" y="5"/>
                    <a:pt x="23" y="6"/>
                  </a:cubicBezTo>
                  <a:cubicBezTo>
                    <a:pt x="23" y="7"/>
                    <a:pt x="24" y="7"/>
                    <a:pt x="24" y="8"/>
                  </a:cubicBezTo>
                  <a:cubicBezTo>
                    <a:pt x="25" y="9"/>
                    <a:pt x="26" y="9"/>
                    <a:pt x="27" y="9"/>
                  </a:cubicBezTo>
                  <a:cubicBezTo>
                    <a:pt x="28" y="9"/>
                    <a:pt x="29" y="9"/>
                    <a:pt x="29" y="8"/>
                  </a:cubicBezTo>
                  <a:cubicBezTo>
                    <a:pt x="30" y="7"/>
                    <a:pt x="30" y="7"/>
                    <a:pt x="30" y="6"/>
                  </a:cubicBezTo>
                  <a:cubicBezTo>
                    <a:pt x="30" y="5"/>
                    <a:pt x="30" y="4"/>
                    <a:pt x="29" y="3"/>
                  </a:cubicBezTo>
                  <a:cubicBezTo>
                    <a:pt x="29" y="3"/>
                    <a:pt x="28" y="2"/>
                    <a:pt x="27" y="2"/>
                  </a:cubicBezTo>
                  <a:cubicBezTo>
                    <a:pt x="26" y="2"/>
                    <a:pt x="25" y="3"/>
                    <a:pt x="24" y="3"/>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59" name="Freeform 324">
              <a:extLst>
                <a:ext uri="{FF2B5EF4-FFF2-40B4-BE49-F238E27FC236}">
                  <a16:creationId xmlns:a16="http://schemas.microsoft.com/office/drawing/2014/main" id="{46C0BA25-1333-4019-B153-C001E8B699DB}"/>
                </a:ext>
              </a:extLst>
            </p:cNvPr>
            <p:cNvSpPr>
              <a:spLocks noEditPoints="1"/>
            </p:cNvSpPr>
            <p:nvPr/>
          </p:nvSpPr>
          <p:spPr bwMode="auto">
            <a:xfrm>
              <a:off x="1791539" y="4534305"/>
              <a:ext cx="47625" cy="55563"/>
            </a:xfrm>
            <a:custGeom>
              <a:avLst/>
              <a:gdLst>
                <a:gd name="T0" fmla="*/ 45793 w 26"/>
                <a:gd name="T1" fmla="*/ 44450 h 30"/>
                <a:gd name="T2" fmla="*/ 45793 w 26"/>
                <a:gd name="T3" fmla="*/ 44450 h 30"/>
                <a:gd name="T4" fmla="*/ 38466 w 26"/>
                <a:gd name="T5" fmla="*/ 48155 h 30"/>
                <a:gd name="T6" fmla="*/ 29308 w 26"/>
                <a:gd name="T7" fmla="*/ 50007 h 30"/>
                <a:gd name="T8" fmla="*/ 16486 w 26"/>
                <a:gd name="T9" fmla="*/ 44450 h 30"/>
                <a:gd name="T10" fmla="*/ 10990 w 26"/>
                <a:gd name="T11" fmla="*/ 27782 h 30"/>
                <a:gd name="T12" fmla="*/ 27476 w 26"/>
                <a:gd name="T13" fmla="*/ 27782 h 30"/>
                <a:gd name="T14" fmla="*/ 36635 w 26"/>
                <a:gd name="T15" fmla="*/ 25929 h 30"/>
                <a:gd name="T16" fmla="*/ 47625 w 26"/>
                <a:gd name="T17" fmla="*/ 25929 h 30"/>
                <a:gd name="T18" fmla="*/ 47625 w 26"/>
                <a:gd name="T19" fmla="*/ 25929 h 30"/>
                <a:gd name="T20" fmla="*/ 47625 w 26"/>
                <a:gd name="T21" fmla="*/ 22225 h 30"/>
                <a:gd name="T22" fmla="*/ 45793 w 26"/>
                <a:gd name="T23" fmla="*/ 11113 h 30"/>
                <a:gd name="T24" fmla="*/ 38466 w 26"/>
                <a:gd name="T25" fmla="*/ 1852 h 30"/>
                <a:gd name="T26" fmla="*/ 27476 w 26"/>
                <a:gd name="T27" fmla="*/ 0 h 30"/>
                <a:gd name="T28" fmla="*/ 18317 w 26"/>
                <a:gd name="T29" fmla="*/ 1852 h 30"/>
                <a:gd name="T30" fmla="*/ 9159 w 26"/>
                <a:gd name="T31" fmla="*/ 5556 h 30"/>
                <a:gd name="T32" fmla="*/ 3663 w 26"/>
                <a:gd name="T33" fmla="*/ 11113 h 30"/>
                <a:gd name="T34" fmla="*/ 0 w 26"/>
                <a:gd name="T35" fmla="*/ 18521 h 30"/>
                <a:gd name="T36" fmla="*/ 0 w 26"/>
                <a:gd name="T37" fmla="*/ 29634 h 30"/>
                <a:gd name="T38" fmla="*/ 3663 w 26"/>
                <a:gd name="T39" fmla="*/ 44450 h 30"/>
                <a:gd name="T40" fmla="*/ 12822 w 26"/>
                <a:gd name="T41" fmla="*/ 53711 h 30"/>
                <a:gd name="T42" fmla="*/ 25644 w 26"/>
                <a:gd name="T43" fmla="*/ 55563 h 30"/>
                <a:gd name="T44" fmla="*/ 34803 w 26"/>
                <a:gd name="T45" fmla="*/ 55563 h 30"/>
                <a:gd name="T46" fmla="*/ 43962 w 26"/>
                <a:gd name="T47" fmla="*/ 50007 h 30"/>
                <a:gd name="T48" fmla="*/ 45793 w 26"/>
                <a:gd name="T49" fmla="*/ 46303 h 30"/>
                <a:gd name="T50" fmla="*/ 45793 w 26"/>
                <a:gd name="T51" fmla="*/ 44450 h 30"/>
                <a:gd name="T52" fmla="*/ 14654 w 26"/>
                <a:gd name="T53" fmla="*/ 7408 h 30"/>
                <a:gd name="T54" fmla="*/ 14654 w 26"/>
                <a:gd name="T55" fmla="*/ 7408 h 30"/>
                <a:gd name="T56" fmla="*/ 23813 w 26"/>
                <a:gd name="T57" fmla="*/ 3704 h 30"/>
                <a:gd name="T58" fmla="*/ 34803 w 26"/>
                <a:gd name="T59" fmla="*/ 7408 h 30"/>
                <a:gd name="T60" fmla="*/ 36635 w 26"/>
                <a:gd name="T61" fmla="*/ 20373 h 30"/>
                <a:gd name="T62" fmla="*/ 36635 w 26"/>
                <a:gd name="T63" fmla="*/ 22225 h 30"/>
                <a:gd name="T64" fmla="*/ 27476 w 26"/>
                <a:gd name="T65" fmla="*/ 22225 h 30"/>
                <a:gd name="T66" fmla="*/ 18317 w 26"/>
                <a:gd name="T67" fmla="*/ 22225 h 30"/>
                <a:gd name="T68" fmla="*/ 10990 w 26"/>
                <a:gd name="T69" fmla="*/ 22225 h 30"/>
                <a:gd name="T70" fmla="*/ 14654 w 26"/>
                <a:gd name="T71" fmla="*/ 7408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 h="30">
                  <a:moveTo>
                    <a:pt x="25" y="24"/>
                  </a:moveTo>
                  <a:lnTo>
                    <a:pt x="25" y="24"/>
                  </a:lnTo>
                  <a:cubicBezTo>
                    <a:pt x="23" y="25"/>
                    <a:pt x="22" y="26"/>
                    <a:pt x="21" y="26"/>
                  </a:cubicBezTo>
                  <a:cubicBezTo>
                    <a:pt x="19" y="27"/>
                    <a:pt x="18" y="27"/>
                    <a:pt x="16" y="27"/>
                  </a:cubicBezTo>
                  <a:cubicBezTo>
                    <a:pt x="13" y="27"/>
                    <a:pt x="11" y="26"/>
                    <a:pt x="9" y="24"/>
                  </a:cubicBezTo>
                  <a:cubicBezTo>
                    <a:pt x="7" y="22"/>
                    <a:pt x="6" y="19"/>
                    <a:pt x="6" y="15"/>
                  </a:cubicBezTo>
                  <a:lnTo>
                    <a:pt x="15" y="15"/>
                  </a:lnTo>
                  <a:cubicBezTo>
                    <a:pt x="16" y="15"/>
                    <a:pt x="18" y="15"/>
                    <a:pt x="20" y="14"/>
                  </a:cubicBezTo>
                  <a:cubicBezTo>
                    <a:pt x="22" y="14"/>
                    <a:pt x="24" y="14"/>
                    <a:pt x="26" y="14"/>
                  </a:cubicBezTo>
                  <a:cubicBezTo>
                    <a:pt x="26" y="13"/>
                    <a:pt x="26" y="12"/>
                    <a:pt x="26" y="12"/>
                  </a:cubicBezTo>
                  <a:cubicBezTo>
                    <a:pt x="26" y="10"/>
                    <a:pt x="26" y="8"/>
                    <a:pt x="25" y="6"/>
                  </a:cubicBezTo>
                  <a:cubicBezTo>
                    <a:pt x="24" y="4"/>
                    <a:pt x="23" y="3"/>
                    <a:pt x="21" y="1"/>
                  </a:cubicBezTo>
                  <a:cubicBezTo>
                    <a:pt x="19" y="0"/>
                    <a:pt x="17" y="0"/>
                    <a:pt x="15" y="0"/>
                  </a:cubicBezTo>
                  <a:cubicBezTo>
                    <a:pt x="13" y="0"/>
                    <a:pt x="11" y="0"/>
                    <a:pt x="10" y="1"/>
                  </a:cubicBezTo>
                  <a:cubicBezTo>
                    <a:pt x="8" y="1"/>
                    <a:pt x="6" y="2"/>
                    <a:pt x="5" y="3"/>
                  </a:cubicBezTo>
                  <a:cubicBezTo>
                    <a:pt x="4" y="4"/>
                    <a:pt x="3" y="5"/>
                    <a:pt x="2" y="6"/>
                  </a:cubicBezTo>
                  <a:cubicBezTo>
                    <a:pt x="2" y="7"/>
                    <a:pt x="1" y="8"/>
                    <a:pt x="0" y="10"/>
                  </a:cubicBezTo>
                  <a:cubicBezTo>
                    <a:pt x="0" y="11"/>
                    <a:pt x="0" y="13"/>
                    <a:pt x="0" y="16"/>
                  </a:cubicBezTo>
                  <a:cubicBezTo>
                    <a:pt x="0" y="19"/>
                    <a:pt x="0" y="22"/>
                    <a:pt x="2" y="24"/>
                  </a:cubicBezTo>
                  <a:cubicBezTo>
                    <a:pt x="3" y="26"/>
                    <a:pt x="5" y="28"/>
                    <a:pt x="7" y="29"/>
                  </a:cubicBezTo>
                  <a:cubicBezTo>
                    <a:pt x="9" y="30"/>
                    <a:pt x="12" y="30"/>
                    <a:pt x="14" y="30"/>
                  </a:cubicBezTo>
                  <a:cubicBezTo>
                    <a:pt x="15" y="30"/>
                    <a:pt x="17" y="30"/>
                    <a:pt x="19" y="30"/>
                  </a:cubicBezTo>
                  <a:cubicBezTo>
                    <a:pt x="20" y="29"/>
                    <a:pt x="22" y="28"/>
                    <a:pt x="24" y="27"/>
                  </a:cubicBezTo>
                  <a:lnTo>
                    <a:pt x="25" y="25"/>
                  </a:lnTo>
                  <a:lnTo>
                    <a:pt x="25" y="24"/>
                  </a:lnTo>
                  <a:close/>
                  <a:moveTo>
                    <a:pt x="8" y="4"/>
                  </a:moveTo>
                  <a:lnTo>
                    <a:pt x="8" y="4"/>
                  </a:lnTo>
                  <a:cubicBezTo>
                    <a:pt x="9" y="3"/>
                    <a:pt x="11" y="2"/>
                    <a:pt x="13" y="2"/>
                  </a:cubicBezTo>
                  <a:cubicBezTo>
                    <a:pt x="16" y="2"/>
                    <a:pt x="17" y="3"/>
                    <a:pt x="19" y="4"/>
                  </a:cubicBezTo>
                  <a:cubicBezTo>
                    <a:pt x="20" y="6"/>
                    <a:pt x="20" y="8"/>
                    <a:pt x="20" y="11"/>
                  </a:cubicBezTo>
                  <a:cubicBezTo>
                    <a:pt x="20" y="11"/>
                    <a:pt x="20" y="12"/>
                    <a:pt x="20" y="12"/>
                  </a:cubicBezTo>
                  <a:cubicBezTo>
                    <a:pt x="20" y="12"/>
                    <a:pt x="18" y="12"/>
                    <a:pt x="15" y="12"/>
                  </a:cubicBezTo>
                  <a:cubicBezTo>
                    <a:pt x="14" y="12"/>
                    <a:pt x="12" y="12"/>
                    <a:pt x="10" y="12"/>
                  </a:cubicBezTo>
                  <a:cubicBezTo>
                    <a:pt x="7" y="12"/>
                    <a:pt x="6" y="12"/>
                    <a:pt x="6" y="12"/>
                  </a:cubicBezTo>
                  <a:cubicBezTo>
                    <a:pt x="6" y="9"/>
                    <a:pt x="6" y="6"/>
                    <a:pt x="8" y="4"/>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0" name="Freeform 325">
              <a:extLst>
                <a:ext uri="{FF2B5EF4-FFF2-40B4-BE49-F238E27FC236}">
                  <a16:creationId xmlns:a16="http://schemas.microsoft.com/office/drawing/2014/main" id="{B10F2BF0-A9C6-40A0-8214-C260AF1BEEBD}"/>
                </a:ext>
              </a:extLst>
            </p:cNvPr>
            <p:cNvSpPr>
              <a:spLocks/>
            </p:cNvSpPr>
            <p:nvPr/>
          </p:nvSpPr>
          <p:spPr bwMode="auto">
            <a:xfrm>
              <a:off x="1847101" y="4534305"/>
              <a:ext cx="41275" cy="55563"/>
            </a:xfrm>
            <a:custGeom>
              <a:avLst/>
              <a:gdLst>
                <a:gd name="T0" fmla="*/ 1876 w 22"/>
                <a:gd name="T1" fmla="*/ 3704 h 30"/>
                <a:gd name="T2" fmla="*/ 1876 w 22"/>
                <a:gd name="T3" fmla="*/ 3704 h 30"/>
                <a:gd name="T4" fmla="*/ 0 w 22"/>
                <a:gd name="T5" fmla="*/ 3704 h 30"/>
                <a:gd name="T6" fmla="*/ 0 w 22"/>
                <a:gd name="T7" fmla="*/ 7408 h 30"/>
                <a:gd name="T8" fmla="*/ 1876 w 22"/>
                <a:gd name="T9" fmla="*/ 7408 h 30"/>
                <a:gd name="T10" fmla="*/ 5628 w 22"/>
                <a:gd name="T11" fmla="*/ 7408 h 30"/>
                <a:gd name="T12" fmla="*/ 9381 w 22"/>
                <a:gd name="T13" fmla="*/ 7408 h 30"/>
                <a:gd name="T14" fmla="*/ 9381 w 22"/>
                <a:gd name="T15" fmla="*/ 9261 h 30"/>
                <a:gd name="T16" fmla="*/ 11257 w 22"/>
                <a:gd name="T17" fmla="*/ 14817 h 30"/>
                <a:gd name="T18" fmla="*/ 11257 w 22"/>
                <a:gd name="T19" fmla="*/ 20373 h 30"/>
                <a:gd name="T20" fmla="*/ 11257 w 22"/>
                <a:gd name="T21" fmla="*/ 31486 h 30"/>
                <a:gd name="T22" fmla="*/ 11257 w 22"/>
                <a:gd name="T23" fmla="*/ 40746 h 30"/>
                <a:gd name="T24" fmla="*/ 9381 w 22"/>
                <a:gd name="T25" fmla="*/ 48155 h 30"/>
                <a:gd name="T26" fmla="*/ 9381 w 22"/>
                <a:gd name="T27" fmla="*/ 50007 h 30"/>
                <a:gd name="T28" fmla="*/ 7505 w 22"/>
                <a:gd name="T29" fmla="*/ 50007 h 30"/>
                <a:gd name="T30" fmla="*/ 1876 w 22"/>
                <a:gd name="T31" fmla="*/ 51859 h 30"/>
                <a:gd name="T32" fmla="*/ 1876 w 22"/>
                <a:gd name="T33" fmla="*/ 51859 h 30"/>
                <a:gd name="T34" fmla="*/ 1876 w 22"/>
                <a:gd name="T35" fmla="*/ 53711 h 30"/>
                <a:gd name="T36" fmla="*/ 1876 w 22"/>
                <a:gd name="T37" fmla="*/ 55563 h 30"/>
                <a:gd name="T38" fmla="*/ 15009 w 22"/>
                <a:gd name="T39" fmla="*/ 53711 h 30"/>
                <a:gd name="T40" fmla="*/ 31894 w 22"/>
                <a:gd name="T41" fmla="*/ 55563 h 30"/>
                <a:gd name="T42" fmla="*/ 31894 w 22"/>
                <a:gd name="T43" fmla="*/ 53711 h 30"/>
                <a:gd name="T44" fmla="*/ 31894 w 22"/>
                <a:gd name="T45" fmla="*/ 51859 h 30"/>
                <a:gd name="T46" fmla="*/ 31894 w 22"/>
                <a:gd name="T47" fmla="*/ 51859 h 30"/>
                <a:gd name="T48" fmla="*/ 22514 w 22"/>
                <a:gd name="T49" fmla="*/ 50007 h 30"/>
                <a:gd name="T50" fmla="*/ 22514 w 22"/>
                <a:gd name="T51" fmla="*/ 50007 h 30"/>
                <a:gd name="T52" fmla="*/ 20638 w 22"/>
                <a:gd name="T53" fmla="*/ 48155 h 30"/>
                <a:gd name="T54" fmla="*/ 20638 w 22"/>
                <a:gd name="T55" fmla="*/ 40746 h 30"/>
                <a:gd name="T56" fmla="*/ 20638 w 22"/>
                <a:gd name="T57" fmla="*/ 33338 h 30"/>
                <a:gd name="T58" fmla="*/ 20638 w 22"/>
                <a:gd name="T59" fmla="*/ 25929 h 30"/>
                <a:gd name="T60" fmla="*/ 20638 w 22"/>
                <a:gd name="T61" fmla="*/ 16669 h 30"/>
                <a:gd name="T62" fmla="*/ 24390 w 22"/>
                <a:gd name="T63" fmla="*/ 11113 h 30"/>
                <a:gd name="T64" fmla="*/ 31894 w 22"/>
                <a:gd name="T65" fmla="*/ 9261 h 30"/>
                <a:gd name="T66" fmla="*/ 39399 w 22"/>
                <a:gd name="T67" fmla="*/ 14817 h 30"/>
                <a:gd name="T68" fmla="*/ 41275 w 22"/>
                <a:gd name="T69" fmla="*/ 14817 h 30"/>
                <a:gd name="T70" fmla="*/ 41275 w 22"/>
                <a:gd name="T71" fmla="*/ 1852 h 30"/>
                <a:gd name="T72" fmla="*/ 41275 w 22"/>
                <a:gd name="T73" fmla="*/ 0 h 30"/>
                <a:gd name="T74" fmla="*/ 37523 w 22"/>
                <a:gd name="T75" fmla="*/ 0 h 30"/>
                <a:gd name="T76" fmla="*/ 31894 w 22"/>
                <a:gd name="T77" fmla="*/ 0 h 30"/>
                <a:gd name="T78" fmla="*/ 28142 w 22"/>
                <a:gd name="T79" fmla="*/ 3704 h 30"/>
                <a:gd name="T80" fmla="*/ 24390 w 22"/>
                <a:gd name="T81" fmla="*/ 7408 h 30"/>
                <a:gd name="T82" fmla="*/ 20638 w 22"/>
                <a:gd name="T83" fmla="*/ 12965 h 30"/>
                <a:gd name="T84" fmla="*/ 20638 w 22"/>
                <a:gd name="T85" fmla="*/ 0 h 30"/>
                <a:gd name="T86" fmla="*/ 20638 w 22"/>
                <a:gd name="T87" fmla="*/ 0 h 30"/>
                <a:gd name="T88" fmla="*/ 1876 w 22"/>
                <a:gd name="T89" fmla="*/ 3704 h 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2" h="30">
                  <a:moveTo>
                    <a:pt x="1" y="2"/>
                  </a:moveTo>
                  <a:lnTo>
                    <a:pt x="1" y="2"/>
                  </a:lnTo>
                  <a:lnTo>
                    <a:pt x="0" y="2"/>
                  </a:lnTo>
                  <a:lnTo>
                    <a:pt x="0" y="4"/>
                  </a:lnTo>
                  <a:lnTo>
                    <a:pt x="1" y="4"/>
                  </a:lnTo>
                  <a:lnTo>
                    <a:pt x="3" y="4"/>
                  </a:lnTo>
                  <a:cubicBezTo>
                    <a:pt x="4" y="4"/>
                    <a:pt x="5" y="4"/>
                    <a:pt x="5" y="4"/>
                  </a:cubicBezTo>
                  <a:cubicBezTo>
                    <a:pt x="5" y="4"/>
                    <a:pt x="5" y="5"/>
                    <a:pt x="5" y="5"/>
                  </a:cubicBezTo>
                  <a:cubicBezTo>
                    <a:pt x="5" y="5"/>
                    <a:pt x="6" y="6"/>
                    <a:pt x="6" y="8"/>
                  </a:cubicBezTo>
                  <a:cubicBezTo>
                    <a:pt x="6" y="9"/>
                    <a:pt x="6" y="10"/>
                    <a:pt x="6" y="11"/>
                  </a:cubicBezTo>
                  <a:lnTo>
                    <a:pt x="6" y="17"/>
                  </a:lnTo>
                  <a:cubicBezTo>
                    <a:pt x="6" y="18"/>
                    <a:pt x="6" y="20"/>
                    <a:pt x="6" y="22"/>
                  </a:cubicBezTo>
                  <a:cubicBezTo>
                    <a:pt x="5" y="24"/>
                    <a:pt x="5" y="26"/>
                    <a:pt x="5" y="26"/>
                  </a:cubicBezTo>
                  <a:cubicBezTo>
                    <a:pt x="5" y="27"/>
                    <a:pt x="5" y="27"/>
                    <a:pt x="5" y="27"/>
                  </a:cubicBezTo>
                  <a:cubicBezTo>
                    <a:pt x="5" y="27"/>
                    <a:pt x="5" y="27"/>
                    <a:pt x="4" y="27"/>
                  </a:cubicBezTo>
                  <a:cubicBezTo>
                    <a:pt x="4" y="27"/>
                    <a:pt x="3" y="28"/>
                    <a:pt x="1" y="28"/>
                  </a:cubicBezTo>
                  <a:lnTo>
                    <a:pt x="1" y="29"/>
                  </a:lnTo>
                  <a:lnTo>
                    <a:pt x="1" y="30"/>
                  </a:lnTo>
                  <a:cubicBezTo>
                    <a:pt x="3" y="29"/>
                    <a:pt x="6" y="29"/>
                    <a:pt x="8" y="29"/>
                  </a:cubicBezTo>
                  <a:cubicBezTo>
                    <a:pt x="11" y="29"/>
                    <a:pt x="14" y="29"/>
                    <a:pt x="17" y="30"/>
                  </a:cubicBezTo>
                  <a:lnTo>
                    <a:pt x="17" y="29"/>
                  </a:lnTo>
                  <a:lnTo>
                    <a:pt x="17" y="28"/>
                  </a:lnTo>
                  <a:cubicBezTo>
                    <a:pt x="14" y="28"/>
                    <a:pt x="13" y="27"/>
                    <a:pt x="12" y="27"/>
                  </a:cubicBezTo>
                  <a:cubicBezTo>
                    <a:pt x="12" y="27"/>
                    <a:pt x="12" y="27"/>
                    <a:pt x="12" y="27"/>
                  </a:cubicBezTo>
                  <a:cubicBezTo>
                    <a:pt x="11" y="27"/>
                    <a:pt x="11" y="27"/>
                    <a:pt x="11" y="26"/>
                  </a:cubicBezTo>
                  <a:cubicBezTo>
                    <a:pt x="11" y="26"/>
                    <a:pt x="11" y="24"/>
                    <a:pt x="11" y="22"/>
                  </a:cubicBezTo>
                  <a:cubicBezTo>
                    <a:pt x="11" y="20"/>
                    <a:pt x="11" y="18"/>
                    <a:pt x="11" y="18"/>
                  </a:cubicBezTo>
                  <a:lnTo>
                    <a:pt x="11" y="14"/>
                  </a:lnTo>
                  <a:cubicBezTo>
                    <a:pt x="11" y="12"/>
                    <a:pt x="11" y="11"/>
                    <a:pt x="11" y="9"/>
                  </a:cubicBezTo>
                  <a:cubicBezTo>
                    <a:pt x="12" y="8"/>
                    <a:pt x="12" y="7"/>
                    <a:pt x="13" y="6"/>
                  </a:cubicBezTo>
                  <a:cubicBezTo>
                    <a:pt x="14" y="6"/>
                    <a:pt x="15" y="5"/>
                    <a:pt x="17" y="5"/>
                  </a:cubicBezTo>
                  <a:cubicBezTo>
                    <a:pt x="18" y="5"/>
                    <a:pt x="20" y="6"/>
                    <a:pt x="21" y="8"/>
                  </a:cubicBezTo>
                  <a:lnTo>
                    <a:pt x="22" y="8"/>
                  </a:lnTo>
                  <a:cubicBezTo>
                    <a:pt x="22" y="6"/>
                    <a:pt x="22" y="4"/>
                    <a:pt x="22" y="1"/>
                  </a:cubicBezTo>
                  <a:lnTo>
                    <a:pt x="22" y="0"/>
                  </a:lnTo>
                  <a:cubicBezTo>
                    <a:pt x="21" y="0"/>
                    <a:pt x="21" y="0"/>
                    <a:pt x="20" y="0"/>
                  </a:cubicBezTo>
                  <a:cubicBezTo>
                    <a:pt x="19" y="0"/>
                    <a:pt x="18" y="0"/>
                    <a:pt x="17" y="0"/>
                  </a:cubicBezTo>
                  <a:cubicBezTo>
                    <a:pt x="16" y="1"/>
                    <a:pt x="16" y="1"/>
                    <a:pt x="15" y="2"/>
                  </a:cubicBezTo>
                  <a:cubicBezTo>
                    <a:pt x="15" y="2"/>
                    <a:pt x="14" y="3"/>
                    <a:pt x="13" y="4"/>
                  </a:cubicBezTo>
                  <a:lnTo>
                    <a:pt x="11" y="7"/>
                  </a:lnTo>
                  <a:cubicBezTo>
                    <a:pt x="11" y="4"/>
                    <a:pt x="11" y="2"/>
                    <a:pt x="11" y="0"/>
                  </a:cubicBezTo>
                  <a:cubicBezTo>
                    <a:pt x="8" y="1"/>
                    <a:pt x="5" y="2"/>
                    <a:pt x="1" y="2"/>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1" name="Freeform 326">
              <a:extLst>
                <a:ext uri="{FF2B5EF4-FFF2-40B4-BE49-F238E27FC236}">
                  <a16:creationId xmlns:a16="http://schemas.microsoft.com/office/drawing/2014/main" id="{91D5C622-CA70-4EA6-BDDB-2B4AE416ABF6}"/>
                </a:ext>
              </a:extLst>
            </p:cNvPr>
            <p:cNvSpPr>
              <a:spLocks noEditPoints="1"/>
            </p:cNvSpPr>
            <p:nvPr/>
          </p:nvSpPr>
          <p:spPr bwMode="auto">
            <a:xfrm>
              <a:off x="1893139" y="4507318"/>
              <a:ext cx="30162" cy="82550"/>
            </a:xfrm>
            <a:custGeom>
              <a:avLst/>
              <a:gdLst>
                <a:gd name="T0" fmla="*/ 11311 w 16"/>
                <a:gd name="T1" fmla="*/ 1876 h 44"/>
                <a:gd name="T2" fmla="*/ 11311 w 16"/>
                <a:gd name="T3" fmla="*/ 1876 h 44"/>
                <a:gd name="T4" fmla="*/ 7541 w 16"/>
                <a:gd name="T5" fmla="*/ 7505 h 44"/>
                <a:gd name="T6" fmla="*/ 11311 w 16"/>
                <a:gd name="T7" fmla="*/ 11257 h 44"/>
                <a:gd name="T8" fmla="*/ 15081 w 16"/>
                <a:gd name="T9" fmla="*/ 13133 h 44"/>
                <a:gd name="T10" fmla="*/ 18851 w 16"/>
                <a:gd name="T11" fmla="*/ 11257 h 44"/>
                <a:gd name="T12" fmla="*/ 20736 w 16"/>
                <a:gd name="T13" fmla="*/ 7505 h 44"/>
                <a:gd name="T14" fmla="*/ 18851 w 16"/>
                <a:gd name="T15" fmla="*/ 1876 h 44"/>
                <a:gd name="T16" fmla="*/ 15081 w 16"/>
                <a:gd name="T17" fmla="*/ 0 h 44"/>
                <a:gd name="T18" fmla="*/ 11311 w 16"/>
                <a:gd name="T19" fmla="*/ 1876 h 44"/>
                <a:gd name="T20" fmla="*/ 1885 w 16"/>
                <a:gd name="T21" fmla="*/ 30018 h 44"/>
                <a:gd name="T22" fmla="*/ 1885 w 16"/>
                <a:gd name="T23" fmla="*/ 30018 h 44"/>
                <a:gd name="T24" fmla="*/ 0 w 16"/>
                <a:gd name="T25" fmla="*/ 30018 h 44"/>
                <a:gd name="T26" fmla="*/ 0 w 16"/>
                <a:gd name="T27" fmla="*/ 33770 h 44"/>
                <a:gd name="T28" fmla="*/ 1885 w 16"/>
                <a:gd name="T29" fmla="*/ 33770 h 44"/>
                <a:gd name="T30" fmla="*/ 5655 w 16"/>
                <a:gd name="T31" fmla="*/ 33770 h 44"/>
                <a:gd name="T32" fmla="*/ 9426 w 16"/>
                <a:gd name="T33" fmla="*/ 33770 h 44"/>
                <a:gd name="T34" fmla="*/ 9426 w 16"/>
                <a:gd name="T35" fmla="*/ 35647 h 44"/>
                <a:gd name="T36" fmla="*/ 11311 w 16"/>
                <a:gd name="T37" fmla="*/ 41275 h 44"/>
                <a:gd name="T38" fmla="*/ 11311 w 16"/>
                <a:gd name="T39" fmla="*/ 46903 h 44"/>
                <a:gd name="T40" fmla="*/ 11311 w 16"/>
                <a:gd name="T41" fmla="*/ 58160 h 44"/>
                <a:gd name="T42" fmla="*/ 11311 w 16"/>
                <a:gd name="T43" fmla="*/ 67541 h 44"/>
                <a:gd name="T44" fmla="*/ 9426 w 16"/>
                <a:gd name="T45" fmla="*/ 75045 h 44"/>
                <a:gd name="T46" fmla="*/ 9426 w 16"/>
                <a:gd name="T47" fmla="*/ 76922 h 44"/>
                <a:gd name="T48" fmla="*/ 7541 w 16"/>
                <a:gd name="T49" fmla="*/ 76922 h 44"/>
                <a:gd name="T50" fmla="*/ 1885 w 16"/>
                <a:gd name="T51" fmla="*/ 78798 h 44"/>
                <a:gd name="T52" fmla="*/ 1885 w 16"/>
                <a:gd name="T53" fmla="*/ 78798 h 44"/>
                <a:gd name="T54" fmla="*/ 1885 w 16"/>
                <a:gd name="T55" fmla="*/ 80674 h 44"/>
                <a:gd name="T56" fmla="*/ 1885 w 16"/>
                <a:gd name="T57" fmla="*/ 82550 h 44"/>
                <a:gd name="T58" fmla="*/ 15081 w 16"/>
                <a:gd name="T59" fmla="*/ 80674 h 44"/>
                <a:gd name="T60" fmla="*/ 30162 w 16"/>
                <a:gd name="T61" fmla="*/ 82550 h 44"/>
                <a:gd name="T62" fmla="*/ 30162 w 16"/>
                <a:gd name="T63" fmla="*/ 80674 h 44"/>
                <a:gd name="T64" fmla="*/ 30162 w 16"/>
                <a:gd name="T65" fmla="*/ 78798 h 44"/>
                <a:gd name="T66" fmla="*/ 30162 w 16"/>
                <a:gd name="T67" fmla="*/ 78798 h 44"/>
                <a:gd name="T68" fmla="*/ 22622 w 16"/>
                <a:gd name="T69" fmla="*/ 76922 h 44"/>
                <a:gd name="T70" fmla="*/ 22622 w 16"/>
                <a:gd name="T71" fmla="*/ 76922 h 44"/>
                <a:gd name="T72" fmla="*/ 20736 w 16"/>
                <a:gd name="T73" fmla="*/ 75045 h 44"/>
                <a:gd name="T74" fmla="*/ 20736 w 16"/>
                <a:gd name="T75" fmla="*/ 67541 h 44"/>
                <a:gd name="T76" fmla="*/ 20736 w 16"/>
                <a:gd name="T77" fmla="*/ 60036 h 44"/>
                <a:gd name="T78" fmla="*/ 20736 w 16"/>
                <a:gd name="T79" fmla="*/ 46903 h 44"/>
                <a:gd name="T80" fmla="*/ 20736 w 16"/>
                <a:gd name="T81" fmla="*/ 26266 h 44"/>
                <a:gd name="T82" fmla="*/ 20736 w 16"/>
                <a:gd name="T83" fmla="*/ 26266 h 44"/>
                <a:gd name="T84" fmla="*/ 1885 w 16"/>
                <a:gd name="T85" fmla="*/ 30018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 h="44">
                  <a:moveTo>
                    <a:pt x="6" y="1"/>
                  </a:moveTo>
                  <a:lnTo>
                    <a:pt x="6" y="1"/>
                  </a:lnTo>
                  <a:cubicBezTo>
                    <a:pt x="5" y="2"/>
                    <a:pt x="4" y="3"/>
                    <a:pt x="4" y="4"/>
                  </a:cubicBezTo>
                  <a:cubicBezTo>
                    <a:pt x="4" y="5"/>
                    <a:pt x="5" y="5"/>
                    <a:pt x="6" y="6"/>
                  </a:cubicBezTo>
                  <a:cubicBezTo>
                    <a:pt x="6" y="7"/>
                    <a:pt x="7" y="7"/>
                    <a:pt x="8" y="7"/>
                  </a:cubicBezTo>
                  <a:cubicBezTo>
                    <a:pt x="9" y="7"/>
                    <a:pt x="10" y="7"/>
                    <a:pt x="10" y="6"/>
                  </a:cubicBezTo>
                  <a:cubicBezTo>
                    <a:pt x="11" y="5"/>
                    <a:pt x="11" y="5"/>
                    <a:pt x="11" y="4"/>
                  </a:cubicBezTo>
                  <a:cubicBezTo>
                    <a:pt x="11" y="3"/>
                    <a:pt x="11" y="2"/>
                    <a:pt x="10" y="1"/>
                  </a:cubicBezTo>
                  <a:cubicBezTo>
                    <a:pt x="10" y="1"/>
                    <a:pt x="9" y="0"/>
                    <a:pt x="8" y="0"/>
                  </a:cubicBezTo>
                  <a:cubicBezTo>
                    <a:pt x="7" y="0"/>
                    <a:pt x="6" y="1"/>
                    <a:pt x="6" y="1"/>
                  </a:cubicBezTo>
                  <a:close/>
                  <a:moveTo>
                    <a:pt x="1" y="16"/>
                  </a:moveTo>
                  <a:lnTo>
                    <a:pt x="1" y="16"/>
                  </a:lnTo>
                  <a:lnTo>
                    <a:pt x="0" y="16"/>
                  </a:lnTo>
                  <a:lnTo>
                    <a:pt x="0" y="18"/>
                  </a:lnTo>
                  <a:lnTo>
                    <a:pt x="1" y="18"/>
                  </a:lnTo>
                  <a:lnTo>
                    <a:pt x="3" y="18"/>
                  </a:lnTo>
                  <a:cubicBezTo>
                    <a:pt x="4" y="18"/>
                    <a:pt x="5" y="18"/>
                    <a:pt x="5" y="18"/>
                  </a:cubicBezTo>
                  <a:cubicBezTo>
                    <a:pt x="5" y="18"/>
                    <a:pt x="5" y="19"/>
                    <a:pt x="5" y="19"/>
                  </a:cubicBezTo>
                  <a:cubicBezTo>
                    <a:pt x="5" y="19"/>
                    <a:pt x="5" y="20"/>
                    <a:pt x="6" y="22"/>
                  </a:cubicBezTo>
                  <a:cubicBezTo>
                    <a:pt x="6" y="23"/>
                    <a:pt x="6" y="24"/>
                    <a:pt x="6" y="25"/>
                  </a:cubicBezTo>
                  <a:lnTo>
                    <a:pt x="6" y="31"/>
                  </a:lnTo>
                  <a:cubicBezTo>
                    <a:pt x="6" y="32"/>
                    <a:pt x="6" y="34"/>
                    <a:pt x="6" y="36"/>
                  </a:cubicBezTo>
                  <a:cubicBezTo>
                    <a:pt x="5" y="38"/>
                    <a:pt x="5" y="40"/>
                    <a:pt x="5" y="40"/>
                  </a:cubicBezTo>
                  <a:cubicBezTo>
                    <a:pt x="5" y="41"/>
                    <a:pt x="5" y="41"/>
                    <a:pt x="5" y="41"/>
                  </a:cubicBezTo>
                  <a:cubicBezTo>
                    <a:pt x="5" y="41"/>
                    <a:pt x="4" y="41"/>
                    <a:pt x="4" y="41"/>
                  </a:cubicBezTo>
                  <a:cubicBezTo>
                    <a:pt x="4" y="41"/>
                    <a:pt x="3" y="42"/>
                    <a:pt x="1" y="42"/>
                  </a:cubicBezTo>
                  <a:lnTo>
                    <a:pt x="1" y="43"/>
                  </a:lnTo>
                  <a:lnTo>
                    <a:pt x="1" y="44"/>
                  </a:lnTo>
                  <a:cubicBezTo>
                    <a:pt x="3" y="43"/>
                    <a:pt x="6" y="43"/>
                    <a:pt x="8" y="43"/>
                  </a:cubicBezTo>
                  <a:cubicBezTo>
                    <a:pt x="11" y="43"/>
                    <a:pt x="13" y="43"/>
                    <a:pt x="16" y="44"/>
                  </a:cubicBezTo>
                  <a:lnTo>
                    <a:pt x="16" y="43"/>
                  </a:lnTo>
                  <a:lnTo>
                    <a:pt x="16" y="42"/>
                  </a:lnTo>
                  <a:cubicBezTo>
                    <a:pt x="14" y="42"/>
                    <a:pt x="13" y="41"/>
                    <a:pt x="12" y="41"/>
                  </a:cubicBezTo>
                  <a:cubicBezTo>
                    <a:pt x="12" y="41"/>
                    <a:pt x="12" y="41"/>
                    <a:pt x="12" y="41"/>
                  </a:cubicBezTo>
                  <a:cubicBezTo>
                    <a:pt x="11" y="41"/>
                    <a:pt x="11" y="41"/>
                    <a:pt x="11" y="40"/>
                  </a:cubicBezTo>
                  <a:cubicBezTo>
                    <a:pt x="11" y="40"/>
                    <a:pt x="11" y="38"/>
                    <a:pt x="11" y="36"/>
                  </a:cubicBezTo>
                  <a:cubicBezTo>
                    <a:pt x="11" y="33"/>
                    <a:pt x="11" y="32"/>
                    <a:pt x="11" y="32"/>
                  </a:cubicBezTo>
                  <a:lnTo>
                    <a:pt x="11" y="25"/>
                  </a:lnTo>
                  <a:cubicBezTo>
                    <a:pt x="11" y="20"/>
                    <a:pt x="11" y="17"/>
                    <a:pt x="11" y="14"/>
                  </a:cubicBezTo>
                  <a:cubicBezTo>
                    <a:pt x="8" y="15"/>
                    <a:pt x="5" y="16"/>
                    <a:pt x="1" y="16"/>
                  </a:cubicBez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2" name="Freeform 333">
              <a:extLst>
                <a:ext uri="{FF2B5EF4-FFF2-40B4-BE49-F238E27FC236}">
                  <a16:creationId xmlns:a16="http://schemas.microsoft.com/office/drawing/2014/main" id="{B0994DD6-FE5A-48D7-8B23-56806045878F}"/>
                </a:ext>
              </a:extLst>
            </p:cNvPr>
            <p:cNvSpPr>
              <a:spLocks/>
            </p:cNvSpPr>
            <p:nvPr/>
          </p:nvSpPr>
          <p:spPr bwMode="auto">
            <a:xfrm>
              <a:off x="1502614" y="3538943"/>
              <a:ext cx="615950" cy="839788"/>
            </a:xfrm>
            <a:custGeom>
              <a:avLst/>
              <a:gdLst>
                <a:gd name="T0" fmla="*/ 615950 w 331"/>
                <a:gd name="T1" fmla="*/ 0 h 447"/>
                <a:gd name="T2" fmla="*/ 615950 w 331"/>
                <a:gd name="T3" fmla="*/ 0 h 447"/>
                <a:gd name="T4" fmla="*/ 615950 w 331"/>
                <a:gd name="T5" fmla="*/ 170964 h 447"/>
                <a:gd name="T6" fmla="*/ 0 w 331"/>
                <a:gd name="T7" fmla="*/ 839788 h 4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 h="447">
                  <a:moveTo>
                    <a:pt x="331" y="0"/>
                  </a:moveTo>
                  <a:lnTo>
                    <a:pt x="331" y="0"/>
                  </a:lnTo>
                  <a:lnTo>
                    <a:pt x="331" y="91"/>
                  </a:lnTo>
                  <a:lnTo>
                    <a:pt x="0" y="447"/>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63" name="Freeform 334">
              <a:extLst>
                <a:ext uri="{FF2B5EF4-FFF2-40B4-BE49-F238E27FC236}">
                  <a16:creationId xmlns:a16="http://schemas.microsoft.com/office/drawing/2014/main" id="{8A2A396F-0204-430F-8E40-B67AD6F29689}"/>
                </a:ext>
              </a:extLst>
            </p:cNvPr>
            <p:cNvSpPr>
              <a:spLocks/>
            </p:cNvSpPr>
            <p:nvPr/>
          </p:nvSpPr>
          <p:spPr bwMode="auto">
            <a:xfrm>
              <a:off x="1437526" y="4326343"/>
              <a:ext cx="115887" cy="120650"/>
            </a:xfrm>
            <a:custGeom>
              <a:avLst/>
              <a:gdLst>
                <a:gd name="T0" fmla="*/ 72897 w 62"/>
                <a:gd name="T1" fmla="*/ 43359 h 64"/>
                <a:gd name="T2" fmla="*/ 72897 w 62"/>
                <a:gd name="T3" fmla="*/ 43359 h 64"/>
                <a:gd name="T4" fmla="*/ 115887 w 62"/>
                <a:gd name="T5" fmla="*/ 52784 h 64"/>
                <a:gd name="T6" fmla="*/ 115887 w 62"/>
                <a:gd name="T7" fmla="*/ 54670 h 64"/>
                <a:gd name="T8" fmla="*/ 56074 w 62"/>
                <a:gd name="T9" fmla="*/ 82947 h 64"/>
                <a:gd name="T10" fmla="*/ 0 w 62"/>
                <a:gd name="T11" fmla="*/ 120650 h 64"/>
                <a:gd name="T12" fmla="*/ 35514 w 62"/>
                <a:gd name="T13" fmla="*/ 64095 h 64"/>
                <a:gd name="T14" fmla="*/ 59813 w 62"/>
                <a:gd name="T15" fmla="*/ 1885 h 64"/>
                <a:gd name="T16" fmla="*/ 61682 w 62"/>
                <a:gd name="T17" fmla="*/ 0 h 64"/>
                <a:gd name="T18" fmla="*/ 72897 w 62"/>
                <a:gd name="T19" fmla="*/ 43359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4">
                  <a:moveTo>
                    <a:pt x="39" y="23"/>
                  </a:moveTo>
                  <a:lnTo>
                    <a:pt x="39" y="23"/>
                  </a:lnTo>
                  <a:lnTo>
                    <a:pt x="62" y="28"/>
                  </a:lnTo>
                  <a:lnTo>
                    <a:pt x="62" y="29"/>
                  </a:lnTo>
                  <a:lnTo>
                    <a:pt x="30" y="44"/>
                  </a:lnTo>
                  <a:cubicBezTo>
                    <a:pt x="20" y="51"/>
                    <a:pt x="10" y="58"/>
                    <a:pt x="0" y="64"/>
                  </a:cubicBezTo>
                  <a:cubicBezTo>
                    <a:pt x="6" y="54"/>
                    <a:pt x="12" y="44"/>
                    <a:pt x="19" y="34"/>
                  </a:cubicBezTo>
                  <a:lnTo>
                    <a:pt x="32" y="1"/>
                  </a:lnTo>
                  <a:lnTo>
                    <a:pt x="33" y="0"/>
                  </a:lnTo>
                  <a:lnTo>
                    <a:pt x="39" y="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4" name="Freeform 335">
              <a:extLst>
                <a:ext uri="{FF2B5EF4-FFF2-40B4-BE49-F238E27FC236}">
                  <a16:creationId xmlns:a16="http://schemas.microsoft.com/office/drawing/2014/main" id="{4CE40876-CEC5-4F84-AD08-64B273BB7543}"/>
                </a:ext>
              </a:extLst>
            </p:cNvPr>
            <p:cNvSpPr>
              <a:spLocks/>
            </p:cNvSpPr>
            <p:nvPr/>
          </p:nvSpPr>
          <p:spPr bwMode="auto">
            <a:xfrm>
              <a:off x="2650376" y="3538943"/>
              <a:ext cx="303212" cy="822325"/>
            </a:xfrm>
            <a:custGeom>
              <a:avLst/>
              <a:gdLst>
                <a:gd name="T0" fmla="*/ 0 w 163"/>
                <a:gd name="T1" fmla="*/ 0 h 437"/>
                <a:gd name="T2" fmla="*/ 0 w 163"/>
                <a:gd name="T3" fmla="*/ 0 h 437"/>
                <a:gd name="T4" fmla="*/ 0 w 163"/>
                <a:gd name="T5" fmla="*/ 171239 h 437"/>
                <a:gd name="T6" fmla="*/ 303212 w 163"/>
                <a:gd name="T7" fmla="*/ 822325 h 4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437">
                  <a:moveTo>
                    <a:pt x="0" y="0"/>
                  </a:moveTo>
                  <a:lnTo>
                    <a:pt x="0" y="0"/>
                  </a:lnTo>
                  <a:lnTo>
                    <a:pt x="0" y="91"/>
                  </a:lnTo>
                  <a:lnTo>
                    <a:pt x="163" y="437"/>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65" name="Freeform 336">
              <a:extLst>
                <a:ext uri="{FF2B5EF4-FFF2-40B4-BE49-F238E27FC236}">
                  <a16:creationId xmlns:a16="http://schemas.microsoft.com/office/drawing/2014/main" id="{B61755EE-3E02-46E7-8CC8-E9E3408591BA}"/>
                </a:ext>
              </a:extLst>
            </p:cNvPr>
            <p:cNvSpPr>
              <a:spLocks/>
            </p:cNvSpPr>
            <p:nvPr/>
          </p:nvSpPr>
          <p:spPr bwMode="auto">
            <a:xfrm>
              <a:off x="2905964" y="4313643"/>
              <a:ext cx="88900" cy="133350"/>
            </a:xfrm>
            <a:custGeom>
              <a:avLst/>
              <a:gdLst>
                <a:gd name="T0" fmla="*/ 44450 w 48"/>
                <a:gd name="T1" fmla="*/ 37563 h 71"/>
                <a:gd name="T2" fmla="*/ 44450 w 48"/>
                <a:gd name="T3" fmla="*/ 37563 h 71"/>
                <a:gd name="T4" fmla="*/ 68527 w 48"/>
                <a:gd name="T5" fmla="*/ 0 h 71"/>
                <a:gd name="T6" fmla="*/ 68527 w 48"/>
                <a:gd name="T7" fmla="*/ 0 h 71"/>
                <a:gd name="T8" fmla="*/ 74083 w 48"/>
                <a:gd name="T9" fmla="*/ 67614 h 71"/>
                <a:gd name="T10" fmla="*/ 88900 w 48"/>
                <a:gd name="T11" fmla="*/ 133350 h 71"/>
                <a:gd name="T12" fmla="*/ 48154 w 48"/>
                <a:gd name="T13" fmla="*/ 80761 h 71"/>
                <a:gd name="T14" fmla="*/ 0 w 48"/>
                <a:gd name="T15" fmla="*/ 35685 h 71"/>
                <a:gd name="T16" fmla="*/ 0 w 48"/>
                <a:gd name="T17" fmla="*/ 33807 h 71"/>
                <a:gd name="T18" fmla="*/ 44450 w 48"/>
                <a:gd name="T19" fmla="*/ 37563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71">
                  <a:moveTo>
                    <a:pt x="24" y="20"/>
                  </a:moveTo>
                  <a:lnTo>
                    <a:pt x="24" y="20"/>
                  </a:lnTo>
                  <a:lnTo>
                    <a:pt x="37" y="0"/>
                  </a:lnTo>
                  <a:lnTo>
                    <a:pt x="40" y="36"/>
                  </a:lnTo>
                  <a:cubicBezTo>
                    <a:pt x="43" y="48"/>
                    <a:pt x="46" y="59"/>
                    <a:pt x="48" y="71"/>
                  </a:cubicBezTo>
                  <a:cubicBezTo>
                    <a:pt x="41" y="61"/>
                    <a:pt x="34" y="52"/>
                    <a:pt x="26" y="43"/>
                  </a:cubicBezTo>
                  <a:lnTo>
                    <a:pt x="0" y="19"/>
                  </a:lnTo>
                  <a:lnTo>
                    <a:pt x="0" y="18"/>
                  </a:lnTo>
                  <a:lnTo>
                    <a:pt x="24" y="2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6" name="Freeform 337">
              <a:extLst>
                <a:ext uri="{FF2B5EF4-FFF2-40B4-BE49-F238E27FC236}">
                  <a16:creationId xmlns:a16="http://schemas.microsoft.com/office/drawing/2014/main" id="{CA27D7EE-DDFE-4422-8F2A-C56FCB0EB60F}"/>
                </a:ext>
              </a:extLst>
            </p:cNvPr>
            <p:cNvSpPr>
              <a:spLocks/>
            </p:cNvSpPr>
            <p:nvPr/>
          </p:nvSpPr>
          <p:spPr bwMode="auto">
            <a:xfrm>
              <a:off x="4306139" y="3538943"/>
              <a:ext cx="152400" cy="863600"/>
            </a:xfrm>
            <a:custGeom>
              <a:avLst/>
              <a:gdLst>
                <a:gd name="T0" fmla="*/ 0 w 770"/>
                <a:gd name="T1" fmla="*/ 0 h 459"/>
                <a:gd name="T2" fmla="*/ 0 w 770"/>
                <a:gd name="T3" fmla="*/ 0 h 459"/>
                <a:gd name="T4" fmla="*/ 0 w 770"/>
                <a:gd name="T5" fmla="*/ 173096 h 459"/>
                <a:gd name="T6" fmla="*/ 152400 w 770"/>
                <a:gd name="T7" fmla="*/ 863600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0" h="459">
                  <a:moveTo>
                    <a:pt x="0" y="0"/>
                  </a:moveTo>
                  <a:lnTo>
                    <a:pt x="0" y="0"/>
                  </a:lnTo>
                  <a:lnTo>
                    <a:pt x="0" y="92"/>
                  </a:lnTo>
                  <a:lnTo>
                    <a:pt x="770" y="459"/>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67" name="Freeform 338">
              <a:extLst>
                <a:ext uri="{FF2B5EF4-FFF2-40B4-BE49-F238E27FC236}">
                  <a16:creationId xmlns:a16="http://schemas.microsoft.com/office/drawing/2014/main" id="{A2D7873E-D6A4-46B3-8970-D35AA2AE30E9}"/>
                </a:ext>
              </a:extLst>
            </p:cNvPr>
            <p:cNvSpPr>
              <a:spLocks/>
            </p:cNvSpPr>
            <p:nvPr/>
          </p:nvSpPr>
          <p:spPr bwMode="auto">
            <a:xfrm>
              <a:off x="4410914" y="4351743"/>
              <a:ext cx="133350" cy="92075"/>
            </a:xfrm>
            <a:custGeom>
              <a:avLst/>
              <a:gdLst>
                <a:gd name="T0" fmla="*/ 37563 w 71"/>
                <a:gd name="T1" fmla="*/ 45098 h 49"/>
                <a:gd name="T2" fmla="*/ 37563 w 71"/>
                <a:gd name="T3" fmla="*/ 45098 h 49"/>
                <a:gd name="T4" fmla="*/ 33807 w 71"/>
                <a:gd name="T5" fmla="*/ 1879 h 49"/>
                <a:gd name="T6" fmla="*/ 35685 w 71"/>
                <a:gd name="T7" fmla="*/ 0 h 49"/>
                <a:gd name="T8" fmla="*/ 80761 w 71"/>
                <a:gd name="T9" fmla="*/ 50735 h 49"/>
                <a:gd name="T10" fmla="*/ 133350 w 71"/>
                <a:gd name="T11" fmla="*/ 92075 h 49"/>
                <a:gd name="T12" fmla="*/ 67614 w 71"/>
                <a:gd name="T13" fmla="*/ 77042 h 49"/>
                <a:gd name="T14" fmla="*/ 1878 w 71"/>
                <a:gd name="T15" fmla="*/ 71405 h 49"/>
                <a:gd name="T16" fmla="*/ 0 w 71"/>
                <a:gd name="T17" fmla="*/ 69526 h 49"/>
                <a:gd name="T18" fmla="*/ 37563 w 71"/>
                <a:gd name="T19" fmla="*/ 45098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49">
                  <a:moveTo>
                    <a:pt x="20" y="24"/>
                  </a:moveTo>
                  <a:lnTo>
                    <a:pt x="20" y="24"/>
                  </a:lnTo>
                  <a:lnTo>
                    <a:pt x="18" y="1"/>
                  </a:lnTo>
                  <a:lnTo>
                    <a:pt x="19" y="0"/>
                  </a:lnTo>
                  <a:lnTo>
                    <a:pt x="43" y="27"/>
                  </a:lnTo>
                  <a:cubicBezTo>
                    <a:pt x="52" y="34"/>
                    <a:pt x="62" y="42"/>
                    <a:pt x="71" y="49"/>
                  </a:cubicBezTo>
                  <a:cubicBezTo>
                    <a:pt x="59" y="46"/>
                    <a:pt x="48" y="43"/>
                    <a:pt x="36" y="41"/>
                  </a:cubicBezTo>
                  <a:lnTo>
                    <a:pt x="1" y="38"/>
                  </a:lnTo>
                  <a:lnTo>
                    <a:pt x="0" y="37"/>
                  </a:lnTo>
                  <a:lnTo>
                    <a:pt x="20"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68" name="Freeform 339">
              <a:extLst>
                <a:ext uri="{FF2B5EF4-FFF2-40B4-BE49-F238E27FC236}">
                  <a16:creationId xmlns:a16="http://schemas.microsoft.com/office/drawing/2014/main" id="{3F8EE5C5-0175-4978-99C3-41A7AE189B55}"/>
                </a:ext>
              </a:extLst>
            </p:cNvPr>
            <p:cNvSpPr>
              <a:spLocks/>
            </p:cNvSpPr>
            <p:nvPr/>
          </p:nvSpPr>
          <p:spPr bwMode="auto">
            <a:xfrm>
              <a:off x="4985588" y="3538943"/>
              <a:ext cx="801687" cy="866775"/>
            </a:xfrm>
            <a:custGeom>
              <a:avLst/>
              <a:gdLst>
                <a:gd name="T0" fmla="*/ 0 w 797"/>
                <a:gd name="T1" fmla="*/ 0 h 461"/>
                <a:gd name="T2" fmla="*/ 0 w 797"/>
                <a:gd name="T3" fmla="*/ 0 h 461"/>
                <a:gd name="T4" fmla="*/ 0 w 797"/>
                <a:gd name="T5" fmla="*/ 171099 h 461"/>
                <a:gd name="T6" fmla="*/ 801687 w 797"/>
                <a:gd name="T7" fmla="*/ 866775 h 4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7" h="461">
                  <a:moveTo>
                    <a:pt x="0" y="0"/>
                  </a:moveTo>
                  <a:lnTo>
                    <a:pt x="0" y="0"/>
                  </a:lnTo>
                  <a:lnTo>
                    <a:pt x="0" y="91"/>
                  </a:lnTo>
                  <a:lnTo>
                    <a:pt x="797" y="461"/>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69" name="Freeform 340">
              <a:extLst>
                <a:ext uri="{FF2B5EF4-FFF2-40B4-BE49-F238E27FC236}">
                  <a16:creationId xmlns:a16="http://schemas.microsoft.com/office/drawing/2014/main" id="{5BB6327C-54EC-463F-BFD3-1A9409B5E29C}"/>
                </a:ext>
              </a:extLst>
            </p:cNvPr>
            <p:cNvSpPr>
              <a:spLocks/>
            </p:cNvSpPr>
            <p:nvPr/>
          </p:nvSpPr>
          <p:spPr bwMode="auto">
            <a:xfrm>
              <a:off x="5739651" y="4356505"/>
              <a:ext cx="131762" cy="90488"/>
            </a:xfrm>
            <a:custGeom>
              <a:avLst/>
              <a:gdLst>
                <a:gd name="T0" fmla="*/ 37116 w 71"/>
                <a:gd name="T1" fmla="*/ 45244 h 48"/>
                <a:gd name="T2" fmla="*/ 37116 w 71"/>
                <a:gd name="T3" fmla="*/ 45244 h 48"/>
                <a:gd name="T4" fmla="*/ 31549 w 71"/>
                <a:gd name="T5" fmla="*/ 0 h 48"/>
                <a:gd name="T6" fmla="*/ 33404 w 71"/>
                <a:gd name="T7" fmla="*/ 0 h 48"/>
                <a:gd name="T8" fmla="*/ 79800 w 71"/>
                <a:gd name="T9" fmla="*/ 49014 h 48"/>
                <a:gd name="T10" fmla="*/ 131762 w 71"/>
                <a:gd name="T11" fmla="*/ 90488 h 48"/>
                <a:gd name="T12" fmla="*/ 66809 w 71"/>
                <a:gd name="T13" fmla="*/ 75407 h 48"/>
                <a:gd name="T14" fmla="*/ 0 w 71"/>
                <a:gd name="T15" fmla="*/ 71636 h 48"/>
                <a:gd name="T16" fmla="*/ 0 w 71"/>
                <a:gd name="T17" fmla="*/ 69751 h 48"/>
                <a:gd name="T18" fmla="*/ 37116 w 71"/>
                <a:gd name="T19" fmla="*/ 45244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48">
                  <a:moveTo>
                    <a:pt x="20" y="24"/>
                  </a:moveTo>
                  <a:lnTo>
                    <a:pt x="20" y="24"/>
                  </a:lnTo>
                  <a:lnTo>
                    <a:pt x="17" y="0"/>
                  </a:lnTo>
                  <a:lnTo>
                    <a:pt x="18" y="0"/>
                  </a:lnTo>
                  <a:lnTo>
                    <a:pt x="43" y="26"/>
                  </a:lnTo>
                  <a:cubicBezTo>
                    <a:pt x="52" y="33"/>
                    <a:pt x="61" y="40"/>
                    <a:pt x="71" y="48"/>
                  </a:cubicBezTo>
                  <a:cubicBezTo>
                    <a:pt x="59" y="45"/>
                    <a:pt x="48" y="42"/>
                    <a:pt x="36" y="40"/>
                  </a:cubicBezTo>
                  <a:lnTo>
                    <a:pt x="0" y="38"/>
                  </a:lnTo>
                  <a:lnTo>
                    <a:pt x="0" y="37"/>
                  </a:lnTo>
                  <a:lnTo>
                    <a:pt x="20"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70" name="Freeform 345">
              <a:extLst>
                <a:ext uri="{FF2B5EF4-FFF2-40B4-BE49-F238E27FC236}">
                  <a16:creationId xmlns:a16="http://schemas.microsoft.com/office/drawing/2014/main" id="{51378E28-594F-4A29-BDC6-F88B5183F70C}"/>
                </a:ext>
              </a:extLst>
            </p:cNvPr>
            <p:cNvSpPr>
              <a:spLocks/>
            </p:cNvSpPr>
            <p:nvPr/>
          </p:nvSpPr>
          <p:spPr bwMode="auto">
            <a:xfrm>
              <a:off x="2785314" y="4551768"/>
              <a:ext cx="79375" cy="0"/>
            </a:xfrm>
            <a:custGeom>
              <a:avLst/>
              <a:gdLst>
                <a:gd name="T0" fmla="*/ 0 w 43"/>
                <a:gd name="T1" fmla="*/ 0 w 43"/>
                <a:gd name="T2" fmla="*/ 79375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71" name="Freeform 346">
              <a:extLst>
                <a:ext uri="{FF2B5EF4-FFF2-40B4-BE49-F238E27FC236}">
                  <a16:creationId xmlns:a16="http://schemas.microsoft.com/office/drawing/2014/main" id="{6D8BF0B9-971B-4EF6-B976-308F1A8D87A9}"/>
                </a:ext>
              </a:extLst>
            </p:cNvPr>
            <p:cNvSpPr>
              <a:spLocks/>
            </p:cNvSpPr>
            <p:nvPr/>
          </p:nvSpPr>
          <p:spPr bwMode="auto">
            <a:xfrm>
              <a:off x="2847226" y="4524780"/>
              <a:ext cx="95250" cy="57150"/>
            </a:xfrm>
            <a:custGeom>
              <a:avLst/>
              <a:gdLst>
                <a:gd name="T0" fmla="*/ 16809 w 51"/>
                <a:gd name="T1" fmla="*/ 27653 h 31"/>
                <a:gd name="T2" fmla="*/ 16809 w 51"/>
                <a:gd name="T3" fmla="*/ 27653 h 31"/>
                <a:gd name="T4" fmla="*/ 0 w 51"/>
                <a:gd name="T5" fmla="*/ 0 h 31"/>
                <a:gd name="T6" fmla="*/ 0 w 51"/>
                <a:gd name="T7" fmla="*/ 0 h 31"/>
                <a:gd name="T8" fmla="*/ 46691 w 51"/>
                <a:gd name="T9" fmla="*/ 18435 h 31"/>
                <a:gd name="T10" fmla="*/ 95250 w 51"/>
                <a:gd name="T11" fmla="*/ 27653 h 31"/>
                <a:gd name="T12" fmla="*/ 46691 w 51"/>
                <a:gd name="T13" fmla="*/ 38715 h 31"/>
                <a:gd name="T14" fmla="*/ 0 w 51"/>
                <a:gd name="T15" fmla="*/ 57150 h 31"/>
                <a:gd name="T16" fmla="*/ 0 w 51"/>
                <a:gd name="T17" fmla="*/ 57150 h 31"/>
                <a:gd name="T18" fmla="*/ 16809 w 51"/>
                <a:gd name="T19" fmla="*/ 2765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1">
                  <a:moveTo>
                    <a:pt x="9" y="15"/>
                  </a:moveTo>
                  <a:lnTo>
                    <a:pt x="9" y="15"/>
                  </a:lnTo>
                  <a:lnTo>
                    <a:pt x="0" y="0"/>
                  </a:lnTo>
                  <a:lnTo>
                    <a:pt x="25" y="10"/>
                  </a:lnTo>
                  <a:cubicBezTo>
                    <a:pt x="33" y="12"/>
                    <a:pt x="42" y="13"/>
                    <a:pt x="51" y="15"/>
                  </a:cubicBezTo>
                  <a:cubicBezTo>
                    <a:pt x="42" y="17"/>
                    <a:pt x="33" y="19"/>
                    <a:pt x="25" y="21"/>
                  </a:cubicBezTo>
                  <a:lnTo>
                    <a:pt x="0" y="31"/>
                  </a:lnTo>
                  <a:lnTo>
                    <a:pt x="9"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72" name="Freeform 347">
              <a:extLst>
                <a:ext uri="{FF2B5EF4-FFF2-40B4-BE49-F238E27FC236}">
                  <a16:creationId xmlns:a16="http://schemas.microsoft.com/office/drawing/2014/main" id="{4962B2C0-59F3-4256-9826-9A6797E6474F}"/>
                </a:ext>
              </a:extLst>
            </p:cNvPr>
            <p:cNvSpPr>
              <a:spLocks/>
            </p:cNvSpPr>
            <p:nvPr/>
          </p:nvSpPr>
          <p:spPr bwMode="auto">
            <a:xfrm>
              <a:off x="4329951" y="4551768"/>
              <a:ext cx="79375" cy="0"/>
            </a:xfrm>
            <a:custGeom>
              <a:avLst/>
              <a:gdLst>
                <a:gd name="T0" fmla="*/ 0 w 43"/>
                <a:gd name="T1" fmla="*/ 0 w 43"/>
                <a:gd name="T2" fmla="*/ 79375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73" name="Freeform 348">
              <a:extLst>
                <a:ext uri="{FF2B5EF4-FFF2-40B4-BE49-F238E27FC236}">
                  <a16:creationId xmlns:a16="http://schemas.microsoft.com/office/drawing/2014/main" id="{4603E7AF-88BD-49BD-A51C-7D1F9B75A3A7}"/>
                </a:ext>
              </a:extLst>
            </p:cNvPr>
            <p:cNvSpPr>
              <a:spLocks/>
            </p:cNvSpPr>
            <p:nvPr/>
          </p:nvSpPr>
          <p:spPr bwMode="auto">
            <a:xfrm>
              <a:off x="4393451" y="4524780"/>
              <a:ext cx="93662" cy="57150"/>
            </a:xfrm>
            <a:custGeom>
              <a:avLst/>
              <a:gdLst>
                <a:gd name="T0" fmla="*/ 16529 w 51"/>
                <a:gd name="T1" fmla="*/ 27653 h 31"/>
                <a:gd name="T2" fmla="*/ 16529 w 51"/>
                <a:gd name="T3" fmla="*/ 27653 h 31"/>
                <a:gd name="T4" fmla="*/ 0 w 51"/>
                <a:gd name="T5" fmla="*/ 0 h 31"/>
                <a:gd name="T6" fmla="*/ 0 w 51"/>
                <a:gd name="T7" fmla="*/ 0 h 31"/>
                <a:gd name="T8" fmla="*/ 45913 w 51"/>
                <a:gd name="T9" fmla="*/ 18435 h 31"/>
                <a:gd name="T10" fmla="*/ 93662 w 51"/>
                <a:gd name="T11" fmla="*/ 27653 h 31"/>
                <a:gd name="T12" fmla="*/ 45913 w 51"/>
                <a:gd name="T13" fmla="*/ 38715 h 31"/>
                <a:gd name="T14" fmla="*/ 0 w 51"/>
                <a:gd name="T15" fmla="*/ 57150 h 31"/>
                <a:gd name="T16" fmla="*/ 0 w 51"/>
                <a:gd name="T17" fmla="*/ 57150 h 31"/>
                <a:gd name="T18" fmla="*/ 16529 w 51"/>
                <a:gd name="T19" fmla="*/ 2765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1">
                  <a:moveTo>
                    <a:pt x="9" y="15"/>
                  </a:moveTo>
                  <a:lnTo>
                    <a:pt x="9" y="15"/>
                  </a:lnTo>
                  <a:lnTo>
                    <a:pt x="0" y="0"/>
                  </a:lnTo>
                  <a:lnTo>
                    <a:pt x="25" y="10"/>
                  </a:lnTo>
                  <a:cubicBezTo>
                    <a:pt x="34" y="12"/>
                    <a:pt x="42" y="13"/>
                    <a:pt x="51" y="15"/>
                  </a:cubicBezTo>
                  <a:cubicBezTo>
                    <a:pt x="42" y="17"/>
                    <a:pt x="34" y="19"/>
                    <a:pt x="25" y="21"/>
                  </a:cubicBezTo>
                  <a:lnTo>
                    <a:pt x="0" y="31"/>
                  </a:lnTo>
                  <a:lnTo>
                    <a:pt x="9"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74" name="Freeform 349">
              <a:extLst>
                <a:ext uri="{FF2B5EF4-FFF2-40B4-BE49-F238E27FC236}">
                  <a16:creationId xmlns:a16="http://schemas.microsoft.com/office/drawing/2014/main" id="{9D0DEDD2-0432-44EB-8899-E954724CE2B6}"/>
                </a:ext>
              </a:extLst>
            </p:cNvPr>
            <p:cNvSpPr>
              <a:spLocks/>
            </p:cNvSpPr>
            <p:nvPr/>
          </p:nvSpPr>
          <p:spPr bwMode="auto">
            <a:xfrm>
              <a:off x="5658689" y="4551768"/>
              <a:ext cx="79375" cy="0"/>
            </a:xfrm>
            <a:custGeom>
              <a:avLst/>
              <a:gdLst>
                <a:gd name="T0" fmla="*/ 0 w 43"/>
                <a:gd name="T1" fmla="*/ 0 w 43"/>
                <a:gd name="T2" fmla="*/ 79375 w 43"/>
                <a:gd name="T3" fmla="*/ 0 60000 65536"/>
                <a:gd name="T4" fmla="*/ 0 60000 65536"/>
                <a:gd name="T5" fmla="*/ 0 60000 65536"/>
              </a:gdLst>
              <a:ahLst/>
              <a:cxnLst>
                <a:cxn ang="T3">
                  <a:pos x="T0" y="0"/>
                </a:cxn>
                <a:cxn ang="T4">
                  <a:pos x="T1" y="0"/>
                </a:cxn>
                <a:cxn ang="T5">
                  <a:pos x="T2" y="0"/>
                </a:cxn>
              </a:cxnLst>
              <a:rect l="0" t="0" r="r" b="b"/>
              <a:pathLst>
                <a:path w="43">
                  <a:moveTo>
                    <a:pt x="0" y="0"/>
                  </a:moveTo>
                  <a:lnTo>
                    <a:pt x="0" y="0"/>
                  </a:lnTo>
                  <a:lnTo>
                    <a:pt x="43"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75" name="Freeform 350">
              <a:extLst>
                <a:ext uri="{FF2B5EF4-FFF2-40B4-BE49-F238E27FC236}">
                  <a16:creationId xmlns:a16="http://schemas.microsoft.com/office/drawing/2014/main" id="{52DB3C80-A104-43F4-9F14-58715CAA7192}"/>
                </a:ext>
              </a:extLst>
            </p:cNvPr>
            <p:cNvSpPr>
              <a:spLocks/>
            </p:cNvSpPr>
            <p:nvPr/>
          </p:nvSpPr>
          <p:spPr bwMode="auto">
            <a:xfrm>
              <a:off x="5720601" y="4524780"/>
              <a:ext cx="95250" cy="57150"/>
            </a:xfrm>
            <a:custGeom>
              <a:avLst/>
              <a:gdLst>
                <a:gd name="T0" fmla="*/ 16809 w 51"/>
                <a:gd name="T1" fmla="*/ 27653 h 31"/>
                <a:gd name="T2" fmla="*/ 16809 w 51"/>
                <a:gd name="T3" fmla="*/ 27653 h 31"/>
                <a:gd name="T4" fmla="*/ 0 w 51"/>
                <a:gd name="T5" fmla="*/ 0 h 31"/>
                <a:gd name="T6" fmla="*/ 0 w 51"/>
                <a:gd name="T7" fmla="*/ 0 h 31"/>
                <a:gd name="T8" fmla="*/ 46691 w 51"/>
                <a:gd name="T9" fmla="*/ 18435 h 31"/>
                <a:gd name="T10" fmla="*/ 95250 w 51"/>
                <a:gd name="T11" fmla="*/ 27653 h 31"/>
                <a:gd name="T12" fmla="*/ 46691 w 51"/>
                <a:gd name="T13" fmla="*/ 38715 h 31"/>
                <a:gd name="T14" fmla="*/ 0 w 51"/>
                <a:gd name="T15" fmla="*/ 57150 h 31"/>
                <a:gd name="T16" fmla="*/ 0 w 51"/>
                <a:gd name="T17" fmla="*/ 57150 h 31"/>
                <a:gd name="T18" fmla="*/ 16809 w 51"/>
                <a:gd name="T19" fmla="*/ 2765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1">
                  <a:moveTo>
                    <a:pt x="9" y="15"/>
                  </a:moveTo>
                  <a:lnTo>
                    <a:pt x="9" y="15"/>
                  </a:lnTo>
                  <a:lnTo>
                    <a:pt x="0" y="0"/>
                  </a:lnTo>
                  <a:lnTo>
                    <a:pt x="25" y="10"/>
                  </a:lnTo>
                  <a:cubicBezTo>
                    <a:pt x="33" y="12"/>
                    <a:pt x="42" y="13"/>
                    <a:pt x="51" y="15"/>
                  </a:cubicBezTo>
                  <a:cubicBezTo>
                    <a:pt x="42" y="17"/>
                    <a:pt x="33" y="19"/>
                    <a:pt x="25" y="21"/>
                  </a:cubicBezTo>
                  <a:lnTo>
                    <a:pt x="0" y="31"/>
                  </a:lnTo>
                  <a:lnTo>
                    <a:pt x="9" y="1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76" name="Freeform 328">
              <a:extLst>
                <a:ext uri="{FF2B5EF4-FFF2-40B4-BE49-F238E27FC236}">
                  <a16:creationId xmlns:a16="http://schemas.microsoft.com/office/drawing/2014/main" id="{4CAA2339-F739-45AD-BF8E-B0AE5166C384}"/>
                </a:ext>
              </a:extLst>
            </p:cNvPr>
            <p:cNvSpPr>
              <a:spLocks/>
            </p:cNvSpPr>
            <p:nvPr/>
          </p:nvSpPr>
          <p:spPr bwMode="auto">
            <a:xfrm>
              <a:off x="1574205" y="3288117"/>
              <a:ext cx="133350" cy="76200"/>
            </a:xfrm>
            <a:custGeom>
              <a:avLst/>
              <a:gdLst>
                <a:gd name="T0" fmla="*/ 100013 w 72"/>
                <a:gd name="T1" fmla="*/ 44605 h 41"/>
                <a:gd name="T2" fmla="*/ 100013 w 72"/>
                <a:gd name="T3" fmla="*/ 44605 h 41"/>
                <a:gd name="T4" fmla="*/ 133350 w 72"/>
                <a:gd name="T5" fmla="*/ 72483 h 41"/>
                <a:gd name="T6" fmla="*/ 131498 w 72"/>
                <a:gd name="T7" fmla="*/ 74341 h 41"/>
                <a:gd name="T8" fmla="*/ 66675 w 72"/>
                <a:gd name="T9" fmla="*/ 70624 h 41"/>
                <a:gd name="T10" fmla="*/ 0 w 72"/>
                <a:gd name="T11" fmla="*/ 76200 h 41"/>
                <a:gd name="T12" fmla="*/ 57415 w 72"/>
                <a:gd name="T13" fmla="*/ 42746 h 41"/>
                <a:gd name="T14" fmla="*/ 107421 w 72"/>
                <a:gd name="T15" fmla="*/ 0 h 41"/>
                <a:gd name="T16" fmla="*/ 109273 w 72"/>
                <a:gd name="T17" fmla="*/ 0 h 41"/>
                <a:gd name="T18" fmla="*/ 100013 w 72"/>
                <a:gd name="T19" fmla="*/ 44605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41">
                  <a:moveTo>
                    <a:pt x="54" y="24"/>
                  </a:moveTo>
                  <a:lnTo>
                    <a:pt x="54" y="24"/>
                  </a:lnTo>
                  <a:lnTo>
                    <a:pt x="72" y="39"/>
                  </a:lnTo>
                  <a:lnTo>
                    <a:pt x="71" y="40"/>
                  </a:lnTo>
                  <a:lnTo>
                    <a:pt x="36" y="38"/>
                  </a:lnTo>
                  <a:cubicBezTo>
                    <a:pt x="24" y="39"/>
                    <a:pt x="12" y="40"/>
                    <a:pt x="0" y="41"/>
                  </a:cubicBezTo>
                  <a:cubicBezTo>
                    <a:pt x="10" y="35"/>
                    <a:pt x="21" y="29"/>
                    <a:pt x="31" y="23"/>
                  </a:cubicBezTo>
                  <a:lnTo>
                    <a:pt x="58" y="0"/>
                  </a:lnTo>
                  <a:lnTo>
                    <a:pt x="59" y="0"/>
                  </a:lnTo>
                  <a:lnTo>
                    <a:pt x="54" y="2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04577" name="Freeform 330">
              <a:extLst>
                <a:ext uri="{FF2B5EF4-FFF2-40B4-BE49-F238E27FC236}">
                  <a16:creationId xmlns:a16="http://schemas.microsoft.com/office/drawing/2014/main" id="{A6E3C4EC-A34F-49A0-8C8A-0775A20DD7A9}"/>
                </a:ext>
              </a:extLst>
            </p:cNvPr>
            <p:cNvSpPr>
              <a:spLocks/>
            </p:cNvSpPr>
            <p:nvPr/>
          </p:nvSpPr>
          <p:spPr bwMode="auto">
            <a:xfrm>
              <a:off x="4190405" y="3278592"/>
              <a:ext cx="131762" cy="90488"/>
            </a:xfrm>
            <a:custGeom>
              <a:avLst/>
              <a:gdLst>
                <a:gd name="T0" fmla="*/ 37116 w 71"/>
                <a:gd name="T1" fmla="*/ 45244 h 48"/>
                <a:gd name="T2" fmla="*/ 37116 w 71"/>
                <a:gd name="T3" fmla="*/ 45244 h 48"/>
                <a:gd name="T4" fmla="*/ 31549 w 71"/>
                <a:gd name="T5" fmla="*/ 0 h 48"/>
                <a:gd name="T6" fmla="*/ 33404 w 71"/>
                <a:gd name="T7" fmla="*/ 0 h 48"/>
                <a:gd name="T8" fmla="*/ 79800 w 71"/>
                <a:gd name="T9" fmla="*/ 49014 h 48"/>
                <a:gd name="T10" fmla="*/ 131762 w 71"/>
                <a:gd name="T11" fmla="*/ 90488 h 48"/>
                <a:gd name="T12" fmla="*/ 66809 w 71"/>
                <a:gd name="T13" fmla="*/ 75407 h 48"/>
                <a:gd name="T14" fmla="*/ 1856 w 71"/>
                <a:gd name="T15" fmla="*/ 71636 h 48"/>
                <a:gd name="T16" fmla="*/ 0 w 71"/>
                <a:gd name="T17" fmla="*/ 69751 h 48"/>
                <a:gd name="T18" fmla="*/ 37116 w 71"/>
                <a:gd name="T19" fmla="*/ 45244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48">
                  <a:moveTo>
                    <a:pt x="20" y="24"/>
                  </a:moveTo>
                  <a:lnTo>
                    <a:pt x="20" y="24"/>
                  </a:lnTo>
                  <a:lnTo>
                    <a:pt x="17" y="0"/>
                  </a:lnTo>
                  <a:lnTo>
                    <a:pt x="18" y="0"/>
                  </a:lnTo>
                  <a:lnTo>
                    <a:pt x="43" y="26"/>
                  </a:lnTo>
                  <a:cubicBezTo>
                    <a:pt x="52" y="33"/>
                    <a:pt x="62" y="40"/>
                    <a:pt x="71" y="48"/>
                  </a:cubicBezTo>
                  <a:cubicBezTo>
                    <a:pt x="60" y="45"/>
                    <a:pt x="48" y="42"/>
                    <a:pt x="36" y="40"/>
                  </a:cubicBezTo>
                  <a:lnTo>
                    <a:pt x="1" y="38"/>
                  </a:lnTo>
                  <a:lnTo>
                    <a:pt x="0" y="37"/>
                  </a:lnTo>
                  <a:lnTo>
                    <a:pt x="20" y="24"/>
                  </a:lnTo>
                  <a:close/>
                </a:path>
              </a:pathLst>
            </a:custGeom>
            <a:solidFill>
              <a:srgbClr val="000000"/>
            </a:solidFill>
            <a:ln w="0">
              <a:solidFill>
                <a:srgbClr val="000000"/>
              </a:solidFill>
              <a:prstDash val="solid"/>
              <a:round/>
              <a:headEnd/>
              <a:tailEnd/>
            </a:ln>
          </p:spPr>
          <p:txBody>
            <a:bodyPr/>
            <a:lstStyle/>
            <a:p>
              <a:endParaRPr lang="zh-CN" altLang="en-US"/>
            </a:p>
          </p:txBody>
        </p:sp>
      </p:grpSp>
      <p:grpSp>
        <p:nvGrpSpPr>
          <p:cNvPr id="101387" name="组合 101386">
            <a:extLst>
              <a:ext uri="{FF2B5EF4-FFF2-40B4-BE49-F238E27FC236}">
                <a16:creationId xmlns:a16="http://schemas.microsoft.com/office/drawing/2014/main" id="{2B99778C-B519-4611-B333-43323DCA4F8E}"/>
              </a:ext>
            </a:extLst>
          </p:cNvPr>
          <p:cNvGrpSpPr>
            <a:grpSpLocks/>
          </p:cNvGrpSpPr>
          <p:nvPr/>
        </p:nvGrpSpPr>
        <p:grpSpPr bwMode="auto">
          <a:xfrm>
            <a:off x="1663700" y="2536825"/>
            <a:ext cx="2573338" cy="796925"/>
            <a:chOff x="1663105" y="2537272"/>
            <a:chExt cx="2573337" cy="796883"/>
          </a:xfrm>
        </p:grpSpPr>
        <p:sp>
          <p:nvSpPr>
            <p:cNvPr id="104472" name="Freeform 215">
              <a:extLst>
                <a:ext uri="{FF2B5EF4-FFF2-40B4-BE49-F238E27FC236}">
                  <a16:creationId xmlns:a16="http://schemas.microsoft.com/office/drawing/2014/main" id="{391F7915-0107-4AD3-BE5A-46B3436DEDDF}"/>
                </a:ext>
              </a:extLst>
            </p:cNvPr>
            <p:cNvSpPr>
              <a:spLocks/>
            </p:cNvSpPr>
            <p:nvPr/>
          </p:nvSpPr>
          <p:spPr bwMode="auto">
            <a:xfrm>
              <a:off x="2793405" y="2578505"/>
              <a:ext cx="1341437" cy="188913"/>
            </a:xfrm>
            <a:custGeom>
              <a:avLst/>
              <a:gdLst>
                <a:gd name="T0" fmla="*/ 0 w 720"/>
                <a:gd name="T1" fmla="*/ 188913 h 101"/>
                <a:gd name="T2" fmla="*/ 0 w 720"/>
                <a:gd name="T3" fmla="*/ 188913 h 101"/>
                <a:gd name="T4" fmla="*/ 1341437 w 720"/>
                <a:gd name="T5" fmla="*/ 188913 h 101"/>
                <a:gd name="T6" fmla="*/ 1341437 w 720"/>
                <a:gd name="T7" fmla="*/ 0 h 101"/>
                <a:gd name="T8" fmla="*/ 0 w 720"/>
                <a:gd name="T9" fmla="*/ 0 h 101"/>
                <a:gd name="T10" fmla="*/ 0 w 720"/>
                <a:gd name="T11" fmla="*/ 188913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1">
                  <a:moveTo>
                    <a:pt x="0" y="101"/>
                  </a:moveTo>
                  <a:lnTo>
                    <a:pt x="0" y="101"/>
                  </a:lnTo>
                  <a:lnTo>
                    <a:pt x="720" y="101"/>
                  </a:lnTo>
                  <a:lnTo>
                    <a:pt x="720" y="0"/>
                  </a:lnTo>
                  <a:lnTo>
                    <a:pt x="0" y="0"/>
                  </a:lnTo>
                  <a:lnTo>
                    <a:pt x="0" y="101"/>
                  </a:lnTo>
                  <a:close/>
                </a:path>
              </a:pathLst>
            </a:custGeom>
            <a:solidFill>
              <a:srgbClr val="CBEEFB"/>
            </a:solidFill>
            <a:ln w="0">
              <a:solidFill>
                <a:srgbClr val="000000"/>
              </a:solidFill>
              <a:prstDash val="solid"/>
              <a:round/>
              <a:headEnd/>
              <a:tailEnd/>
            </a:ln>
          </p:spPr>
          <p:txBody>
            <a:bodyPr/>
            <a:lstStyle/>
            <a:p>
              <a:endParaRPr lang="zh-CN" altLang="en-US"/>
            </a:p>
          </p:txBody>
        </p:sp>
        <p:sp>
          <p:nvSpPr>
            <p:cNvPr id="104473" name="Freeform 216">
              <a:extLst>
                <a:ext uri="{FF2B5EF4-FFF2-40B4-BE49-F238E27FC236}">
                  <a16:creationId xmlns:a16="http://schemas.microsoft.com/office/drawing/2014/main" id="{D6A865D8-AED7-4B2E-87AB-525AC7091119}"/>
                </a:ext>
              </a:extLst>
            </p:cNvPr>
            <p:cNvSpPr>
              <a:spLocks/>
            </p:cNvSpPr>
            <p:nvPr/>
          </p:nvSpPr>
          <p:spPr bwMode="auto">
            <a:xfrm>
              <a:off x="2793405" y="2578505"/>
              <a:ext cx="1341437" cy="188913"/>
            </a:xfrm>
            <a:custGeom>
              <a:avLst/>
              <a:gdLst>
                <a:gd name="T0" fmla="*/ 0 w 720"/>
                <a:gd name="T1" fmla="*/ 188913 h 101"/>
                <a:gd name="T2" fmla="*/ 0 w 720"/>
                <a:gd name="T3" fmla="*/ 188913 h 101"/>
                <a:gd name="T4" fmla="*/ 1341437 w 720"/>
                <a:gd name="T5" fmla="*/ 188913 h 101"/>
                <a:gd name="T6" fmla="*/ 1341437 w 720"/>
                <a:gd name="T7" fmla="*/ 0 h 101"/>
                <a:gd name="T8" fmla="*/ 0 w 720"/>
                <a:gd name="T9" fmla="*/ 0 h 101"/>
                <a:gd name="T10" fmla="*/ 0 w 720"/>
                <a:gd name="T11" fmla="*/ 188913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0" h="101">
                  <a:moveTo>
                    <a:pt x="0" y="101"/>
                  </a:moveTo>
                  <a:lnTo>
                    <a:pt x="0" y="101"/>
                  </a:lnTo>
                  <a:lnTo>
                    <a:pt x="720" y="101"/>
                  </a:lnTo>
                  <a:lnTo>
                    <a:pt x="720" y="0"/>
                  </a:lnTo>
                  <a:lnTo>
                    <a:pt x="0" y="0"/>
                  </a:lnTo>
                  <a:lnTo>
                    <a:pt x="0" y="101"/>
                  </a:lnTo>
                  <a:close/>
                </a:path>
              </a:pathLst>
            </a:custGeom>
            <a:noFill/>
            <a:ln w="1111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4" name="Freeform 217">
              <a:extLst>
                <a:ext uri="{FF2B5EF4-FFF2-40B4-BE49-F238E27FC236}">
                  <a16:creationId xmlns:a16="http://schemas.microsoft.com/office/drawing/2014/main" id="{ECC8C9FD-70B6-4826-9138-4403583D0FB9}"/>
                </a:ext>
              </a:extLst>
            </p:cNvPr>
            <p:cNvSpPr>
              <a:spLocks noEditPoints="1"/>
            </p:cNvSpPr>
            <p:nvPr/>
          </p:nvSpPr>
          <p:spPr bwMode="auto">
            <a:xfrm>
              <a:off x="2874367" y="2578505"/>
              <a:ext cx="1190625" cy="188913"/>
            </a:xfrm>
            <a:custGeom>
              <a:avLst/>
              <a:gdLst>
                <a:gd name="T0" fmla="*/ 1190625 w 639"/>
                <a:gd name="T1" fmla="*/ 1870 h 101"/>
                <a:gd name="T2" fmla="*/ 1190625 w 639"/>
                <a:gd name="T3" fmla="*/ 1870 h 101"/>
                <a:gd name="T4" fmla="*/ 1190625 w 639"/>
                <a:gd name="T5" fmla="*/ 188913 h 101"/>
                <a:gd name="T6" fmla="*/ 931631 w 639"/>
                <a:gd name="T7" fmla="*/ 3741 h 101"/>
                <a:gd name="T8" fmla="*/ 931631 w 639"/>
                <a:gd name="T9" fmla="*/ 3741 h 101"/>
                <a:gd name="T10" fmla="*/ 931631 w 639"/>
                <a:gd name="T11" fmla="*/ 188913 h 101"/>
                <a:gd name="T12" fmla="*/ 855238 w 639"/>
                <a:gd name="T13" fmla="*/ 1870 h 101"/>
                <a:gd name="T14" fmla="*/ 855238 w 639"/>
                <a:gd name="T15" fmla="*/ 1870 h 101"/>
                <a:gd name="T16" fmla="*/ 855238 w 639"/>
                <a:gd name="T17" fmla="*/ 187043 h 101"/>
                <a:gd name="T18" fmla="*/ 501218 w 639"/>
                <a:gd name="T19" fmla="*/ 7482 h 101"/>
                <a:gd name="T20" fmla="*/ 501218 w 639"/>
                <a:gd name="T21" fmla="*/ 7482 h 101"/>
                <a:gd name="T22" fmla="*/ 501218 w 639"/>
                <a:gd name="T23" fmla="*/ 187043 h 101"/>
                <a:gd name="T24" fmla="*/ 424824 w 639"/>
                <a:gd name="T25" fmla="*/ 0 h 101"/>
                <a:gd name="T26" fmla="*/ 424824 w 639"/>
                <a:gd name="T27" fmla="*/ 0 h 101"/>
                <a:gd name="T28" fmla="*/ 424824 w 639"/>
                <a:gd name="T29" fmla="*/ 187043 h 101"/>
                <a:gd name="T30" fmla="*/ 0 w 639"/>
                <a:gd name="T31" fmla="*/ 0 h 101"/>
                <a:gd name="T32" fmla="*/ 0 w 639"/>
                <a:gd name="T33" fmla="*/ 0 h 101"/>
                <a:gd name="T34" fmla="*/ 0 w 639"/>
                <a:gd name="T35" fmla="*/ 188913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9" h="101">
                  <a:moveTo>
                    <a:pt x="639" y="1"/>
                  </a:moveTo>
                  <a:lnTo>
                    <a:pt x="639" y="1"/>
                  </a:lnTo>
                  <a:lnTo>
                    <a:pt x="639" y="101"/>
                  </a:lnTo>
                  <a:moveTo>
                    <a:pt x="500" y="2"/>
                  </a:moveTo>
                  <a:lnTo>
                    <a:pt x="500" y="2"/>
                  </a:lnTo>
                  <a:lnTo>
                    <a:pt x="500" y="101"/>
                  </a:lnTo>
                  <a:moveTo>
                    <a:pt x="459" y="1"/>
                  </a:moveTo>
                  <a:lnTo>
                    <a:pt x="459" y="1"/>
                  </a:lnTo>
                  <a:lnTo>
                    <a:pt x="459" y="100"/>
                  </a:lnTo>
                  <a:moveTo>
                    <a:pt x="269" y="4"/>
                  </a:moveTo>
                  <a:lnTo>
                    <a:pt x="269" y="4"/>
                  </a:lnTo>
                  <a:lnTo>
                    <a:pt x="269" y="100"/>
                  </a:lnTo>
                  <a:moveTo>
                    <a:pt x="228" y="0"/>
                  </a:moveTo>
                  <a:lnTo>
                    <a:pt x="228" y="0"/>
                  </a:lnTo>
                  <a:lnTo>
                    <a:pt x="228" y="100"/>
                  </a:lnTo>
                  <a:moveTo>
                    <a:pt x="0" y="0"/>
                  </a:moveTo>
                  <a:lnTo>
                    <a:pt x="0" y="0"/>
                  </a:lnTo>
                  <a:lnTo>
                    <a:pt x="0" y="101"/>
                  </a:ln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5" name="Freeform 218">
              <a:extLst>
                <a:ext uri="{FF2B5EF4-FFF2-40B4-BE49-F238E27FC236}">
                  <a16:creationId xmlns:a16="http://schemas.microsoft.com/office/drawing/2014/main" id="{27ED7375-415E-42FB-B581-5C4713D1C301}"/>
                </a:ext>
              </a:extLst>
            </p:cNvPr>
            <p:cNvSpPr>
              <a:spLocks/>
            </p:cNvSpPr>
            <p:nvPr/>
          </p:nvSpPr>
          <p:spPr bwMode="auto">
            <a:xfrm>
              <a:off x="3336330" y="2724555"/>
              <a:ext cx="0" cy="198438"/>
            </a:xfrm>
            <a:custGeom>
              <a:avLst/>
              <a:gdLst>
                <a:gd name="T0" fmla="*/ 0 h 105"/>
                <a:gd name="T1" fmla="*/ 0 h 105"/>
                <a:gd name="T2" fmla="*/ 198438 h 105"/>
                <a:gd name="T3" fmla="*/ 0 60000 65536"/>
                <a:gd name="T4" fmla="*/ 0 60000 65536"/>
                <a:gd name="T5" fmla="*/ 0 60000 65536"/>
              </a:gdLst>
              <a:ahLst/>
              <a:cxnLst>
                <a:cxn ang="T3">
                  <a:pos x="0" y="T0"/>
                </a:cxn>
                <a:cxn ang="T4">
                  <a:pos x="0" y="T1"/>
                </a:cxn>
                <a:cxn ang="T5">
                  <a:pos x="0" y="T2"/>
                </a:cxn>
              </a:cxnLst>
              <a:rect l="0" t="0" r="r" b="b"/>
              <a:pathLst>
                <a:path h="105">
                  <a:moveTo>
                    <a:pt x="0" y="0"/>
                  </a:moveTo>
                  <a:lnTo>
                    <a:pt x="0" y="0"/>
                  </a:lnTo>
                  <a:lnTo>
                    <a:pt x="0" y="105"/>
                  </a:lnTo>
                </a:path>
              </a:pathLst>
            </a:custGeom>
            <a:noFill/>
            <a:ln w="1111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6" name="Freeform 327">
              <a:extLst>
                <a:ext uri="{FF2B5EF4-FFF2-40B4-BE49-F238E27FC236}">
                  <a16:creationId xmlns:a16="http://schemas.microsoft.com/office/drawing/2014/main" id="{8D00C890-8F09-417D-B268-48CC008622FB}"/>
                </a:ext>
              </a:extLst>
            </p:cNvPr>
            <p:cNvSpPr>
              <a:spLocks/>
            </p:cNvSpPr>
            <p:nvPr/>
          </p:nvSpPr>
          <p:spPr bwMode="auto">
            <a:xfrm>
              <a:off x="1663105" y="2721380"/>
              <a:ext cx="1173162" cy="612775"/>
            </a:xfrm>
            <a:custGeom>
              <a:avLst/>
              <a:gdLst>
                <a:gd name="T0" fmla="*/ 1173162 w 629"/>
                <a:gd name="T1" fmla="*/ 0 h 326"/>
                <a:gd name="T2" fmla="*/ 1173162 w 629"/>
                <a:gd name="T3" fmla="*/ 0 h 326"/>
                <a:gd name="T4" fmla="*/ 1173162 w 629"/>
                <a:gd name="T5" fmla="*/ 206765 h 326"/>
                <a:gd name="T6" fmla="*/ 0 w 629"/>
                <a:gd name="T7" fmla="*/ 612775 h 3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9" h="326">
                  <a:moveTo>
                    <a:pt x="629" y="0"/>
                  </a:moveTo>
                  <a:lnTo>
                    <a:pt x="629" y="0"/>
                  </a:lnTo>
                  <a:lnTo>
                    <a:pt x="629" y="110"/>
                  </a:lnTo>
                  <a:lnTo>
                    <a:pt x="0" y="326"/>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7" name="Freeform 329">
              <a:extLst>
                <a:ext uri="{FF2B5EF4-FFF2-40B4-BE49-F238E27FC236}">
                  <a16:creationId xmlns:a16="http://schemas.microsoft.com/office/drawing/2014/main" id="{ECBE7DF9-23BE-4EF6-B4FB-3A474DDF1805}"/>
                </a:ext>
              </a:extLst>
            </p:cNvPr>
            <p:cNvSpPr>
              <a:spLocks/>
            </p:cNvSpPr>
            <p:nvPr/>
          </p:nvSpPr>
          <p:spPr bwMode="auto">
            <a:xfrm>
              <a:off x="3336330" y="2721380"/>
              <a:ext cx="900112" cy="604838"/>
            </a:xfrm>
            <a:custGeom>
              <a:avLst/>
              <a:gdLst>
                <a:gd name="T0" fmla="*/ 0 w 483"/>
                <a:gd name="T1" fmla="*/ 0 h 322"/>
                <a:gd name="T2" fmla="*/ 0 w 483"/>
                <a:gd name="T3" fmla="*/ 0 h 322"/>
                <a:gd name="T4" fmla="*/ 0 w 483"/>
                <a:gd name="T5" fmla="*/ 206622 h 322"/>
                <a:gd name="T6" fmla="*/ 900112 w 483"/>
                <a:gd name="T7" fmla="*/ 604838 h 3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3" h="322">
                  <a:moveTo>
                    <a:pt x="0" y="0"/>
                  </a:moveTo>
                  <a:lnTo>
                    <a:pt x="0" y="0"/>
                  </a:lnTo>
                  <a:lnTo>
                    <a:pt x="0" y="110"/>
                  </a:lnTo>
                  <a:lnTo>
                    <a:pt x="483" y="322"/>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0" name="文本框 319">
              <a:extLst>
                <a:ext uri="{FF2B5EF4-FFF2-40B4-BE49-F238E27FC236}">
                  <a16:creationId xmlns:a16="http://schemas.microsoft.com/office/drawing/2014/main" id="{165ACCDC-2ECE-48FA-9B90-66A7B5AD6350}"/>
                </a:ext>
              </a:extLst>
            </p:cNvPr>
            <p:cNvSpPr txBox="1"/>
            <p:nvPr/>
          </p:nvSpPr>
          <p:spPr>
            <a:xfrm>
              <a:off x="2809280" y="2537272"/>
              <a:ext cx="666750" cy="253987"/>
            </a:xfrm>
            <a:prstGeom prst="rect">
              <a:avLst/>
            </a:prstGeom>
            <a:noFill/>
          </p:spPr>
          <p:txBody>
            <a:bodyPr>
              <a:spAutoFit/>
            </a:bodyPr>
            <a:lstStyle/>
            <a:p>
              <a:pPr>
                <a:defRPr/>
              </a:pPr>
              <a:r>
                <a:rPr lang="en-US" altLang="zh-CN" sz="1050" dirty="0"/>
                <a:t>Gold</a:t>
              </a:r>
              <a:endParaRPr lang="zh-CN" altLang="en-US" sz="1050" dirty="0"/>
            </a:p>
          </p:txBody>
        </p:sp>
      </p:grpSp>
      <p:sp>
        <p:nvSpPr>
          <p:cNvPr id="202" name="文本框 201">
            <a:extLst>
              <a:ext uri="{FF2B5EF4-FFF2-40B4-BE49-F238E27FC236}">
                <a16:creationId xmlns:a16="http://schemas.microsoft.com/office/drawing/2014/main" id="{F72BB5DE-D16A-4507-A4A9-49C40483D098}"/>
              </a:ext>
            </a:extLst>
          </p:cNvPr>
          <p:cNvSpPr txBox="1"/>
          <p:nvPr/>
        </p:nvSpPr>
        <p:spPr>
          <a:xfrm>
            <a:off x="4354513" y="3368675"/>
            <a:ext cx="666750" cy="254000"/>
          </a:xfrm>
          <a:prstGeom prst="rect">
            <a:avLst/>
          </a:prstGeom>
          <a:noFill/>
        </p:spPr>
        <p:txBody>
          <a:bodyPr>
            <a:spAutoFit/>
          </a:bodyPr>
          <a:lstStyle/>
          <a:p>
            <a:pPr>
              <a:defRPr/>
            </a:pPr>
            <a:r>
              <a:rPr lang="en-US" altLang="zh-CN" sz="1050" dirty="0"/>
              <a:t>Mozart</a:t>
            </a:r>
            <a:endParaRPr lang="zh-CN" altLang="en-US" sz="1050" dirty="0"/>
          </a:p>
        </p:txBody>
      </p:sp>
      <p:sp>
        <p:nvSpPr>
          <p:cNvPr id="323" name="内容占位符 2">
            <a:extLst>
              <a:ext uri="{FF2B5EF4-FFF2-40B4-BE49-F238E27FC236}">
                <a16:creationId xmlns:a16="http://schemas.microsoft.com/office/drawing/2014/main" id="{1E7F82A5-771F-41EE-8619-B0082D661EA9}"/>
              </a:ext>
            </a:extLst>
          </p:cNvPr>
          <p:cNvSpPr txBox="1"/>
          <p:nvPr/>
        </p:nvSpPr>
        <p:spPr>
          <a:xfrm>
            <a:off x="168275" y="5081588"/>
            <a:ext cx="8607425" cy="1485900"/>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defRPr/>
            </a:pP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sz="2800" baseline="300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树删除</a:t>
            </a:r>
            <a:endPar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合并过空的节点、调整</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baseline="30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a:t>
            </a:r>
            <a:endPar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删除</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Sirnivasan</a:t>
            </a:r>
          </a:p>
          <a:p>
            <a:pPr lvl="1" algn="just">
              <a:lnSpc>
                <a:spcPts val="2800"/>
              </a:lnSpc>
              <a:buSzPct val="50000"/>
              <a:buFont typeface="Wingdings" panose="05000000000000000000" pitchFamily="2" charset="2"/>
              <a:buChar char="u"/>
              <a:defRPr/>
            </a:pP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Arial" panose="020B0604020202020204" pitchFamily="34" charset="0"/>
              <a:buNone/>
              <a:defRPr/>
            </a:pPr>
            <a:endPar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spcBef>
                <a:spcPct val="0"/>
              </a:spcBef>
              <a:buFontTx/>
              <a:buChar char="•"/>
              <a:defRPr/>
            </a:pPr>
            <a:endParaRPr lang="zh-CN" altLang="en-US" sz="24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01378"/>
                                        </p:tgtEl>
                                        <p:attrNameLst>
                                          <p:attrName>style.visibility</p:attrName>
                                        </p:attrNameLst>
                                      </p:cBhvr>
                                      <p:to>
                                        <p:strVal val="visible"/>
                                      </p:to>
                                    </p:set>
                                    <p:anim calcmode="lin" valueType="num">
                                      <p:cBhvr additive="base">
                                        <p:cTn id="57" dur="500" fill="hold"/>
                                        <p:tgtEl>
                                          <p:spTgt spid="101378"/>
                                        </p:tgtEl>
                                        <p:attrNameLst>
                                          <p:attrName>ppt_x</p:attrName>
                                        </p:attrNameLst>
                                      </p:cBhvr>
                                      <p:tavLst>
                                        <p:tav tm="0">
                                          <p:val>
                                            <p:strVal val="#ppt_x"/>
                                          </p:val>
                                        </p:tav>
                                        <p:tav tm="100000">
                                          <p:val>
                                            <p:strVal val="#ppt_x"/>
                                          </p:val>
                                        </p:tav>
                                      </p:tavLst>
                                    </p:anim>
                                    <p:anim calcmode="lin" valueType="num">
                                      <p:cBhvr additive="base">
                                        <p:cTn id="58"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01381"/>
                                        </p:tgtEl>
                                        <p:attrNameLst>
                                          <p:attrName>style.visibility</p:attrName>
                                        </p:attrNameLst>
                                      </p:cBhvr>
                                      <p:to>
                                        <p:strVal val="visible"/>
                                      </p:to>
                                    </p:set>
                                    <p:anim calcmode="lin" valueType="num">
                                      <p:cBhvr>
                                        <p:cTn id="63" dur="500" fill="hold"/>
                                        <p:tgtEl>
                                          <p:spTgt spid="101381"/>
                                        </p:tgtEl>
                                        <p:attrNameLst>
                                          <p:attrName>ppt_w</p:attrName>
                                        </p:attrNameLst>
                                      </p:cBhvr>
                                      <p:tavLst>
                                        <p:tav tm="0">
                                          <p:val>
                                            <p:fltVal val="0"/>
                                          </p:val>
                                        </p:tav>
                                        <p:tav tm="100000">
                                          <p:val>
                                            <p:strVal val="#ppt_w"/>
                                          </p:val>
                                        </p:tav>
                                      </p:tavLst>
                                    </p:anim>
                                    <p:anim calcmode="lin" valueType="num">
                                      <p:cBhvr>
                                        <p:cTn id="64" dur="500" fill="hold"/>
                                        <p:tgtEl>
                                          <p:spTgt spid="101381"/>
                                        </p:tgtEl>
                                        <p:attrNameLst>
                                          <p:attrName>ppt_h</p:attrName>
                                        </p:attrNameLst>
                                      </p:cBhvr>
                                      <p:tavLst>
                                        <p:tav tm="0">
                                          <p:val>
                                            <p:fltVal val="0"/>
                                          </p:val>
                                        </p:tav>
                                        <p:tav tm="100000">
                                          <p:val>
                                            <p:strVal val="#ppt_h"/>
                                          </p:val>
                                        </p:tav>
                                      </p:tavLst>
                                    </p:anim>
                                    <p:animEffect transition="in" filter="fade">
                                      <p:cBhvr>
                                        <p:cTn id="65" dur="500"/>
                                        <p:tgtEl>
                                          <p:spTgt spid="101381"/>
                                        </p:tgtEl>
                                      </p:cBhvr>
                                    </p:animEffect>
                                  </p:childTnLst>
                                </p:cTn>
                              </p:par>
                              <p:par>
                                <p:cTn id="66" presetID="53" presetClass="entr" presetSubtype="16" fill="hold" nodeType="withEffect">
                                  <p:stCondLst>
                                    <p:cond delay="0"/>
                                  </p:stCondLst>
                                  <p:childTnLst>
                                    <p:set>
                                      <p:cBhvr>
                                        <p:cTn id="67" dur="1" fill="hold">
                                          <p:stCondLst>
                                            <p:cond delay="0"/>
                                          </p:stCondLst>
                                        </p:cTn>
                                        <p:tgtEl>
                                          <p:spTgt spid="101385"/>
                                        </p:tgtEl>
                                        <p:attrNameLst>
                                          <p:attrName>style.visibility</p:attrName>
                                        </p:attrNameLst>
                                      </p:cBhvr>
                                      <p:to>
                                        <p:strVal val="visible"/>
                                      </p:to>
                                    </p:set>
                                    <p:anim calcmode="lin" valueType="num">
                                      <p:cBhvr>
                                        <p:cTn id="68" dur="500" fill="hold"/>
                                        <p:tgtEl>
                                          <p:spTgt spid="101385"/>
                                        </p:tgtEl>
                                        <p:attrNameLst>
                                          <p:attrName>ppt_w</p:attrName>
                                        </p:attrNameLst>
                                      </p:cBhvr>
                                      <p:tavLst>
                                        <p:tav tm="0">
                                          <p:val>
                                            <p:fltVal val="0"/>
                                          </p:val>
                                        </p:tav>
                                        <p:tav tm="100000">
                                          <p:val>
                                            <p:strVal val="#ppt_w"/>
                                          </p:val>
                                        </p:tav>
                                      </p:tavLst>
                                    </p:anim>
                                    <p:anim calcmode="lin" valueType="num">
                                      <p:cBhvr>
                                        <p:cTn id="69" dur="500" fill="hold"/>
                                        <p:tgtEl>
                                          <p:spTgt spid="101385"/>
                                        </p:tgtEl>
                                        <p:attrNameLst>
                                          <p:attrName>ppt_h</p:attrName>
                                        </p:attrNameLst>
                                      </p:cBhvr>
                                      <p:tavLst>
                                        <p:tav tm="0">
                                          <p:val>
                                            <p:fltVal val="0"/>
                                          </p:val>
                                        </p:tav>
                                        <p:tav tm="100000">
                                          <p:val>
                                            <p:strVal val="#ppt_h"/>
                                          </p:val>
                                        </p:tav>
                                      </p:tavLst>
                                    </p:anim>
                                    <p:animEffect transition="in" filter="fade">
                                      <p:cBhvr>
                                        <p:cTn id="70" dur="500"/>
                                        <p:tgtEl>
                                          <p:spTgt spid="101385"/>
                                        </p:tgtEl>
                                      </p:cBhvr>
                                    </p:animEffect>
                                  </p:childTnLst>
                                </p:cTn>
                              </p:par>
                              <p:par>
                                <p:cTn id="71" presetID="53" presetClass="entr" presetSubtype="16" fill="hold" nodeType="withEffect">
                                  <p:stCondLst>
                                    <p:cond delay="0"/>
                                  </p:stCondLst>
                                  <p:childTnLst>
                                    <p:set>
                                      <p:cBhvr>
                                        <p:cTn id="72" dur="1" fill="hold">
                                          <p:stCondLst>
                                            <p:cond delay="0"/>
                                          </p:stCondLst>
                                        </p:cTn>
                                        <p:tgtEl>
                                          <p:spTgt spid="101386"/>
                                        </p:tgtEl>
                                        <p:attrNameLst>
                                          <p:attrName>style.visibility</p:attrName>
                                        </p:attrNameLst>
                                      </p:cBhvr>
                                      <p:to>
                                        <p:strVal val="visible"/>
                                      </p:to>
                                    </p:set>
                                    <p:anim calcmode="lin" valueType="num">
                                      <p:cBhvr>
                                        <p:cTn id="73" dur="500" fill="hold"/>
                                        <p:tgtEl>
                                          <p:spTgt spid="101386"/>
                                        </p:tgtEl>
                                        <p:attrNameLst>
                                          <p:attrName>ppt_w</p:attrName>
                                        </p:attrNameLst>
                                      </p:cBhvr>
                                      <p:tavLst>
                                        <p:tav tm="0">
                                          <p:val>
                                            <p:fltVal val="0"/>
                                          </p:val>
                                        </p:tav>
                                        <p:tav tm="100000">
                                          <p:val>
                                            <p:strVal val="#ppt_w"/>
                                          </p:val>
                                        </p:tav>
                                      </p:tavLst>
                                    </p:anim>
                                    <p:anim calcmode="lin" valueType="num">
                                      <p:cBhvr>
                                        <p:cTn id="74" dur="500" fill="hold"/>
                                        <p:tgtEl>
                                          <p:spTgt spid="101386"/>
                                        </p:tgtEl>
                                        <p:attrNameLst>
                                          <p:attrName>ppt_h</p:attrName>
                                        </p:attrNameLst>
                                      </p:cBhvr>
                                      <p:tavLst>
                                        <p:tav tm="0">
                                          <p:val>
                                            <p:fltVal val="0"/>
                                          </p:val>
                                        </p:tav>
                                        <p:tav tm="100000">
                                          <p:val>
                                            <p:strVal val="#ppt_h"/>
                                          </p:val>
                                        </p:tav>
                                      </p:tavLst>
                                    </p:anim>
                                    <p:animEffect transition="in" filter="fade">
                                      <p:cBhvr>
                                        <p:cTn id="75" dur="500"/>
                                        <p:tgtEl>
                                          <p:spTgt spid="10138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02"/>
                                        </p:tgtEl>
                                        <p:attrNameLst>
                                          <p:attrName>style.visibility</p:attrName>
                                        </p:attrNameLst>
                                      </p:cBhvr>
                                      <p:to>
                                        <p:strVal val="visible"/>
                                      </p:to>
                                    </p:set>
                                    <p:animEffect transition="in" filter="fade">
                                      <p:cBhvr>
                                        <p:cTn id="80" dur="1000"/>
                                        <p:tgtEl>
                                          <p:spTgt spid="202"/>
                                        </p:tgtEl>
                                      </p:cBhvr>
                                    </p:animEffect>
                                    <p:anim calcmode="lin" valueType="num">
                                      <p:cBhvr>
                                        <p:cTn id="81" dur="1000" fill="hold"/>
                                        <p:tgtEl>
                                          <p:spTgt spid="202"/>
                                        </p:tgtEl>
                                        <p:attrNameLst>
                                          <p:attrName>ppt_x</p:attrName>
                                        </p:attrNameLst>
                                      </p:cBhvr>
                                      <p:tavLst>
                                        <p:tav tm="0">
                                          <p:val>
                                            <p:strVal val="#ppt_x"/>
                                          </p:val>
                                        </p:tav>
                                        <p:tav tm="100000">
                                          <p:val>
                                            <p:strVal val="#ppt_x"/>
                                          </p:val>
                                        </p:tav>
                                      </p:tavLst>
                                    </p:anim>
                                    <p:anim calcmode="lin" valueType="num">
                                      <p:cBhvr>
                                        <p:cTn id="8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101387"/>
                                        </p:tgtEl>
                                        <p:attrNameLst>
                                          <p:attrName>style.visibility</p:attrName>
                                        </p:attrNameLst>
                                      </p:cBhvr>
                                      <p:to>
                                        <p:strVal val="visible"/>
                                      </p:to>
                                    </p:set>
                                    <p:anim calcmode="lin" valueType="num">
                                      <p:cBhvr>
                                        <p:cTn id="87" dur="500" fill="hold"/>
                                        <p:tgtEl>
                                          <p:spTgt spid="101387"/>
                                        </p:tgtEl>
                                        <p:attrNameLst>
                                          <p:attrName>ppt_w</p:attrName>
                                        </p:attrNameLst>
                                      </p:cBhvr>
                                      <p:tavLst>
                                        <p:tav tm="0">
                                          <p:val>
                                            <p:fltVal val="0"/>
                                          </p:val>
                                        </p:tav>
                                        <p:tav tm="100000">
                                          <p:val>
                                            <p:strVal val="#ppt_w"/>
                                          </p:val>
                                        </p:tav>
                                      </p:tavLst>
                                    </p:anim>
                                    <p:anim calcmode="lin" valueType="num">
                                      <p:cBhvr>
                                        <p:cTn id="88" dur="500" fill="hold"/>
                                        <p:tgtEl>
                                          <p:spTgt spid="101387"/>
                                        </p:tgtEl>
                                        <p:attrNameLst>
                                          <p:attrName>ppt_h</p:attrName>
                                        </p:attrNameLst>
                                      </p:cBhvr>
                                      <p:tavLst>
                                        <p:tav tm="0">
                                          <p:val>
                                            <p:fltVal val="0"/>
                                          </p:val>
                                        </p:tav>
                                        <p:tav tm="100000">
                                          <p:val>
                                            <p:strVal val="#ppt_h"/>
                                          </p:val>
                                        </p:tav>
                                      </p:tavLst>
                                    </p:anim>
                                    <p:animEffect transition="in" filter="fade">
                                      <p:cBhvr>
                                        <p:cTn id="89" dur="500"/>
                                        <p:tgtEl>
                                          <p:spTgt spid="101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3" grpId="0"/>
      <p:bldP spid="54" grpId="0"/>
      <p:bldP spid="10" grpId="0" animBg="1"/>
      <p:bldP spid="101381" grpId="0" animBg="1"/>
      <p:bldP spid="20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9305D-99E9-4594-8CA1-B6473E7BF701}"/>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EF3D5285-2196-4CD2-80F2-1FC5738504F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3C32AABA-FA96-4376-A39D-CF4EFF66C6B4}"/>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DCD41D88-5413-4FBE-9A63-39A8B221DC18}"/>
              </a:ext>
            </a:extLst>
          </p:cNvPr>
          <p:cNvSpPr>
            <a:spLocks noGrp="1"/>
          </p:cNvSpPr>
          <p:nvPr>
            <p:ph type="sldNum" sz="quarter" idx="12"/>
          </p:nvPr>
        </p:nvSpPr>
        <p:spPr/>
        <p:txBody>
          <a:bodyPr/>
          <a:lstStyle/>
          <a:p>
            <a:pPr>
              <a:defRPr/>
            </a:pPr>
            <a:fld id="{04EC47D6-967E-4799-A69E-76840E87CD4F}" type="slidenum">
              <a:rPr lang="zh-CN" altLang="en-US"/>
              <a:pPr>
                <a:defRPr/>
              </a:pPr>
              <a:t>108</a:t>
            </a:fld>
            <a:endParaRPr lang="en-US" altLang="zh-CN"/>
          </a:p>
        </p:txBody>
      </p:sp>
      <p:sp>
        <p:nvSpPr>
          <p:cNvPr id="20" name="内容占位符 2">
            <a:extLst>
              <a:ext uri="{FF2B5EF4-FFF2-40B4-BE49-F238E27FC236}">
                <a16:creationId xmlns:a16="http://schemas.microsoft.com/office/drawing/2014/main" id="{6D6491F9-48AE-4E45-BF41-A2CADAEC022D}"/>
              </a:ext>
            </a:extLst>
          </p:cNvPr>
          <p:cNvSpPr txBox="1"/>
          <p:nvPr/>
        </p:nvSpPr>
        <p:spPr>
          <a:xfrm>
            <a:off x="285750" y="2530475"/>
            <a:ext cx="8607425" cy="1485900"/>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defRPr/>
            </a:pP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sz="2800" baseline="300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树删除</a:t>
            </a:r>
            <a:endParaRPr lang="zh-CN" altLang="en-US" sz="28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合并过空的节点、调整</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B</a:t>
            </a:r>
            <a:r>
              <a:rPr lang="en-US" altLang="zh-CN" baseline="30000"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a:t>
            </a: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树</a:t>
            </a:r>
            <a:endPar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删除</a:t>
            </a:r>
            <a:r>
              <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Sirnivasan</a:t>
            </a:r>
          </a:p>
          <a:p>
            <a:pPr lvl="1" algn="just">
              <a:lnSpc>
                <a:spcPts val="2800"/>
              </a:lnSpc>
              <a:buSzPct val="50000"/>
              <a:buFont typeface="Wingdings" panose="05000000000000000000" pitchFamily="2" charset="2"/>
              <a:buChar char="u"/>
              <a:defRPr/>
            </a:pP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Wingdings" panose="05000000000000000000" pitchFamily="2" charset="2"/>
              <a:buChar char="u"/>
              <a:defRPr/>
            </a:pPr>
            <a:endParaRPr lang="en-US"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lnSpc>
                <a:spcPts val="2800"/>
              </a:lnSpc>
              <a:buSzPct val="50000"/>
              <a:buFont typeface="Arial" panose="020B0604020202020204" pitchFamily="34" charset="0"/>
              <a:buNone/>
              <a:defRPr/>
            </a:pPr>
            <a:endParaRPr lang="en-US"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sym typeface="+mn-ea"/>
            </a:endParaRPr>
          </a:p>
          <a:p>
            <a:pPr lvl="1" algn="just">
              <a:spcBef>
                <a:spcPct val="0"/>
              </a:spcBef>
              <a:buFontTx/>
              <a:buChar char="•"/>
              <a:defRPr/>
            </a:pPr>
            <a:endParaRPr lang="zh-CN" altLang="en-US" sz="2400" dirty="0">
              <a:solidFill>
                <a:schemeClr val="tx1"/>
              </a:solidFill>
              <a:latin typeface="华文新魏" panose="02010800040101010101" pitchFamily="2" charset="-122"/>
              <a:ea typeface="华文新魏" panose="02010800040101010101" pitchFamily="2" charset="-122"/>
            </a:endParaRPr>
          </a:p>
        </p:txBody>
      </p:sp>
      <p:pic>
        <p:nvPicPr>
          <p:cNvPr id="105479" name="图片 5">
            <a:extLst>
              <a:ext uri="{FF2B5EF4-FFF2-40B4-BE49-F238E27FC236}">
                <a16:creationId xmlns:a16="http://schemas.microsoft.com/office/drawing/2014/main" id="{6D78F1DD-0A28-440C-BBB0-83F26957B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016375"/>
            <a:ext cx="854392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图片 6">
            <a:extLst>
              <a:ext uri="{FF2B5EF4-FFF2-40B4-BE49-F238E27FC236}">
                <a16:creationId xmlns:a16="http://schemas.microsoft.com/office/drawing/2014/main" id="{B9434700-B87E-4C9D-A85C-AE1C9AC8F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0"/>
            <a:ext cx="9110662"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5B1A3-53D8-4C3D-B93E-869CBADBDCD9}"/>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树插入删除演示</a:t>
            </a:r>
            <a:endParaRPr lang="zh-CN" altLang="en-US" dirty="0">
              <a:cs typeface="+mj-cs"/>
            </a:endParaRPr>
          </a:p>
        </p:txBody>
      </p:sp>
      <p:sp>
        <p:nvSpPr>
          <p:cNvPr id="3" name="日期占位符 2">
            <a:extLst>
              <a:ext uri="{FF2B5EF4-FFF2-40B4-BE49-F238E27FC236}">
                <a16:creationId xmlns:a16="http://schemas.microsoft.com/office/drawing/2014/main" id="{7E43AA8A-E836-4476-9825-6D05A1947839}"/>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9FA95E97-25F0-435B-BC25-C4E5ADDC0612}"/>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2DFA819-BDB2-4A95-A8D5-6C27786CF488}"/>
              </a:ext>
            </a:extLst>
          </p:cNvPr>
          <p:cNvSpPr>
            <a:spLocks noGrp="1"/>
          </p:cNvSpPr>
          <p:nvPr>
            <p:ph type="sldNum" sz="quarter" idx="12"/>
          </p:nvPr>
        </p:nvSpPr>
        <p:spPr/>
        <p:txBody>
          <a:bodyPr/>
          <a:lstStyle/>
          <a:p>
            <a:pPr>
              <a:defRPr/>
            </a:pPr>
            <a:fld id="{53BF53E7-F322-40EF-B532-3A2BBA095B62}" type="slidenum">
              <a:rPr lang="zh-CN" altLang="en-US"/>
              <a:pPr>
                <a:defRPr/>
              </a:pPr>
              <a:t>109</a:t>
            </a:fld>
            <a:endParaRPr lang="en-US" altLang="zh-CN"/>
          </a:p>
        </p:txBody>
      </p:sp>
      <p:sp>
        <p:nvSpPr>
          <p:cNvPr id="8" name="文本框 7">
            <a:extLst>
              <a:ext uri="{FF2B5EF4-FFF2-40B4-BE49-F238E27FC236}">
                <a16:creationId xmlns:a16="http://schemas.microsoft.com/office/drawing/2014/main" id="{1C74D90F-981E-4D51-8269-605E61F9CA33}"/>
              </a:ext>
            </a:extLst>
          </p:cNvPr>
          <p:cNvSpPr txBox="1"/>
          <p:nvPr/>
        </p:nvSpPr>
        <p:spPr>
          <a:xfrm>
            <a:off x="1475656" y="2708920"/>
            <a:ext cx="6912768" cy="954107"/>
          </a:xfrm>
          <a:prstGeom prst="rect">
            <a:avLst/>
          </a:prstGeom>
          <a:noFill/>
        </p:spPr>
        <p:txBody>
          <a:bodyPr wrap="square">
            <a:spAutoFit/>
          </a:bodyPr>
          <a:lstStyle/>
          <a:p>
            <a:r>
              <a:rPr lang="en-US" altLang="zh-CN" sz="2800" dirty="0">
                <a:hlinkClick r:id="rId2"/>
              </a:rPr>
              <a:t>B+ Tree Visualization | B+ Tree Animation (dichchankinh.com)</a:t>
            </a:r>
            <a:endParaRPr lang="zh-CN" altLang="en-US" sz="3200" dirty="0"/>
          </a:p>
        </p:txBody>
      </p:sp>
    </p:spTree>
    <p:extLst>
      <p:ext uri="{BB962C8B-B14F-4D97-AF65-F5344CB8AC3E}">
        <p14:creationId xmlns:p14="http://schemas.microsoft.com/office/powerpoint/2010/main" val="138612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E84C-97B2-495E-8DFE-77B148F713F2}"/>
              </a:ext>
            </a:extLst>
          </p:cNvPr>
          <p:cNvSpPr>
            <a:spLocks noGrp="1"/>
          </p:cNvSpPr>
          <p:nvPr>
            <p:ph type="title"/>
          </p:nvPr>
        </p:nvSpPr>
        <p:spPr>
          <a:xfrm>
            <a:off x="973138" y="11113"/>
            <a:ext cx="8153400" cy="1066800"/>
          </a:xfrm>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715AFF36-C957-49B4-9961-D01321B9311B}"/>
              </a:ext>
            </a:extLst>
          </p:cNvPr>
          <p:cNvSpPr>
            <a:spLocks noGrp="1"/>
          </p:cNvSpPr>
          <p:nvPr>
            <p:ph idx="1"/>
          </p:nvPr>
        </p:nvSpPr>
        <p:spPr>
          <a:xfrm>
            <a:off x="717550" y="1341438"/>
            <a:ext cx="8102600" cy="452596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磁盘存储器</a:t>
            </a:r>
            <a:endParaRPr lang="en-US" altLang="zh-CN" sz="28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rPr>
              <a:t>数据被存储在旋转的盘面之上，靠磁力对数据进行读和写</a:t>
            </a:r>
            <a:endParaRPr lang="en-US" altLang="zh-CN" sz="2400" dirty="0">
              <a:latin typeface="华文新魏" panose="02010800040101010101" pitchFamily="2" charset="-122"/>
              <a:ea typeface="华文新魏" panose="02010800040101010101" pitchFamily="2" charset="-122"/>
            </a:endParaRPr>
          </a:p>
          <a:p>
            <a:pPr lvl="1">
              <a:defRPr/>
            </a:pPr>
            <a:r>
              <a:rPr lang="zh-CN" altLang="en-US" sz="2400" dirty="0">
                <a:latin typeface="华文新魏" panose="02010800040101010101" pitchFamily="2" charset="-122"/>
                <a:ea typeface="华文新魏" panose="02010800040101010101" pitchFamily="2" charset="-122"/>
              </a:rPr>
              <a:t>用于长期联机数据存储的主要介质。对于一般数据库而言，磁盘可存储整个数据库</a:t>
            </a:r>
            <a:endParaRPr lang="en-US" altLang="zh-CN" sz="2400" dirty="0">
              <a:latin typeface="华文新魏" panose="02010800040101010101" pitchFamily="2" charset="-122"/>
              <a:ea typeface="华文新魏" panose="02010800040101010101" pitchFamily="2" charset="-122"/>
            </a:endParaRPr>
          </a:p>
          <a:p>
            <a:pPr lvl="1">
              <a:defRPr/>
            </a:pPr>
            <a:r>
              <a:rPr lang="zh-CN" altLang="en-US" sz="2400" dirty="0">
                <a:latin typeface="华文新魏" panose="02010800040101010101" pitchFamily="2" charset="-122"/>
                <a:ea typeface="华文新魏" panose="02010800040101010101" pitchFamily="2" charset="-122"/>
              </a:rPr>
              <a:t>当需进行数据操作时，首先需要将数据读入主存中，操作之后需写会磁盘中进行存贮</a:t>
            </a:r>
            <a:endParaRPr lang="en-US" altLang="zh-CN" sz="2400" dirty="0">
              <a:latin typeface="华文新魏" panose="02010800040101010101" pitchFamily="2" charset="-122"/>
              <a:ea typeface="华文新魏" panose="02010800040101010101" pitchFamily="2" charset="-122"/>
            </a:endParaRPr>
          </a:p>
          <a:p>
            <a:pPr lvl="2">
              <a:defRPr/>
            </a:pPr>
            <a:r>
              <a:rPr lang="zh-CN" altLang="en-US" sz="2000" dirty="0">
                <a:latin typeface="华文新魏" panose="02010800040101010101" pitchFamily="2" charset="-122"/>
                <a:ea typeface="华文新魏" panose="02010800040101010101" pitchFamily="2" charset="-122"/>
              </a:rPr>
              <a:t>相对于主存而言，读写时间很慢</a:t>
            </a:r>
            <a:endParaRPr lang="en-US" altLang="zh-CN" sz="2000" dirty="0">
              <a:latin typeface="华文新魏" panose="02010800040101010101" pitchFamily="2" charset="-122"/>
              <a:ea typeface="华文新魏" panose="02010800040101010101" pitchFamily="2" charset="-122"/>
            </a:endParaRPr>
          </a:p>
          <a:p>
            <a:pPr lvl="1">
              <a:defRPr/>
            </a:pPr>
            <a:r>
              <a:rPr lang="zh-CN" altLang="en-US" sz="2400" dirty="0">
                <a:solidFill>
                  <a:srgbClr val="000099"/>
                </a:solidFill>
                <a:latin typeface="华文新魏" panose="02010800040101010101" pitchFamily="2" charset="-122"/>
                <a:ea typeface="华文新魏" panose="02010800040101010101" pitchFamily="2" charset="-122"/>
              </a:rPr>
              <a:t>直接存取</a:t>
            </a:r>
            <a:r>
              <a:rPr lang="en-US" altLang="zh-CN" sz="2400" dirty="0">
                <a:latin typeface="华文新魏" panose="02010800040101010101" pitchFamily="2" charset="-122"/>
                <a:ea typeface="华文新魏" panose="02010800040101010101" pitchFamily="2" charset="-122"/>
              </a:rPr>
              <a:t> – </a:t>
            </a:r>
            <a:r>
              <a:rPr lang="zh-CN" altLang="en-US" sz="2400" dirty="0">
                <a:latin typeface="华文新魏" panose="02010800040101010101" pitchFamily="2" charset="-122"/>
                <a:ea typeface="华文新魏" panose="02010800040101010101" pitchFamily="2" charset="-122"/>
              </a:rPr>
              <a:t>即数据可按照任意顺序进行访问 </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与磁带不同</a:t>
            </a:r>
            <a:r>
              <a:rPr lang="en-US" altLang="zh-CN" sz="2400" dirty="0">
                <a:latin typeface="华文新魏" panose="02010800040101010101" pitchFamily="2" charset="-122"/>
                <a:ea typeface="华文新魏" panose="02010800040101010101" pitchFamily="2" charset="-122"/>
              </a:rPr>
              <a:t>) </a:t>
            </a:r>
            <a:endParaRPr lang="en-US" altLang="zh-CN" sz="2400" dirty="0">
              <a:solidFill>
                <a:schemeClr val="tx2"/>
              </a:solidFill>
              <a:latin typeface="华文新魏" panose="02010800040101010101" pitchFamily="2" charset="-122"/>
              <a:ea typeface="华文新魏" panose="02010800040101010101" pitchFamily="2" charset="-122"/>
            </a:endParaRPr>
          </a:p>
          <a:p>
            <a:pPr lvl="1">
              <a:defRPr/>
            </a:pPr>
            <a:r>
              <a:rPr lang="zh-CN" altLang="en-US" sz="2400" dirty="0">
                <a:latin typeface="华文新魏" panose="02010800040101010101" pitchFamily="2" charset="-122"/>
                <a:ea typeface="华文新魏" panose="02010800040101010101" pitchFamily="2" charset="-122"/>
              </a:rPr>
              <a:t>在系统崩溃或断电时，数据仍可保留</a:t>
            </a:r>
            <a:endParaRPr lang="en-US" altLang="zh-CN" sz="2400" dirty="0">
              <a:latin typeface="华文新魏" panose="02010800040101010101" pitchFamily="2" charset="-122"/>
              <a:ea typeface="华文新魏" panose="02010800040101010101" pitchFamily="2" charset="-122"/>
            </a:endParaRPr>
          </a:p>
          <a:p>
            <a:pPr lvl="2">
              <a:defRPr/>
            </a:pPr>
            <a:r>
              <a:rPr lang="zh-CN" altLang="en-US" sz="2000" dirty="0">
                <a:latin typeface="华文新魏" panose="02010800040101010101" pitchFamily="2" charset="-122"/>
                <a:ea typeface="华文新魏" panose="02010800040101010101" pitchFamily="2" charset="-122"/>
              </a:rPr>
              <a:t>只有在磁盘损坏时才能引起数据丢失</a:t>
            </a:r>
          </a:p>
        </p:txBody>
      </p:sp>
      <p:sp>
        <p:nvSpPr>
          <p:cNvPr id="4" name="日期占位符 3">
            <a:extLst>
              <a:ext uri="{FF2B5EF4-FFF2-40B4-BE49-F238E27FC236}">
                <a16:creationId xmlns:a16="http://schemas.microsoft.com/office/drawing/2014/main" id="{F0FA0EB5-06AC-4B1E-9A7A-9788016AD912}"/>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FA799318-C91D-41E9-B00B-6C56DF84961D}"/>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32C777D-FF2E-4EE3-AFDF-72E6BEC8CD59}"/>
              </a:ext>
            </a:extLst>
          </p:cNvPr>
          <p:cNvSpPr>
            <a:spLocks noGrp="1"/>
          </p:cNvSpPr>
          <p:nvPr>
            <p:ph type="sldNum" sz="quarter" idx="12"/>
          </p:nvPr>
        </p:nvSpPr>
        <p:spPr/>
        <p:txBody>
          <a:bodyPr/>
          <a:lstStyle/>
          <a:p>
            <a:pPr>
              <a:defRPr/>
            </a:pPr>
            <a:fld id="{C926B8C3-6E1D-47F1-98CB-38A7CEAF9146}" type="slidenum">
              <a:rPr lang="zh-CN" altLang="en-US"/>
              <a:pPr>
                <a:defRPr/>
              </a:pPr>
              <a:t>11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F91EE-3613-47BF-AD54-CBA231D18B30}"/>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目录</a:t>
            </a:r>
          </a:p>
        </p:txBody>
      </p:sp>
      <p:sp>
        <p:nvSpPr>
          <p:cNvPr id="3" name="日期占位符 2">
            <a:extLst>
              <a:ext uri="{FF2B5EF4-FFF2-40B4-BE49-F238E27FC236}">
                <a16:creationId xmlns:a16="http://schemas.microsoft.com/office/drawing/2014/main" id="{EBD5E7B9-4BE7-4327-B223-05D2B2E1157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5" name="灯片编号占位符 4">
            <a:extLst>
              <a:ext uri="{FF2B5EF4-FFF2-40B4-BE49-F238E27FC236}">
                <a16:creationId xmlns:a16="http://schemas.microsoft.com/office/drawing/2014/main" id="{5CA39D15-6E12-472E-84F5-727962E8A8FD}"/>
              </a:ext>
            </a:extLst>
          </p:cNvPr>
          <p:cNvSpPr>
            <a:spLocks noGrp="1"/>
          </p:cNvSpPr>
          <p:nvPr>
            <p:ph type="sldNum" sz="quarter" idx="12"/>
          </p:nvPr>
        </p:nvSpPr>
        <p:spPr/>
        <p:txBody>
          <a:bodyPr/>
          <a:lstStyle/>
          <a:p>
            <a:pPr>
              <a:defRPr/>
            </a:pPr>
            <a:fld id="{BBFA9F76-3A9D-489E-8D25-598499E91AF8}" type="slidenum">
              <a:rPr lang="zh-CN" altLang="en-US"/>
              <a:pPr>
                <a:defRPr/>
              </a:pPr>
              <a:t>110</a:t>
            </a:fld>
            <a:endParaRPr lang="en-US" altLang="zh-CN"/>
          </a:p>
        </p:txBody>
      </p:sp>
      <p:sp>
        <p:nvSpPr>
          <p:cNvPr id="106501" name="Rectangle 3">
            <a:extLst>
              <a:ext uri="{FF2B5EF4-FFF2-40B4-BE49-F238E27FC236}">
                <a16:creationId xmlns:a16="http://schemas.microsoft.com/office/drawing/2014/main" id="{0B9302F4-0FAA-4FBE-B819-AF31F9229529}"/>
              </a:ext>
            </a:extLst>
          </p:cNvPr>
          <p:cNvSpPr txBox="1">
            <a:spLocks noChangeArrowheads="1"/>
          </p:cNvSpPr>
          <p:nvPr/>
        </p:nvSpPr>
        <p:spPr bwMode="auto">
          <a:xfrm>
            <a:off x="1571625" y="1628775"/>
            <a:ext cx="71262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pPr>
            <a:r>
              <a:rPr lang="zh-CN" altLang="en-US">
                <a:solidFill>
                  <a:srgbClr val="BFBFBF"/>
                </a:solidFill>
                <a:latin typeface="华文新魏" panose="02010800040101010101" pitchFamily="2" charset="-122"/>
                <a:ea typeface="华文新魏" panose="02010800040101010101" pitchFamily="2" charset="-122"/>
              </a:rPr>
              <a:t>数据库存储设备</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磁盘文件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Hash</a:t>
            </a:r>
            <a:r>
              <a:rPr lang="zh-CN" altLang="en-US">
                <a:solidFill>
                  <a:srgbClr val="BFBFBF"/>
                </a:solidFill>
                <a:latin typeface="华文新魏" panose="02010800040101010101" pitchFamily="2" charset="-122"/>
                <a:ea typeface="华文新魏" panose="02010800040101010101" pitchFamily="2" charset="-122"/>
              </a:rPr>
              <a:t>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A6A6A6"/>
                </a:solidFill>
                <a:latin typeface="华文新魏" panose="02010800040101010101" pitchFamily="2" charset="-122"/>
                <a:ea typeface="华文新魏" panose="02010800040101010101" pitchFamily="2" charset="-122"/>
              </a:rPr>
              <a:t>索引文件</a:t>
            </a:r>
            <a:endParaRPr lang="en-US" altLang="zh-CN">
              <a:solidFill>
                <a:srgbClr val="A6A6A6"/>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B+-</a:t>
            </a:r>
            <a:r>
              <a:rPr lang="zh-CN" altLang="en-US">
                <a:solidFill>
                  <a:srgbClr val="BFBFBF"/>
                </a:solidFill>
                <a:latin typeface="华文新魏" panose="02010800040101010101" pitchFamily="2" charset="-122"/>
                <a:ea typeface="华文新魏" panose="02010800040101010101" pitchFamily="2" charset="-122"/>
              </a:rPr>
              <a:t>树文件索引</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latin typeface="华文新魏" panose="02010800040101010101" pitchFamily="2" charset="-122"/>
                <a:ea typeface="华文新魏" panose="02010800040101010101" pitchFamily="2" charset="-122"/>
              </a:rPr>
              <a:t>B-</a:t>
            </a:r>
            <a:r>
              <a:rPr lang="zh-CN" altLang="en-US">
                <a:latin typeface="华文新魏" panose="02010800040101010101" pitchFamily="2" charset="-122"/>
                <a:ea typeface="华文新魏" panose="02010800040101010101" pitchFamily="2" charset="-122"/>
              </a:rPr>
              <a:t>树文件索引</a:t>
            </a:r>
            <a:endParaRPr lang="en-US" altLang="zh-CN">
              <a:latin typeface="华文新魏" panose="02010800040101010101" pitchFamily="2" charset="-122"/>
              <a:ea typeface="华文新魏" panose="0201080004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EEAC3-4178-49BC-9167-C4464EBE4414}"/>
              </a:ext>
            </a:extLst>
          </p:cNvPr>
          <p:cNvSpPr>
            <a:spLocks noGrp="1"/>
          </p:cNvSpPr>
          <p:nvPr>
            <p:ph type="title"/>
          </p:nvPr>
        </p:nvSpPr>
        <p:spPr/>
        <p:txBody>
          <a:bodyPr/>
          <a:lstStyle/>
          <a:p>
            <a:pPr algn="r">
              <a:defRPr/>
            </a:pPr>
            <a:r>
              <a:rPr lang="en-US" altLang="zh-CN"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树索引结构</a:t>
            </a:r>
            <a:endParaRPr lang="zh-CN" altLang="en-US" dirty="0">
              <a:ea typeface="华文新魏" panose="02010800040101010101" pitchFamily="2" charset="-122"/>
              <a:cs typeface="Times New Roman" panose="02020603050405020304" pitchFamily="18" charset="0"/>
            </a:endParaRPr>
          </a:p>
        </p:txBody>
      </p:sp>
      <p:sp>
        <p:nvSpPr>
          <p:cNvPr id="3" name="日期占位符 2">
            <a:extLst>
              <a:ext uri="{FF2B5EF4-FFF2-40B4-BE49-F238E27FC236}">
                <a16:creationId xmlns:a16="http://schemas.microsoft.com/office/drawing/2014/main" id="{325DB916-80E0-4D27-9251-A549BACD4F7F}"/>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5" name="灯片编号占位符 4">
            <a:extLst>
              <a:ext uri="{FF2B5EF4-FFF2-40B4-BE49-F238E27FC236}">
                <a16:creationId xmlns:a16="http://schemas.microsoft.com/office/drawing/2014/main" id="{06DE3937-784D-484C-92F2-012F7E15BB81}"/>
              </a:ext>
            </a:extLst>
          </p:cNvPr>
          <p:cNvSpPr>
            <a:spLocks noGrp="1"/>
          </p:cNvSpPr>
          <p:nvPr>
            <p:ph type="sldNum" sz="quarter" idx="12"/>
          </p:nvPr>
        </p:nvSpPr>
        <p:spPr/>
        <p:txBody>
          <a:bodyPr/>
          <a:lstStyle/>
          <a:p>
            <a:pPr>
              <a:defRPr/>
            </a:pPr>
            <a:fld id="{59085121-5AF9-4262-BF11-048F3C61C9C2}" type="slidenum">
              <a:rPr lang="zh-CN" altLang="en-US"/>
              <a:pPr>
                <a:defRPr/>
              </a:pPr>
              <a:t>111</a:t>
            </a:fld>
            <a:endParaRPr lang="en-US" altLang="zh-CN"/>
          </a:p>
        </p:txBody>
      </p:sp>
      <p:sp>
        <p:nvSpPr>
          <p:cNvPr id="6" name="Rectangle 4">
            <a:extLst>
              <a:ext uri="{FF2B5EF4-FFF2-40B4-BE49-F238E27FC236}">
                <a16:creationId xmlns:a16="http://schemas.microsoft.com/office/drawing/2014/main" id="{B87836C4-9607-40F1-9A5A-73D917F671B2}"/>
              </a:ext>
            </a:extLst>
          </p:cNvPr>
          <p:cNvSpPr txBox="1">
            <a:spLocks noChangeArrowheads="1"/>
          </p:cNvSpPr>
          <p:nvPr/>
        </p:nvSpPr>
        <p:spPr>
          <a:xfrm>
            <a:off x="785813" y="1143000"/>
            <a:ext cx="8358187" cy="5286375"/>
          </a:xfrm>
          <a:prstGeom prst="rect">
            <a:avLst/>
          </a:prstGeom>
          <a:noFill/>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lnSpc>
                <a:spcPct val="90000"/>
              </a:lnSpc>
              <a:defRPr/>
            </a:pP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树与</a:t>
            </a: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树的区别</a:t>
            </a:r>
          </a:p>
          <a:p>
            <a:pPr lvl="1" eaLnBrk="1" hangingPunct="1">
              <a:lnSpc>
                <a:spcPct val="90000"/>
              </a:lnSpc>
              <a:defRPr/>
            </a:pP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B树中</a:t>
            </a:r>
            <a:r>
              <a:rPr lang="zh-CN" altLang="en-US">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同一键值不会出现多次</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,并且它有可能出现任意层.</a:t>
            </a:r>
            <a:r>
              <a:rPr lang="zh-CN" altLang="en-US">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baseline="3000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树的键一定会出现在叶节点中</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,并且有可能在非叶节点中也有可能重复出现.</a:t>
            </a:r>
          </a:p>
          <a:p>
            <a:pPr lvl="1" eaLnBrk="1" hangingPunct="1">
              <a:lnSpc>
                <a:spcPct val="90000"/>
              </a:lnSpc>
              <a:defRPr/>
            </a:pP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B树插入、删除操作复杂度明显增加</a:t>
            </a:r>
          </a:p>
          <a:p>
            <a:pPr lvl="1" eaLnBrk="1" hangingPunct="1">
              <a:lnSpc>
                <a:spcPct val="90000"/>
              </a:lnSpc>
              <a:defRPr/>
            </a:pP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B树的查询效率与键在树中的位置有关,而B</a:t>
            </a:r>
            <a:r>
              <a:rPr lang="zh-CN" altLang="en-US" baseline="30000">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树的查询复杂度是固定的</a:t>
            </a: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i="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O(log n)</a:t>
            </a: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eaLnBrk="1" hangingPunct="1">
              <a:lnSpc>
                <a:spcPct val="90000"/>
              </a:lnSpc>
              <a:defRPr/>
            </a:pP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树叶节点的结构与内节点相同，</a:t>
            </a: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en-US" altLang="zh-CN" baseline="30000">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树则不同</a:t>
            </a:r>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eaLnBrk="1" hangingPunct="1">
              <a:lnSpc>
                <a:spcPct val="90000"/>
              </a:lnSpc>
              <a:buFont typeface="Arial" panose="020B0604020202020204" pitchFamily="34" charset="0"/>
              <a:buNone/>
              <a:defRPr/>
            </a:pPr>
            <a:endPar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7AAB19-B783-40DD-A57D-AE8BD2964735}"/>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8807A0EA-9A32-4D0B-8C96-B6C3A6C4B43C}"/>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0D260130-8EC8-4AC8-B5E4-193F87917317}"/>
              </a:ext>
            </a:extLst>
          </p:cNvPr>
          <p:cNvSpPr>
            <a:spLocks noGrp="1"/>
          </p:cNvSpPr>
          <p:nvPr>
            <p:ph type="sldNum" sz="quarter" idx="12"/>
          </p:nvPr>
        </p:nvSpPr>
        <p:spPr/>
        <p:txBody>
          <a:bodyPr/>
          <a:lstStyle/>
          <a:p>
            <a:pPr>
              <a:defRPr/>
            </a:pPr>
            <a:fld id="{8E08F147-96FC-491B-BBCA-1D4D53C5AB2A}" type="slidenum">
              <a:rPr lang="zh-CN" altLang="en-US"/>
              <a:pPr>
                <a:defRPr/>
              </a:pPr>
              <a:t>112</a:t>
            </a:fld>
            <a:endParaRPr lang="en-US" altLang="zh-CN"/>
          </a:p>
        </p:txBody>
      </p:sp>
      <p:sp>
        <p:nvSpPr>
          <p:cNvPr id="108549" name="Rectangle 2">
            <a:extLst>
              <a:ext uri="{FF2B5EF4-FFF2-40B4-BE49-F238E27FC236}">
                <a16:creationId xmlns:a16="http://schemas.microsoft.com/office/drawing/2014/main" id="{DD20F244-248E-4653-AC77-C33805E8DCAA}"/>
              </a:ext>
            </a:extLst>
          </p:cNvPr>
          <p:cNvSpPr txBox="1">
            <a:spLocks noChangeArrowheads="1"/>
          </p:cNvSpPr>
          <p:nvPr/>
        </p:nvSpPr>
        <p:spPr bwMode="auto">
          <a:xfrm>
            <a:off x="323850" y="1571625"/>
            <a:ext cx="8001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r>
              <a:rPr lang="zh-CN" altLang="en-US" dirty="0">
                <a:latin typeface="华文新魏" panose="02010800040101010101" pitchFamily="2" charset="-122"/>
                <a:ea typeface="华文新魏" panose="02010800040101010101" pitchFamily="2" charset="-122"/>
              </a:rPr>
              <a:t>一个秩为3的</a:t>
            </a:r>
            <a:r>
              <a:rPr lang="en-US" altLang="zh-CN" dirty="0">
                <a:latin typeface="华文新魏" panose="02010800040101010101" pitchFamily="2" charset="-122"/>
                <a:ea typeface="华文新魏" panose="02010800040101010101" pitchFamily="2" charset="-122"/>
              </a:rPr>
              <a:t>B</a:t>
            </a:r>
            <a:r>
              <a:rPr lang="zh-CN" altLang="en-US" dirty="0">
                <a:latin typeface="华文新魏" panose="02010800040101010101" pitchFamily="2" charset="-122"/>
                <a:ea typeface="华文新魏" panose="02010800040101010101" pitchFamily="2" charset="-122"/>
              </a:rPr>
              <a:t>树结构 </a:t>
            </a:r>
          </a:p>
        </p:txBody>
      </p:sp>
      <p:graphicFrame>
        <p:nvGraphicFramePr>
          <p:cNvPr id="108550" name="Object 4">
            <a:extLst>
              <a:ext uri="{FF2B5EF4-FFF2-40B4-BE49-F238E27FC236}">
                <a16:creationId xmlns:a16="http://schemas.microsoft.com/office/drawing/2014/main" id="{2ADF5908-0261-45D0-9EDA-9F09A718D1C9}"/>
              </a:ext>
            </a:extLst>
          </p:cNvPr>
          <p:cNvGraphicFramePr>
            <a:graphicFrameLocks noChangeAspect="1"/>
          </p:cNvGraphicFramePr>
          <p:nvPr/>
        </p:nvGraphicFramePr>
        <p:xfrm>
          <a:off x="457200" y="2078038"/>
          <a:ext cx="8153400" cy="2500312"/>
        </p:xfrm>
        <a:graphic>
          <a:graphicData uri="http://schemas.openxmlformats.org/presentationml/2006/ole">
            <mc:AlternateContent xmlns:mc="http://schemas.openxmlformats.org/markup-compatibility/2006">
              <mc:Choice xmlns:v="urn:schemas-microsoft-com:vml" Requires="v">
                <p:oleObj spid="_x0000_s3147" r:id="rId3" imgW="5390476" imgH="1600000" progId="PBrush">
                  <p:embed/>
                </p:oleObj>
              </mc:Choice>
              <mc:Fallback>
                <p:oleObj r:id="rId3" imgW="5390476" imgH="160000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78038"/>
                        <a:ext cx="815340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08551" name="图片 5">
            <a:extLst>
              <a:ext uri="{FF2B5EF4-FFF2-40B4-BE49-F238E27FC236}">
                <a16:creationId xmlns:a16="http://schemas.microsoft.com/office/drawing/2014/main" id="{560E978A-23FD-472C-8B23-55E9ECCF7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763"/>
            <a:ext cx="8437563" cy="127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3451CF-0FC9-4EFF-BC33-D610A23932F7}"/>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4C95DF83-A21A-4B40-B61A-EFE3C89886EB}"/>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08E49BAF-1F49-400E-BA6C-7D2329F42467}"/>
              </a:ext>
            </a:extLst>
          </p:cNvPr>
          <p:cNvSpPr>
            <a:spLocks noGrp="1"/>
          </p:cNvSpPr>
          <p:nvPr>
            <p:ph type="sldNum" sz="quarter" idx="12"/>
          </p:nvPr>
        </p:nvSpPr>
        <p:spPr/>
        <p:txBody>
          <a:bodyPr/>
          <a:lstStyle/>
          <a:p>
            <a:pPr>
              <a:defRPr/>
            </a:pPr>
            <a:fld id="{1983F64D-2623-4360-B72D-3EBFF35C166B}" type="slidenum">
              <a:rPr lang="zh-CN" altLang="en-US"/>
              <a:pPr>
                <a:defRPr/>
              </a:pPr>
              <a:t>113</a:t>
            </a:fld>
            <a:endParaRPr lang="en-US" altLang="zh-CN"/>
          </a:p>
        </p:txBody>
      </p:sp>
      <p:sp>
        <p:nvSpPr>
          <p:cNvPr id="5" name="TextBox 4">
            <a:extLst>
              <a:ext uri="{FF2B5EF4-FFF2-40B4-BE49-F238E27FC236}">
                <a16:creationId xmlns:a16="http://schemas.microsoft.com/office/drawing/2014/main" id="{B3D6D442-F9A8-476C-9F36-ED76D4FB2CC9}"/>
              </a:ext>
            </a:extLst>
          </p:cNvPr>
          <p:cNvSpPr txBox="1"/>
          <p:nvPr/>
        </p:nvSpPr>
        <p:spPr>
          <a:xfrm>
            <a:off x="1000125" y="1465263"/>
            <a:ext cx="8143875" cy="52387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indent="0">
              <a:buFont typeface="Wingdings" panose="05000000000000000000" pitchFamily="2" charset="2"/>
              <a:buChar char="n"/>
              <a:defRPr/>
            </a:pPr>
            <a:r>
              <a:rPr lang="en-US" altLang="zh-CN" sz="2800" noProof="1">
                <a:latin typeface="楷体_GB2312"/>
                <a:ea typeface="华文行楷" panose="02010800040101010101" pitchFamily="2" charset="-122"/>
              </a:rPr>
              <a:t> </a:t>
            </a:r>
            <a:r>
              <a:rPr lang="en-US" altLang="zh-CN" sz="2800" noProof="1">
                <a:latin typeface="华文新魏" panose="02010800040101010101" pitchFamily="2" charset="-122"/>
                <a:ea typeface="华文新魏" panose="02010800040101010101" pitchFamily="2" charset="-122"/>
              </a:rPr>
              <a:t>B-</a:t>
            </a:r>
            <a:r>
              <a:rPr lang="zh-CN" altLang="en-US" sz="2800" noProof="1">
                <a:latin typeface="华文新魏" panose="02010800040101010101" pitchFamily="2" charset="-122"/>
                <a:ea typeface="华文新魏" panose="02010800040101010101" pitchFamily="2" charset="-122"/>
              </a:rPr>
              <a:t>树的查找算法（</a:t>
            </a:r>
            <a:r>
              <a:rPr lang="en-US" altLang="zh-CN" sz="2800" noProof="1">
                <a:latin typeface="华文新魏" panose="02010800040101010101" pitchFamily="2" charset="-122"/>
                <a:ea typeface="华文新魏" panose="02010800040101010101" pitchFamily="2" charset="-122"/>
              </a:rPr>
              <a:t>B</a:t>
            </a:r>
            <a:r>
              <a:rPr lang="zh-CN" altLang="en-US" sz="2800" noProof="1">
                <a:latin typeface="华文新魏" panose="02010800040101010101" pitchFamily="2" charset="-122"/>
                <a:ea typeface="华文新魏" panose="02010800040101010101" pitchFamily="2" charset="-122"/>
              </a:rPr>
              <a:t>树索引域是数据文件键域）</a:t>
            </a:r>
            <a:endParaRPr lang="en-US" altLang="zh-CN" sz="2800" noProof="1">
              <a:latin typeface="华文新魏" panose="02010800040101010101" pitchFamily="2" charset="-122"/>
              <a:ea typeface="华文新魏" panose="02010800040101010101" pitchFamily="2" charset="-122"/>
            </a:endParaRPr>
          </a:p>
        </p:txBody>
      </p:sp>
      <p:grpSp>
        <p:nvGrpSpPr>
          <p:cNvPr id="6" name="组合 5">
            <a:extLst>
              <a:ext uri="{FF2B5EF4-FFF2-40B4-BE49-F238E27FC236}">
                <a16:creationId xmlns:a16="http://schemas.microsoft.com/office/drawing/2014/main" id="{5E353392-2A58-416A-B87E-8DE62581150C}"/>
              </a:ext>
            </a:extLst>
          </p:cNvPr>
          <p:cNvGrpSpPr/>
          <p:nvPr/>
        </p:nvGrpSpPr>
        <p:grpSpPr>
          <a:xfrm>
            <a:off x="1357290" y="2241344"/>
            <a:ext cx="6715172" cy="4572032"/>
            <a:chOff x="1357290" y="1643050"/>
            <a:chExt cx="6715172" cy="4572032"/>
          </a:xfrm>
          <a:solidFill>
            <a:schemeClr val="tx1">
              <a:lumMod val="20000"/>
              <a:lumOff val="80000"/>
            </a:schemeClr>
          </a:solidFill>
        </p:grpSpPr>
        <p:sp>
          <p:nvSpPr>
            <p:cNvPr id="7" name="圆角矩形 6">
              <a:extLst>
                <a:ext uri="{FF2B5EF4-FFF2-40B4-BE49-F238E27FC236}">
                  <a16:creationId xmlns:a16="http://schemas.microsoft.com/office/drawing/2014/main" id="{7423492B-DC25-4474-886D-24B4B26B87A2}"/>
                </a:ext>
              </a:extLst>
            </p:cNvPr>
            <p:cNvSpPr/>
            <p:nvPr/>
          </p:nvSpPr>
          <p:spPr bwMode="auto">
            <a:xfrm>
              <a:off x="1357290" y="1643050"/>
              <a:ext cx="6715172" cy="4572032"/>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grpSp>
          <p:nvGrpSpPr>
            <p:cNvPr id="8" name="组合 7">
              <a:extLst>
                <a:ext uri="{FF2B5EF4-FFF2-40B4-BE49-F238E27FC236}">
                  <a16:creationId xmlns:a16="http://schemas.microsoft.com/office/drawing/2014/main" id="{EBAEC596-2AE8-497B-9035-FF2DB67D4F85}"/>
                </a:ext>
              </a:extLst>
            </p:cNvPr>
            <p:cNvGrpSpPr/>
            <p:nvPr/>
          </p:nvGrpSpPr>
          <p:grpSpPr>
            <a:xfrm>
              <a:off x="1714520" y="1857364"/>
              <a:ext cx="5929314" cy="3979239"/>
              <a:chOff x="1643082" y="1857364"/>
              <a:chExt cx="5929314" cy="3979239"/>
            </a:xfrm>
            <a:grpFill/>
          </p:grpSpPr>
          <p:pic>
            <p:nvPicPr>
              <p:cNvPr id="10" name="Picture 2">
                <a:extLst>
                  <a:ext uri="{FF2B5EF4-FFF2-40B4-BE49-F238E27FC236}">
                    <a16:creationId xmlns:a16="http://schemas.microsoft.com/office/drawing/2014/main" id="{2EEBC15F-E9EE-490A-B27F-CC129A6C6EC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43082" y="1857364"/>
                <a:ext cx="5929314" cy="3979239"/>
              </a:xfrm>
              <a:prstGeom prst="rect">
                <a:avLst/>
              </a:prstGeom>
              <a:noFill/>
            </p:spPr>
          </p:pic>
          <p:sp>
            <p:nvSpPr>
              <p:cNvPr id="11" name="矩形 10">
                <a:extLst>
                  <a:ext uri="{FF2B5EF4-FFF2-40B4-BE49-F238E27FC236}">
                    <a16:creationId xmlns:a16="http://schemas.microsoft.com/office/drawing/2014/main" id="{D505DFA5-5142-415E-A9D5-361C3D81534D}"/>
                  </a:ext>
                </a:extLst>
              </p:cNvPr>
              <p:cNvSpPr/>
              <p:nvPr/>
            </p:nvSpPr>
            <p:spPr bwMode="auto">
              <a:xfrm>
                <a:off x="6072198" y="1857364"/>
                <a:ext cx="1285884" cy="1500198"/>
              </a:xfrm>
              <a:prstGeom prst="rect">
                <a:avLst/>
              </a:prstGeom>
              <a:solidFill>
                <a:srgbClr val="FFFFCC"/>
              </a:solidFill>
              <a:ln w="9525" cap="flat" cmpd="sng" algn="ctr">
                <a:noFill/>
                <a:prstDash val="solid"/>
                <a:round/>
                <a:headEnd type="none" w="med" len="med"/>
                <a:tailEnd type="none" w="med" len="med"/>
              </a:ln>
              <a:effectLst/>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grpSp>
        <p:sp>
          <p:nvSpPr>
            <p:cNvPr id="9" name="TextBox 8">
              <a:extLst>
                <a:ext uri="{FF2B5EF4-FFF2-40B4-BE49-F238E27FC236}">
                  <a16:creationId xmlns:a16="http://schemas.microsoft.com/office/drawing/2014/main" id="{67BE45E1-423E-4CFB-8F4B-4AF2BAA6FE46}"/>
                </a:ext>
              </a:extLst>
            </p:cNvPr>
            <p:cNvSpPr txBox="1"/>
            <p:nvPr/>
          </p:nvSpPr>
          <p:spPr>
            <a:xfrm>
              <a:off x="5429256" y="2000240"/>
              <a:ext cx="2307042" cy="1077218"/>
            </a:xfrm>
            <a:prstGeom prst="rect">
              <a:avLst/>
            </a:prstGeom>
            <a:solidFill>
              <a:srgbClr val="FFFFCC"/>
            </a:solidFill>
          </p:spPr>
          <p:txBody>
            <a:bodyPr wrap="none">
              <a:spAutoFit/>
            </a:bodyPr>
            <a:lstStyle/>
            <a:p>
              <a:pPr>
                <a:spcBef>
                  <a:spcPts val="0"/>
                </a:spcBef>
                <a:defRPr/>
              </a:pPr>
              <a:r>
                <a:rPr lang="zh-CN" altLang="en-US" sz="3200" b="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查找索引值</a:t>
              </a:r>
              <a:endParaRPr lang="en-US" altLang="zh-CN" sz="3200" b="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a:spcBef>
                  <a:spcPts val="0"/>
                </a:spcBef>
                <a:defRPr/>
              </a:pPr>
              <a:r>
                <a:rPr lang="zh-CN" altLang="en-US" sz="3200" b="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为</a:t>
              </a:r>
              <a:r>
                <a:rPr lang="en-US" altLang="zh-CN" sz="3200" b="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65</a:t>
              </a:r>
              <a:r>
                <a:rPr lang="zh-CN" altLang="en-US" sz="3200" b="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的记录</a:t>
              </a:r>
            </a:p>
          </p:txBody>
        </p:sp>
      </p:grpSp>
      <p:pic>
        <p:nvPicPr>
          <p:cNvPr id="109575" name="图片 11">
            <a:extLst>
              <a:ext uri="{FF2B5EF4-FFF2-40B4-BE49-F238E27FC236}">
                <a16:creationId xmlns:a16="http://schemas.microsoft.com/office/drawing/2014/main" id="{1C5772F1-EFA4-4CE7-B520-4F5C68099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5" y="-61913"/>
            <a:ext cx="8437563"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B7EC85-0038-4089-98BC-C50B22F36DE6}"/>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B50A3D0C-F9AA-4CEA-A270-885CA229DCAC}"/>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1A3741D9-B957-4B86-8552-8026B92BF553}"/>
              </a:ext>
            </a:extLst>
          </p:cNvPr>
          <p:cNvSpPr>
            <a:spLocks noGrp="1"/>
          </p:cNvSpPr>
          <p:nvPr>
            <p:ph type="sldNum" sz="quarter" idx="12"/>
          </p:nvPr>
        </p:nvSpPr>
        <p:spPr/>
        <p:txBody>
          <a:bodyPr/>
          <a:lstStyle/>
          <a:p>
            <a:pPr>
              <a:defRPr/>
            </a:pPr>
            <a:fld id="{F45409AB-B5AF-404E-8D17-62C4B9C4CF96}" type="slidenum">
              <a:rPr lang="zh-CN" altLang="en-US"/>
              <a:pPr>
                <a:defRPr/>
              </a:pPr>
              <a:t>114</a:t>
            </a:fld>
            <a:endParaRPr lang="en-US" altLang="zh-CN"/>
          </a:p>
        </p:txBody>
      </p:sp>
      <p:sp>
        <p:nvSpPr>
          <p:cNvPr id="5" name="圆角矩形 4">
            <a:extLst>
              <a:ext uri="{FF2B5EF4-FFF2-40B4-BE49-F238E27FC236}">
                <a16:creationId xmlns:a16="http://schemas.microsoft.com/office/drawing/2014/main" id="{87746817-00F1-40D0-AC69-AEBBD5345392}"/>
              </a:ext>
            </a:extLst>
          </p:cNvPr>
          <p:cNvSpPr/>
          <p:nvPr/>
        </p:nvSpPr>
        <p:spPr bwMode="auto">
          <a:xfrm>
            <a:off x="72570" y="1629656"/>
            <a:ext cx="9000000" cy="4752000"/>
          </a:xfrm>
          <a:prstGeom prst="roundRect">
            <a:avLst/>
          </a:prstGeom>
          <a:solidFill>
            <a:srgbClr val="FFFFCC"/>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sp>
        <p:nvSpPr>
          <p:cNvPr id="102408" name="TextBox 5">
            <a:extLst>
              <a:ext uri="{FF2B5EF4-FFF2-40B4-BE49-F238E27FC236}">
                <a16:creationId xmlns:a16="http://schemas.microsoft.com/office/drawing/2014/main" id="{FECC70CF-BCD9-406A-9520-169CE9CA0555}"/>
              </a:ext>
            </a:extLst>
          </p:cNvPr>
          <p:cNvSpPr txBox="1"/>
          <p:nvPr/>
        </p:nvSpPr>
        <p:spPr>
          <a:xfrm>
            <a:off x="1112838" y="500063"/>
            <a:ext cx="6335712"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indent="0">
              <a:buFont typeface="Wingdings" panose="05000000000000000000" pitchFamily="2" charset="2"/>
              <a:buChar char="n"/>
              <a:defRPr/>
            </a:pPr>
            <a:r>
              <a:rPr lang="zh-CN" altLang="en-US" sz="2800" noProof="1">
                <a:latin typeface="楷体_GB2312"/>
                <a:ea typeface="华文行楷" panose="02010800040101010101" pitchFamily="2" charset="-122"/>
              </a:rPr>
              <a:t> </a:t>
            </a:r>
            <a:r>
              <a:rPr lang="zh-CN" altLang="en-US" sz="2800" noProof="1">
                <a:latin typeface="华文新魏" panose="02010800040101010101" pitchFamily="2" charset="-122"/>
                <a:ea typeface="华文新魏" panose="02010800040101010101" pitchFamily="2" charset="-122"/>
              </a:rPr>
              <a:t>向</a:t>
            </a:r>
            <a:r>
              <a:rPr lang="en-US" altLang="zh-CN" sz="2800" noProof="1">
                <a:latin typeface="华文新魏" panose="02010800040101010101" pitchFamily="2" charset="-122"/>
                <a:ea typeface="华文新魏" panose="02010800040101010101" pitchFamily="2" charset="-122"/>
              </a:rPr>
              <a:t>B-</a:t>
            </a:r>
            <a:r>
              <a:rPr lang="zh-CN" altLang="en-US" sz="2800" noProof="1">
                <a:latin typeface="华文新魏" panose="02010800040101010101" pitchFamily="2" charset="-122"/>
                <a:ea typeface="华文新魏" panose="02010800040101010101" pitchFamily="2" charset="-122"/>
              </a:rPr>
              <a:t>树插入一个索引域值为</a:t>
            </a:r>
            <a:r>
              <a:rPr lang="en-US" altLang="zh-CN" sz="2800" i="1" noProof="1">
                <a:latin typeface="华文新魏" panose="02010800040101010101" pitchFamily="2" charset="-122"/>
                <a:ea typeface="华文新魏" panose="02010800040101010101" pitchFamily="2" charset="-122"/>
              </a:rPr>
              <a:t>K</a:t>
            </a:r>
            <a:r>
              <a:rPr lang="zh-CN" altLang="en-US" sz="2800" noProof="1">
                <a:latin typeface="华文新魏" panose="02010800040101010101" pitchFamily="2" charset="-122"/>
                <a:ea typeface="华文新魏" panose="02010800040101010101" pitchFamily="2" charset="-122"/>
              </a:rPr>
              <a:t>的记录</a:t>
            </a:r>
            <a:r>
              <a:rPr lang="en-US" altLang="zh-CN" sz="2800" i="1" noProof="1">
                <a:latin typeface="华文新魏" panose="02010800040101010101" pitchFamily="2" charset="-122"/>
                <a:ea typeface="华文新魏" panose="02010800040101010101" pitchFamily="2" charset="-122"/>
              </a:rPr>
              <a:t>r</a:t>
            </a:r>
          </a:p>
        </p:txBody>
      </p:sp>
      <p:pic>
        <p:nvPicPr>
          <p:cNvPr id="7" name="Picture 3">
            <a:extLst>
              <a:ext uri="{FF2B5EF4-FFF2-40B4-BE49-F238E27FC236}">
                <a16:creationId xmlns:a16="http://schemas.microsoft.com/office/drawing/2014/main" id="{80737F90-2247-4DBD-BC3C-442768F5DAA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3077"/>
          <a:stretch>
            <a:fillRect/>
          </a:stretch>
        </p:blipFill>
        <p:spPr bwMode="auto">
          <a:xfrm>
            <a:off x="114300" y="2230438"/>
            <a:ext cx="17145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CBB5BF8-F74F-415D-8036-1D163B39ADFA}"/>
              </a:ext>
            </a:extLst>
          </p:cNvPr>
          <p:cNvSpPr txBox="1"/>
          <p:nvPr/>
        </p:nvSpPr>
        <p:spPr>
          <a:xfrm>
            <a:off x="1322388" y="971550"/>
            <a:ext cx="4105275" cy="5238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例</a:t>
            </a:r>
            <a:r>
              <a:rPr lang="zh-CN"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秩为</a:t>
            </a:r>
            <a:r>
              <a:rPr lang="zh-CN"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a:t>
            </a:r>
            <a:r>
              <a:rPr lang="en-US"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树插入过程</a:t>
            </a:r>
          </a:p>
        </p:txBody>
      </p:sp>
      <p:sp>
        <p:nvSpPr>
          <p:cNvPr id="9" name="TextBox 8">
            <a:extLst>
              <a:ext uri="{FF2B5EF4-FFF2-40B4-BE49-F238E27FC236}">
                <a16:creationId xmlns:a16="http://schemas.microsoft.com/office/drawing/2014/main" id="{4CD687AE-DD7A-4344-BAB8-8FCB8B8F8514}"/>
              </a:ext>
            </a:extLst>
          </p:cNvPr>
          <p:cNvSpPr txBox="1"/>
          <p:nvPr/>
        </p:nvSpPr>
        <p:spPr>
          <a:xfrm>
            <a:off x="1471613" y="2162175"/>
            <a:ext cx="1322387" cy="5238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插入</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75</a:t>
            </a:r>
            <a:endPar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grpSp>
        <p:nvGrpSpPr>
          <p:cNvPr id="10" name="组合 9">
            <a:extLst>
              <a:ext uri="{FF2B5EF4-FFF2-40B4-BE49-F238E27FC236}">
                <a16:creationId xmlns:a16="http://schemas.microsoft.com/office/drawing/2014/main" id="{A55EEDA8-EAF9-473B-903F-4F5A08915C1D}"/>
              </a:ext>
            </a:extLst>
          </p:cNvPr>
          <p:cNvGrpSpPr>
            <a:grpSpLocks/>
          </p:cNvGrpSpPr>
          <p:nvPr/>
        </p:nvGrpSpPr>
        <p:grpSpPr bwMode="auto">
          <a:xfrm>
            <a:off x="1543050" y="2305050"/>
            <a:ext cx="3071813" cy="1143000"/>
            <a:chOff x="2500298" y="2428868"/>
            <a:chExt cx="3071833" cy="1143008"/>
          </a:xfrm>
        </p:grpSpPr>
        <p:pic>
          <p:nvPicPr>
            <p:cNvPr id="110620" name="Picture 5">
              <a:extLst>
                <a:ext uri="{FF2B5EF4-FFF2-40B4-BE49-F238E27FC236}">
                  <a16:creationId xmlns:a16="http://schemas.microsoft.com/office/drawing/2014/main" id="{C8819AD5-FC59-4689-A685-23782CFBC8E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000"/>
            <a:stretch>
              <a:fillRect/>
            </a:stretch>
          </p:blipFill>
          <p:spPr bwMode="auto">
            <a:xfrm>
              <a:off x="3714744" y="2428868"/>
              <a:ext cx="1857387"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1">
              <a:extLst>
                <a:ext uri="{FF2B5EF4-FFF2-40B4-BE49-F238E27FC236}">
                  <a16:creationId xmlns:a16="http://schemas.microsoft.com/office/drawing/2014/main" id="{FDD701D6-5B5A-457A-86A4-61057E29F98F}"/>
                </a:ext>
              </a:extLst>
            </p:cNvPr>
            <p:cNvSpPr/>
            <p:nvPr/>
          </p:nvSpPr>
          <p:spPr bwMode="auto">
            <a:xfrm>
              <a:off x="2500298" y="2786059"/>
              <a:ext cx="1214446" cy="214313"/>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grpSp>
      <p:sp>
        <p:nvSpPr>
          <p:cNvPr id="13" name="TextBox 12">
            <a:extLst>
              <a:ext uri="{FF2B5EF4-FFF2-40B4-BE49-F238E27FC236}">
                <a16:creationId xmlns:a16="http://schemas.microsoft.com/office/drawing/2014/main" id="{F2B2E12A-6F38-4329-91F6-607AAFDB8548}"/>
              </a:ext>
            </a:extLst>
          </p:cNvPr>
          <p:cNvSpPr txBox="1"/>
          <p:nvPr/>
        </p:nvSpPr>
        <p:spPr>
          <a:xfrm>
            <a:off x="4438650" y="2162175"/>
            <a:ext cx="1441450" cy="555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indent="0">
              <a:buFont typeface="Arial" panose="020B0604020202020204" pitchFamily="34" charset="0"/>
              <a:buChar char="–"/>
              <a:defRPr/>
            </a:pPr>
            <a:r>
              <a:rPr lang="zh-CN" altLang="en-US" sz="2800" noProof="1">
                <a:solidFill>
                  <a:srgbClr val="0000CC"/>
                </a:solidFill>
                <a:latin typeface="楷体_GB2312"/>
                <a:ea typeface="华文行楷" panose="02010800040101010101" pitchFamily="2" charset="-122"/>
              </a:rPr>
              <a:t>插入</a:t>
            </a:r>
            <a:r>
              <a:rPr lang="en-US" altLang="zh-CN" sz="2800" noProof="1">
                <a:solidFill>
                  <a:srgbClr val="0000CC"/>
                </a:solidFill>
                <a:latin typeface="楷体_GB2312"/>
                <a:ea typeface="华文行楷" panose="02010800040101010101" pitchFamily="2" charset="-122"/>
              </a:rPr>
              <a:t>139</a:t>
            </a:r>
            <a:endParaRPr lang="zh-CN" altLang="en-US" sz="2800" noProof="1">
              <a:solidFill>
                <a:srgbClr val="0000CC"/>
              </a:solidFill>
              <a:latin typeface="楷体_GB2312"/>
              <a:ea typeface="华文行楷" panose="02010800040101010101" pitchFamily="2" charset="-122"/>
            </a:endParaRPr>
          </a:p>
        </p:txBody>
      </p:sp>
      <p:grpSp>
        <p:nvGrpSpPr>
          <p:cNvPr id="14" name="组合 13">
            <a:extLst>
              <a:ext uri="{FF2B5EF4-FFF2-40B4-BE49-F238E27FC236}">
                <a16:creationId xmlns:a16="http://schemas.microsoft.com/office/drawing/2014/main" id="{142069B9-533E-437A-A2D3-6019F236156F}"/>
              </a:ext>
            </a:extLst>
          </p:cNvPr>
          <p:cNvGrpSpPr>
            <a:grpSpLocks/>
          </p:cNvGrpSpPr>
          <p:nvPr/>
        </p:nvGrpSpPr>
        <p:grpSpPr bwMode="auto">
          <a:xfrm>
            <a:off x="4614863" y="1857375"/>
            <a:ext cx="4071937" cy="1804988"/>
            <a:chOff x="5000628" y="1981205"/>
            <a:chExt cx="4071966" cy="1804985"/>
          </a:xfrm>
        </p:grpSpPr>
        <p:pic>
          <p:nvPicPr>
            <p:cNvPr id="110618" name="Picture 7">
              <a:extLst>
                <a:ext uri="{FF2B5EF4-FFF2-40B4-BE49-F238E27FC236}">
                  <a16:creationId xmlns:a16="http://schemas.microsoft.com/office/drawing/2014/main" id="{4E700566-8154-497A-8393-6804A7FB596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6521"/>
            <a:stretch>
              <a:fillRect/>
            </a:stretch>
          </p:blipFill>
          <p:spPr bwMode="auto">
            <a:xfrm>
              <a:off x="6100794" y="1981205"/>
              <a:ext cx="2971800" cy="180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右箭头 15">
              <a:extLst>
                <a:ext uri="{FF2B5EF4-FFF2-40B4-BE49-F238E27FC236}">
                  <a16:creationId xmlns:a16="http://schemas.microsoft.com/office/drawing/2014/main" id="{82C712D0-C0CE-41A4-954D-DE6C9025B996}"/>
                </a:ext>
              </a:extLst>
            </p:cNvPr>
            <p:cNvSpPr/>
            <p:nvPr/>
          </p:nvSpPr>
          <p:spPr bwMode="auto">
            <a:xfrm>
              <a:off x="5000628" y="2786067"/>
              <a:ext cx="1214446" cy="214312"/>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grpSp>
      <p:sp>
        <p:nvSpPr>
          <p:cNvPr id="17" name="TextBox 16">
            <a:extLst>
              <a:ext uri="{FF2B5EF4-FFF2-40B4-BE49-F238E27FC236}">
                <a16:creationId xmlns:a16="http://schemas.microsoft.com/office/drawing/2014/main" id="{669AB090-7F57-44C1-B4D2-046D71B5172F}"/>
              </a:ext>
            </a:extLst>
          </p:cNvPr>
          <p:cNvSpPr txBox="1"/>
          <p:nvPr/>
        </p:nvSpPr>
        <p:spPr>
          <a:xfrm>
            <a:off x="7177088" y="3590925"/>
            <a:ext cx="1858962" cy="457200"/>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400" b="0" noProof="1">
                <a:solidFill>
                  <a:srgbClr val="0000CC"/>
                </a:solidFill>
                <a:effectLst>
                  <a:outerShdw blurRad="38100" dist="38100" dir="2700000" algn="tl">
                    <a:srgbClr val="C0C0C0"/>
                  </a:outerShdw>
                </a:effectLst>
                <a:latin typeface="楷体_GB2312"/>
                <a:ea typeface="华文行楷" panose="02010800040101010101" pitchFamily="2" charset="-122"/>
              </a:rPr>
              <a:t>插入</a:t>
            </a:r>
            <a:r>
              <a:rPr lang="zh-CN" altLang="zh-CN" sz="2400" b="0" noProof="1">
                <a:solidFill>
                  <a:srgbClr val="0000CC"/>
                </a:solidFill>
                <a:effectLst>
                  <a:outerShdw blurRad="38100" dist="38100" dir="2700000" algn="tl">
                    <a:srgbClr val="C0C0C0"/>
                  </a:outerShdw>
                </a:effectLst>
                <a:latin typeface="楷体_GB2312"/>
                <a:ea typeface="华文行楷" panose="02010800040101010101" pitchFamily="2" charset="-122"/>
              </a:rPr>
              <a:t>49, 145</a:t>
            </a:r>
            <a:endParaRPr lang="zh-CN" altLang="en-US" sz="24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grpSp>
        <p:nvGrpSpPr>
          <p:cNvPr id="18" name="组合 17">
            <a:extLst>
              <a:ext uri="{FF2B5EF4-FFF2-40B4-BE49-F238E27FC236}">
                <a16:creationId xmlns:a16="http://schemas.microsoft.com/office/drawing/2014/main" id="{FA6A77FA-839A-41C5-9207-E495AD8D9081}"/>
              </a:ext>
            </a:extLst>
          </p:cNvPr>
          <p:cNvGrpSpPr>
            <a:grpSpLocks/>
          </p:cNvGrpSpPr>
          <p:nvPr/>
        </p:nvGrpSpPr>
        <p:grpSpPr bwMode="auto">
          <a:xfrm>
            <a:off x="5386388" y="3519488"/>
            <a:ext cx="3714750" cy="2571750"/>
            <a:chOff x="5414742" y="3714752"/>
            <a:chExt cx="3714776" cy="2571768"/>
          </a:xfrm>
        </p:grpSpPr>
        <p:pic>
          <p:nvPicPr>
            <p:cNvPr id="110616" name="Picture 9">
              <a:extLst>
                <a:ext uri="{FF2B5EF4-FFF2-40B4-BE49-F238E27FC236}">
                  <a16:creationId xmlns:a16="http://schemas.microsoft.com/office/drawing/2014/main" id="{13A7FD1F-28BE-407A-AB20-8C481969F06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8066"/>
            <a:stretch>
              <a:fillRect/>
            </a:stretch>
          </p:blipFill>
          <p:spPr bwMode="auto">
            <a:xfrm>
              <a:off x="5414742" y="4429132"/>
              <a:ext cx="3714776" cy="18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下箭头 19">
              <a:extLst>
                <a:ext uri="{FF2B5EF4-FFF2-40B4-BE49-F238E27FC236}">
                  <a16:creationId xmlns:a16="http://schemas.microsoft.com/office/drawing/2014/main" id="{BA5BA096-BAE8-4D0F-8265-482C871A7B54}"/>
                </a:ext>
              </a:extLst>
            </p:cNvPr>
            <p:cNvSpPr/>
            <p:nvPr/>
          </p:nvSpPr>
          <p:spPr bwMode="auto">
            <a:xfrm>
              <a:off x="7000665" y="3714752"/>
              <a:ext cx="285752" cy="714380"/>
            </a:xfrm>
            <a:prstGeom prst="down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grpSp>
      <p:sp>
        <p:nvSpPr>
          <p:cNvPr id="21" name="TextBox 20">
            <a:extLst>
              <a:ext uri="{FF2B5EF4-FFF2-40B4-BE49-F238E27FC236}">
                <a16:creationId xmlns:a16="http://schemas.microsoft.com/office/drawing/2014/main" id="{5C640242-F773-459B-BFA1-AB10B0B8B5FE}"/>
              </a:ext>
            </a:extLst>
          </p:cNvPr>
          <p:cNvSpPr txBox="1"/>
          <p:nvPr/>
        </p:nvSpPr>
        <p:spPr>
          <a:xfrm>
            <a:off x="4210050" y="4321175"/>
            <a:ext cx="1322388" cy="5238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插入</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36</a:t>
            </a:r>
            <a:endPar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pic>
        <p:nvPicPr>
          <p:cNvPr id="22" name="Picture 11">
            <a:extLst>
              <a:ext uri="{FF2B5EF4-FFF2-40B4-BE49-F238E27FC236}">
                <a16:creationId xmlns:a16="http://schemas.microsoft.com/office/drawing/2014/main" id="{DBF2F2A0-CE19-48F2-93F0-27A59D3A2BC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6129"/>
          <a:stretch>
            <a:fillRect/>
          </a:stretch>
        </p:blipFill>
        <p:spPr bwMode="auto">
          <a:xfrm>
            <a:off x="42863" y="4162425"/>
            <a:ext cx="43926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箭头 22">
            <a:extLst>
              <a:ext uri="{FF2B5EF4-FFF2-40B4-BE49-F238E27FC236}">
                <a16:creationId xmlns:a16="http://schemas.microsoft.com/office/drawing/2014/main" id="{814DF163-E79C-4F05-9ED4-17C7BB8DF6A9}"/>
              </a:ext>
            </a:extLst>
          </p:cNvPr>
          <p:cNvSpPr/>
          <p:nvPr/>
        </p:nvSpPr>
        <p:spPr bwMode="auto">
          <a:xfrm rot="10800000">
            <a:off x="4221163" y="4805363"/>
            <a:ext cx="1214437" cy="214312"/>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chemeClr val="hlink"/>
              </a:buClr>
              <a:buSzPct val="50000"/>
              <a:buFont typeface="Monotype Sorts" pitchFamily="2" charset="2"/>
              <a:buNone/>
              <a:defRPr/>
            </a:pPr>
            <a:endParaRPr kumimoji="1" lang="zh-CN" altLang="en-US" sz="3000">
              <a:solidFill>
                <a:schemeClr val="bg2"/>
              </a:solidFill>
              <a:ea typeface="华文新魏" panose="02010800040101010101" pitchFamily="2" charset="-122"/>
            </a:endParaRPr>
          </a:p>
        </p:txBody>
      </p:sp>
      <p:sp>
        <p:nvSpPr>
          <p:cNvPr id="24" name="TextBox 23">
            <a:extLst>
              <a:ext uri="{FF2B5EF4-FFF2-40B4-BE49-F238E27FC236}">
                <a16:creationId xmlns:a16="http://schemas.microsoft.com/office/drawing/2014/main" id="{66DD8DA4-CFE9-477F-A6B3-C9A5C57FF438}"/>
              </a:ext>
            </a:extLst>
          </p:cNvPr>
          <p:cNvSpPr txBox="1"/>
          <p:nvPr/>
        </p:nvSpPr>
        <p:spPr>
          <a:xfrm>
            <a:off x="1185863" y="3735388"/>
            <a:ext cx="1531937" cy="522287"/>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插入</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101</a:t>
            </a:r>
            <a:endPar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grpSp>
        <p:nvGrpSpPr>
          <p:cNvPr id="25" name="组合 24">
            <a:extLst>
              <a:ext uri="{FF2B5EF4-FFF2-40B4-BE49-F238E27FC236}">
                <a16:creationId xmlns:a16="http://schemas.microsoft.com/office/drawing/2014/main" id="{CE6475E8-626E-4B89-B922-A45757701592}"/>
              </a:ext>
            </a:extLst>
          </p:cNvPr>
          <p:cNvGrpSpPr>
            <a:grpSpLocks/>
          </p:cNvGrpSpPr>
          <p:nvPr/>
        </p:nvGrpSpPr>
        <p:grpSpPr bwMode="auto">
          <a:xfrm>
            <a:off x="2828925" y="1643063"/>
            <a:ext cx="6215063" cy="2771775"/>
            <a:chOff x="2857488" y="1643050"/>
            <a:chExt cx="6215106" cy="2771568"/>
          </a:xfrm>
        </p:grpSpPr>
        <p:pic>
          <p:nvPicPr>
            <p:cNvPr id="110614" name="Picture 8">
              <a:extLst>
                <a:ext uri="{FF2B5EF4-FFF2-40B4-BE49-F238E27FC236}">
                  <a16:creationId xmlns:a16="http://schemas.microsoft.com/office/drawing/2014/main" id="{177EFEE6-68FB-4EEA-9C99-6D3A8057516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9921"/>
            <a:stretch>
              <a:fillRect/>
            </a:stretch>
          </p:blipFill>
          <p:spPr bwMode="auto">
            <a:xfrm>
              <a:off x="3276458" y="1643050"/>
              <a:ext cx="5796136" cy="259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615" name="直接箭头连接符 26">
              <a:extLst>
                <a:ext uri="{FF2B5EF4-FFF2-40B4-BE49-F238E27FC236}">
                  <a16:creationId xmlns:a16="http://schemas.microsoft.com/office/drawing/2014/main" id="{FF2C5785-4D92-470F-98F8-184C5A3A3A6D}"/>
                </a:ext>
              </a:extLst>
            </p:cNvPr>
            <p:cNvCxnSpPr>
              <a:cxnSpLocks noChangeShapeType="1"/>
            </p:cNvCxnSpPr>
            <p:nvPr/>
          </p:nvCxnSpPr>
          <p:spPr bwMode="auto">
            <a:xfrm flipV="1">
              <a:off x="2857488" y="3985990"/>
              <a:ext cx="500066" cy="428628"/>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right)">
                                      <p:cBhvr>
                                        <p:cTn id="62" dur="500"/>
                                        <p:tgtEl>
                                          <p:spTgt spid="23"/>
                                        </p:tgtEl>
                                      </p:cBhvr>
                                    </p:animEffect>
                                  </p:childTnLst>
                                </p:cTn>
                              </p:par>
                              <p:par>
                                <p:cTn id="63" presetID="22" presetClass="entr" presetSubtype="2"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right)">
                                      <p:cBhvr>
                                        <p:cTn id="65" dur="500"/>
                                        <p:tgtEl>
                                          <p:spTgt spid="2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3" grpId="0"/>
      <p:bldP spid="13" grpId="1"/>
      <p:bldP spid="17" grpId="0"/>
      <p:bldP spid="17" grpId="1"/>
      <p:bldP spid="21" grpId="0"/>
      <p:bldP spid="21" grpId="1"/>
      <p:bldP spid="23" grpId="0" animBg="1"/>
      <p:bldP spid="23" grpId="1" animBg="1"/>
      <p:bldP spid="2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456765-DA0A-4C0E-9226-40E2E8684FD6}"/>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0B0F75CA-77DF-4E7F-AE0C-A403120D4E49}"/>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D9FBADDE-C086-46EE-8914-F0E8A8D83D5A}"/>
              </a:ext>
            </a:extLst>
          </p:cNvPr>
          <p:cNvSpPr>
            <a:spLocks noGrp="1"/>
          </p:cNvSpPr>
          <p:nvPr>
            <p:ph type="sldNum" sz="quarter" idx="12"/>
          </p:nvPr>
        </p:nvSpPr>
        <p:spPr/>
        <p:txBody>
          <a:bodyPr/>
          <a:lstStyle/>
          <a:p>
            <a:pPr>
              <a:defRPr/>
            </a:pPr>
            <a:fld id="{86D6EB3D-DDFA-4BEA-9CC1-F727CF8D1A84}" type="slidenum">
              <a:rPr lang="zh-CN" altLang="en-US"/>
              <a:pPr>
                <a:defRPr/>
              </a:pPr>
              <a:t>115</a:t>
            </a:fld>
            <a:endParaRPr lang="en-US" altLang="zh-CN"/>
          </a:p>
        </p:txBody>
      </p:sp>
      <p:pic>
        <p:nvPicPr>
          <p:cNvPr id="5" name="Picture 3">
            <a:extLst>
              <a:ext uri="{FF2B5EF4-FFF2-40B4-BE49-F238E27FC236}">
                <a16:creationId xmlns:a16="http://schemas.microsoft.com/office/drawing/2014/main" id="{5A601A50-1DC0-4584-B196-7A25741EDA5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0275" y="4478338"/>
            <a:ext cx="5103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C58D987-C157-4E2D-8911-D672EFB996B2}"/>
              </a:ext>
            </a:extLst>
          </p:cNvPr>
          <p:cNvSpPr txBox="1"/>
          <p:nvPr/>
        </p:nvSpPr>
        <p:spPr>
          <a:xfrm>
            <a:off x="4665663" y="3763963"/>
            <a:ext cx="1620837" cy="811212"/>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删除</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55</a:t>
            </a:r>
          </a:p>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简单删除</a:t>
            </a:r>
          </a:p>
        </p:txBody>
      </p:sp>
      <p:sp>
        <p:nvSpPr>
          <p:cNvPr id="7" name="下箭头 6">
            <a:extLst>
              <a:ext uri="{FF2B5EF4-FFF2-40B4-BE49-F238E27FC236}">
                <a16:creationId xmlns:a16="http://schemas.microsoft.com/office/drawing/2014/main" id="{ED5E777E-695F-4E6D-B5F3-E33E265DF665}"/>
              </a:ext>
            </a:extLst>
          </p:cNvPr>
          <p:cNvSpPr/>
          <p:nvPr/>
        </p:nvSpPr>
        <p:spPr>
          <a:xfrm>
            <a:off x="4286250" y="3763963"/>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nvGrpSpPr>
          <p:cNvPr id="8" name="组合 7">
            <a:extLst>
              <a:ext uri="{FF2B5EF4-FFF2-40B4-BE49-F238E27FC236}">
                <a16:creationId xmlns:a16="http://schemas.microsoft.com/office/drawing/2014/main" id="{94E0C8C4-4EAA-4381-B8A3-F376D6B23DB6}"/>
              </a:ext>
            </a:extLst>
          </p:cNvPr>
          <p:cNvGrpSpPr>
            <a:grpSpLocks/>
          </p:cNvGrpSpPr>
          <p:nvPr/>
        </p:nvGrpSpPr>
        <p:grpSpPr bwMode="auto">
          <a:xfrm>
            <a:off x="1857375" y="1379538"/>
            <a:ext cx="5715000" cy="2478087"/>
            <a:chOff x="1714520" y="571480"/>
            <a:chExt cx="5715000" cy="2478088"/>
          </a:xfrm>
        </p:grpSpPr>
        <p:pic>
          <p:nvPicPr>
            <p:cNvPr id="111627" name="Picture 4">
              <a:extLst>
                <a:ext uri="{FF2B5EF4-FFF2-40B4-BE49-F238E27FC236}">
                  <a16:creationId xmlns:a16="http://schemas.microsoft.com/office/drawing/2014/main" id="{B583D27E-A370-4214-9EDD-AF00E24F4B7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20" y="571480"/>
              <a:ext cx="571500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0" name="矩形 9">
              <a:extLst>
                <a:ext uri="{FF2B5EF4-FFF2-40B4-BE49-F238E27FC236}">
                  <a16:creationId xmlns:a16="http://schemas.microsoft.com/office/drawing/2014/main" id="{94DDEC64-508C-4640-91B6-356E6C2BE22F}"/>
                </a:ext>
              </a:extLst>
            </p:cNvPr>
            <p:cNvSpPr/>
            <p:nvPr/>
          </p:nvSpPr>
          <p:spPr>
            <a:xfrm>
              <a:off x="6000770" y="571480"/>
              <a:ext cx="1214438" cy="928687"/>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sp>
        <p:nvSpPr>
          <p:cNvPr id="104457" name="TextBox 10">
            <a:extLst>
              <a:ext uri="{FF2B5EF4-FFF2-40B4-BE49-F238E27FC236}">
                <a16:creationId xmlns:a16="http://schemas.microsoft.com/office/drawing/2014/main" id="{64A62D90-386F-4E58-94A6-6F4D7B1DE29B}"/>
              </a:ext>
            </a:extLst>
          </p:cNvPr>
          <p:cNvSpPr txBox="1"/>
          <p:nvPr/>
        </p:nvSpPr>
        <p:spPr>
          <a:xfrm>
            <a:off x="1112838" y="576263"/>
            <a:ext cx="6335712"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indent="0">
              <a:buFont typeface="Wingdings" panose="05000000000000000000" pitchFamily="2" charset="2"/>
              <a:buChar char="n"/>
              <a:defRPr/>
            </a:pPr>
            <a:r>
              <a:rPr lang="zh-CN" altLang="en-US" sz="2800" noProof="1">
                <a:latin typeface="楷体_GB2312"/>
                <a:ea typeface="华文行楷" panose="02010800040101010101" pitchFamily="2" charset="-122"/>
              </a:rPr>
              <a:t> </a:t>
            </a:r>
            <a:r>
              <a:rPr lang="zh-CN" altLang="en-US" sz="2800" noProof="1">
                <a:latin typeface="华文新魏" panose="02010800040101010101" pitchFamily="2" charset="-122"/>
                <a:ea typeface="华文新魏" panose="02010800040101010101" pitchFamily="2" charset="-122"/>
              </a:rPr>
              <a:t>从</a:t>
            </a:r>
            <a:r>
              <a:rPr lang="en-US" altLang="zh-CN" sz="2800" noProof="1">
                <a:latin typeface="华文新魏" panose="02010800040101010101" pitchFamily="2" charset="-122"/>
                <a:ea typeface="华文新魏" panose="02010800040101010101" pitchFamily="2" charset="-122"/>
              </a:rPr>
              <a:t>B-</a:t>
            </a:r>
            <a:r>
              <a:rPr lang="zh-CN" altLang="en-US" sz="2800" noProof="1">
                <a:latin typeface="华文新魏" panose="02010800040101010101" pitchFamily="2" charset="-122"/>
                <a:ea typeface="华文新魏" panose="02010800040101010101" pitchFamily="2" charset="-122"/>
              </a:rPr>
              <a:t>树删除一个索引域值为</a:t>
            </a:r>
            <a:r>
              <a:rPr lang="en-US" altLang="zh-CN" sz="2800" i="1" noProof="1">
                <a:latin typeface="华文新魏" panose="02010800040101010101" pitchFamily="2" charset="-122"/>
                <a:ea typeface="华文新魏" panose="02010800040101010101" pitchFamily="2" charset="-122"/>
              </a:rPr>
              <a:t>K</a:t>
            </a:r>
            <a:r>
              <a:rPr lang="zh-CN" altLang="en-US" sz="2800" noProof="1">
                <a:latin typeface="华文新魏" panose="02010800040101010101" pitchFamily="2" charset="-122"/>
                <a:ea typeface="华文新魏" panose="02010800040101010101" pitchFamily="2" charset="-122"/>
              </a:rPr>
              <a:t>的记录</a:t>
            </a:r>
            <a:r>
              <a:rPr lang="en-US" altLang="zh-CN" sz="2800" i="1" noProof="1">
                <a:latin typeface="华文新魏" panose="02010800040101010101" pitchFamily="2" charset="-122"/>
                <a:ea typeface="华文新魏" panose="02010800040101010101" pitchFamily="2" charset="-122"/>
              </a:rPr>
              <a:t>r</a:t>
            </a:r>
          </a:p>
        </p:txBody>
      </p:sp>
      <p:sp>
        <p:nvSpPr>
          <p:cNvPr id="12" name="TextBox 11">
            <a:extLst>
              <a:ext uri="{FF2B5EF4-FFF2-40B4-BE49-F238E27FC236}">
                <a16:creationId xmlns:a16="http://schemas.microsoft.com/office/drawing/2014/main" id="{F2F4BB8E-7381-47A4-8B17-15A1F36C1807}"/>
              </a:ext>
            </a:extLst>
          </p:cNvPr>
          <p:cNvSpPr txBox="1"/>
          <p:nvPr/>
        </p:nvSpPr>
        <p:spPr>
          <a:xfrm>
            <a:off x="1322388" y="971550"/>
            <a:ext cx="4105275" cy="5238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例</a:t>
            </a:r>
            <a:r>
              <a:rPr lang="zh-CN"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秩为</a:t>
            </a:r>
            <a:r>
              <a:rPr lang="zh-CN"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a:t>
            </a:r>
            <a:r>
              <a:rPr lang="en-US" altLang="zh-CN"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sz="2800" b="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树删除过程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B659AF-75C6-4E2C-BFF5-4392213099A8}"/>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73D1A9C4-F7A9-4E23-9AD6-9BC5CF47DAA0}"/>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910FA31D-BDC8-435A-93DD-89B0C54D7BB5}"/>
              </a:ext>
            </a:extLst>
          </p:cNvPr>
          <p:cNvSpPr>
            <a:spLocks noGrp="1"/>
          </p:cNvSpPr>
          <p:nvPr>
            <p:ph type="sldNum" sz="quarter" idx="12"/>
          </p:nvPr>
        </p:nvSpPr>
        <p:spPr/>
        <p:txBody>
          <a:bodyPr/>
          <a:lstStyle/>
          <a:p>
            <a:pPr>
              <a:defRPr/>
            </a:pPr>
            <a:fld id="{0149D659-05AC-41A0-A027-86F03593F353}" type="slidenum">
              <a:rPr lang="zh-CN" altLang="en-US"/>
              <a:pPr>
                <a:defRPr/>
              </a:pPr>
              <a:t>116</a:t>
            </a:fld>
            <a:endParaRPr lang="en-US" altLang="zh-CN"/>
          </a:p>
        </p:txBody>
      </p:sp>
      <p:graphicFrame>
        <p:nvGraphicFramePr>
          <p:cNvPr id="5" name="Object 4">
            <a:extLst>
              <a:ext uri="{FF2B5EF4-FFF2-40B4-BE49-F238E27FC236}">
                <a16:creationId xmlns:a16="http://schemas.microsoft.com/office/drawing/2014/main" id="{602E99AB-5CB2-42D3-AF53-39A5994E0405}"/>
              </a:ext>
            </a:extLst>
          </p:cNvPr>
          <p:cNvGraphicFramePr>
            <a:graphicFrameLocks noChangeAspect="1"/>
          </p:cNvGraphicFramePr>
          <p:nvPr/>
        </p:nvGraphicFramePr>
        <p:xfrm>
          <a:off x="1979613" y="3906838"/>
          <a:ext cx="5181600" cy="2379662"/>
        </p:xfrm>
        <a:graphic>
          <a:graphicData uri="http://schemas.openxmlformats.org/presentationml/2006/ole">
            <mc:AlternateContent xmlns:mc="http://schemas.openxmlformats.org/markup-compatibility/2006">
              <mc:Choice xmlns:v="urn:schemas-microsoft-com:vml" Requires="v">
                <p:oleObj spid="_x0000_s4244" r:id="rId3" imgW="6533333" imgH="3000000" progId="PBrush">
                  <p:embed/>
                </p:oleObj>
              </mc:Choice>
              <mc:Fallback>
                <p:oleObj r:id="rId3" imgW="6533333" imgH="300000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906838"/>
                        <a:ext cx="5181600"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10E494B9-49F5-4ABA-B275-B55539802A6D}"/>
              </a:ext>
            </a:extLst>
          </p:cNvPr>
          <p:cNvSpPr txBox="1"/>
          <p:nvPr/>
        </p:nvSpPr>
        <p:spPr>
          <a:xfrm>
            <a:off x="4791075" y="3159125"/>
            <a:ext cx="2251075" cy="80962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删除</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65</a:t>
            </a:r>
          </a:p>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调整</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g</a:t>
            </a:r>
            <a:r>
              <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c</a:t>
            </a:r>
            <a:r>
              <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h</a:t>
            </a:r>
            <a:endPar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sp>
        <p:nvSpPr>
          <p:cNvPr id="7" name="下箭头 6">
            <a:extLst>
              <a:ext uri="{FF2B5EF4-FFF2-40B4-BE49-F238E27FC236}">
                <a16:creationId xmlns:a16="http://schemas.microsoft.com/office/drawing/2014/main" id="{70D55471-6D2C-4727-886B-384775A4586A}"/>
              </a:ext>
            </a:extLst>
          </p:cNvPr>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nvGrpSpPr>
          <p:cNvPr id="112648" name="组合 7">
            <a:extLst>
              <a:ext uri="{FF2B5EF4-FFF2-40B4-BE49-F238E27FC236}">
                <a16:creationId xmlns:a16="http://schemas.microsoft.com/office/drawing/2014/main" id="{65BBF58C-60D3-4AEB-B255-45466A158BBA}"/>
              </a:ext>
            </a:extLst>
          </p:cNvPr>
          <p:cNvGrpSpPr>
            <a:grpSpLocks/>
          </p:cNvGrpSpPr>
          <p:nvPr/>
        </p:nvGrpSpPr>
        <p:grpSpPr bwMode="auto">
          <a:xfrm>
            <a:off x="1857375" y="714375"/>
            <a:ext cx="5257800" cy="2286000"/>
            <a:chOff x="1857356" y="714356"/>
            <a:chExt cx="5257800" cy="2286016"/>
          </a:xfrm>
        </p:grpSpPr>
        <p:graphicFrame>
          <p:nvGraphicFramePr>
            <p:cNvPr id="112649" name="Object 3">
              <a:extLst>
                <a:ext uri="{FF2B5EF4-FFF2-40B4-BE49-F238E27FC236}">
                  <a16:creationId xmlns:a16="http://schemas.microsoft.com/office/drawing/2014/main" id="{8048983A-EBA3-4613-BDE0-65C4EC0E80A6}"/>
                </a:ext>
              </a:extLst>
            </p:cNvPr>
            <p:cNvGraphicFramePr>
              <a:graphicFrameLocks noChangeAspect="1"/>
            </p:cNvGraphicFramePr>
            <p:nvPr/>
          </p:nvGraphicFramePr>
          <p:xfrm>
            <a:off x="1857356" y="746122"/>
            <a:ext cx="5257800" cy="2254250"/>
          </p:xfrm>
          <a:graphic>
            <a:graphicData uri="http://schemas.openxmlformats.org/presentationml/2006/ole">
              <mc:AlternateContent xmlns:mc="http://schemas.openxmlformats.org/markup-compatibility/2006">
                <mc:Choice xmlns:v="urn:schemas-microsoft-com:vml" Requires="v">
                  <p:oleObj spid="_x0000_s4245" r:id="rId5" imgW="7066667" imgH="3029373" progId="PBrush">
                    <p:embed/>
                  </p:oleObj>
                </mc:Choice>
                <mc:Fallback>
                  <p:oleObj r:id="rId5" imgW="7066667" imgH="3029373" progId="PBrus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56" y="746122"/>
                          <a:ext cx="525780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82" name="矩形 9">
              <a:extLst>
                <a:ext uri="{FF2B5EF4-FFF2-40B4-BE49-F238E27FC236}">
                  <a16:creationId xmlns:a16="http://schemas.microsoft.com/office/drawing/2014/main" id="{840B6F1B-258C-4385-984C-BDC048006E0B}"/>
                </a:ext>
              </a:extLst>
            </p:cNvPr>
            <p:cNvSpPr/>
            <p:nvPr/>
          </p:nvSpPr>
          <p:spPr>
            <a:xfrm>
              <a:off x="5786419" y="714356"/>
              <a:ext cx="1214437" cy="928695"/>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5DF7783-4553-43EC-B8A1-6EB1DBDE2429}"/>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2D6C3C95-77EB-4CB6-8A9C-2C635C7C0BAD}"/>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F334CE19-982F-4624-927B-645F6606217C}"/>
              </a:ext>
            </a:extLst>
          </p:cNvPr>
          <p:cNvSpPr>
            <a:spLocks noGrp="1"/>
          </p:cNvSpPr>
          <p:nvPr>
            <p:ph type="sldNum" sz="quarter" idx="12"/>
          </p:nvPr>
        </p:nvSpPr>
        <p:spPr/>
        <p:txBody>
          <a:bodyPr/>
          <a:lstStyle/>
          <a:p>
            <a:pPr>
              <a:defRPr/>
            </a:pPr>
            <a:fld id="{165ABFCE-5511-40D5-8FCF-89BB76B0567D}" type="slidenum">
              <a:rPr lang="zh-CN" altLang="en-US"/>
              <a:pPr>
                <a:defRPr/>
              </a:pPr>
              <a:t>117</a:t>
            </a:fld>
            <a:endParaRPr lang="en-US" altLang="zh-CN"/>
          </a:p>
        </p:txBody>
      </p:sp>
      <p:graphicFrame>
        <p:nvGraphicFramePr>
          <p:cNvPr id="5" name="Object 3">
            <a:extLst>
              <a:ext uri="{FF2B5EF4-FFF2-40B4-BE49-F238E27FC236}">
                <a16:creationId xmlns:a16="http://schemas.microsoft.com/office/drawing/2014/main" id="{03FE0766-0D10-4409-A74E-C1661307AA71}"/>
              </a:ext>
            </a:extLst>
          </p:cNvPr>
          <p:cNvGraphicFramePr>
            <a:graphicFrameLocks noChangeAspect="1"/>
          </p:cNvGraphicFramePr>
          <p:nvPr/>
        </p:nvGraphicFramePr>
        <p:xfrm>
          <a:off x="2062163" y="3857625"/>
          <a:ext cx="4867275" cy="2540000"/>
        </p:xfrm>
        <a:graphic>
          <a:graphicData uri="http://schemas.openxmlformats.org/presentationml/2006/ole">
            <mc:AlternateContent xmlns:mc="http://schemas.openxmlformats.org/markup-compatibility/2006">
              <mc:Choice xmlns:v="urn:schemas-microsoft-com:vml" Requires="v">
                <p:oleObj spid="_x0000_s5268" r:id="rId3" imgW="6076190" imgH="3172268" progId="PBrush">
                  <p:embed/>
                </p:oleObj>
              </mc:Choice>
              <mc:Fallback>
                <p:oleObj r:id="rId3" imgW="6076190" imgH="317226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3857625"/>
                        <a:ext cx="486727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9AD5C6A1-C0B8-4081-86B1-8E1EA6C41766}"/>
              </a:ext>
            </a:extLst>
          </p:cNvPr>
          <p:cNvSpPr txBox="1"/>
          <p:nvPr/>
        </p:nvSpPr>
        <p:spPr>
          <a:xfrm>
            <a:off x="4791075" y="3159125"/>
            <a:ext cx="2154238" cy="80962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删除</a:t>
            </a:r>
            <a:r>
              <a:rPr lang="zh-CN"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70</a:t>
            </a:r>
          </a:p>
          <a:p>
            <a:pPr>
              <a:lnSpc>
                <a:spcPts val="2800"/>
              </a:lnSpc>
              <a:spcBef>
                <a:spcPct val="0"/>
              </a:spcBef>
              <a:buFontTx/>
              <a:buNone/>
              <a:defRPr/>
            </a:pPr>
            <a:r>
              <a:rPr lang="zh-CN"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调整</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f</a:t>
            </a:r>
            <a:r>
              <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c</a:t>
            </a:r>
            <a:r>
              <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rPr>
              <a:t>、</a:t>
            </a:r>
            <a:r>
              <a:rPr lang="en-US" altLang="zh-CN" sz="2800" b="0" noProof="1">
                <a:solidFill>
                  <a:srgbClr val="0000CC"/>
                </a:solidFill>
                <a:effectLst>
                  <a:outerShdw blurRad="38100" dist="38100" dir="2700000" algn="tl">
                    <a:srgbClr val="C0C0C0"/>
                  </a:outerShdw>
                </a:effectLst>
                <a:latin typeface="楷体_GB2312"/>
                <a:ea typeface="华文行楷" panose="02010800040101010101" pitchFamily="2" charset="-122"/>
              </a:rPr>
              <a:t>g</a:t>
            </a:r>
            <a:endParaRPr lang="en-US" altLang="en-US" sz="2800" b="0" noProof="1">
              <a:solidFill>
                <a:srgbClr val="0000CC"/>
              </a:solidFill>
              <a:effectLst>
                <a:outerShdw blurRad="38100" dist="38100" dir="2700000" algn="tl">
                  <a:srgbClr val="C0C0C0"/>
                </a:outerShdw>
              </a:effectLst>
              <a:latin typeface="楷体_GB2312"/>
              <a:ea typeface="华文行楷" panose="02010800040101010101" pitchFamily="2" charset="-122"/>
            </a:endParaRPr>
          </a:p>
        </p:txBody>
      </p:sp>
      <p:sp>
        <p:nvSpPr>
          <p:cNvPr id="7" name="下箭头 6">
            <a:extLst>
              <a:ext uri="{FF2B5EF4-FFF2-40B4-BE49-F238E27FC236}">
                <a16:creationId xmlns:a16="http://schemas.microsoft.com/office/drawing/2014/main" id="{AD678D3F-64F7-48DE-ABFB-D2E59F9F8D61}"/>
              </a:ext>
            </a:extLst>
          </p:cNvPr>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nvGrpSpPr>
          <p:cNvPr id="113672" name="组合 7">
            <a:extLst>
              <a:ext uri="{FF2B5EF4-FFF2-40B4-BE49-F238E27FC236}">
                <a16:creationId xmlns:a16="http://schemas.microsoft.com/office/drawing/2014/main" id="{F0B17229-F740-41C9-8CC2-89B2FD4DBD1E}"/>
              </a:ext>
            </a:extLst>
          </p:cNvPr>
          <p:cNvGrpSpPr>
            <a:grpSpLocks/>
          </p:cNvGrpSpPr>
          <p:nvPr/>
        </p:nvGrpSpPr>
        <p:grpSpPr bwMode="auto">
          <a:xfrm>
            <a:off x="1746250" y="642938"/>
            <a:ext cx="5562600" cy="2490787"/>
            <a:chOff x="1745704" y="642918"/>
            <a:chExt cx="5562600" cy="2490787"/>
          </a:xfrm>
        </p:grpSpPr>
        <p:graphicFrame>
          <p:nvGraphicFramePr>
            <p:cNvPr id="113673" name="Object 2">
              <a:extLst>
                <a:ext uri="{FF2B5EF4-FFF2-40B4-BE49-F238E27FC236}">
                  <a16:creationId xmlns:a16="http://schemas.microsoft.com/office/drawing/2014/main" id="{06F9BCD3-313E-4579-B1F5-5F12EC8D6F3D}"/>
                </a:ext>
              </a:extLst>
            </p:cNvPr>
            <p:cNvGraphicFramePr>
              <a:graphicFrameLocks noChangeAspect="1"/>
            </p:cNvGraphicFramePr>
            <p:nvPr/>
          </p:nvGraphicFramePr>
          <p:xfrm>
            <a:off x="1745704" y="642918"/>
            <a:ext cx="5562600" cy="2490787"/>
          </p:xfrm>
          <a:graphic>
            <a:graphicData uri="http://schemas.openxmlformats.org/presentationml/2006/ole">
              <mc:AlternateContent xmlns:mc="http://schemas.openxmlformats.org/markup-compatibility/2006">
                <mc:Choice xmlns:v="urn:schemas-microsoft-com:vml" Requires="v">
                  <p:oleObj spid="_x0000_s5269" r:id="rId5" imgW="6876190" imgH="3076190" progId="PBrush">
                    <p:embed/>
                  </p:oleObj>
                </mc:Choice>
                <mc:Fallback>
                  <p:oleObj r:id="rId5" imgW="6876190" imgH="3076190" progId="PBrush">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704" y="642918"/>
                          <a:ext cx="5562600"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506" name="矩形 9">
              <a:extLst>
                <a:ext uri="{FF2B5EF4-FFF2-40B4-BE49-F238E27FC236}">
                  <a16:creationId xmlns:a16="http://schemas.microsoft.com/office/drawing/2014/main" id="{1B9944BB-F776-44D9-9F5D-18690F61D7D4}"/>
                </a:ext>
              </a:extLst>
            </p:cNvPr>
            <p:cNvSpPr/>
            <p:nvPr/>
          </p:nvSpPr>
          <p:spPr>
            <a:xfrm>
              <a:off x="6000204" y="714355"/>
              <a:ext cx="1285875" cy="928688"/>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chemeClr val="hlink"/>
                </a:buClr>
                <a:buSzPct val="50000"/>
                <a:buFont typeface="Monotype Sorts"/>
                <a:buNone/>
                <a:defRPr/>
              </a:pPr>
              <a:endParaRPr lang="zh-CN" altLang="en-US" sz="3000" noProof="1">
                <a:solidFill>
                  <a:schemeClr val="bg2"/>
                </a:solidFill>
                <a:ea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5B1A3-53D8-4C3D-B93E-869CBADBDCD9}"/>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zh-CN" altLang="en-US" dirty="0">
                <a:latin typeface="华文新魏" panose="02010800040101010101" pitchFamily="2" charset="-122"/>
                <a:ea typeface="华文新魏" panose="02010800040101010101" pitchFamily="2" charset="-122"/>
              </a:rPr>
              <a:t>树插入删除演示</a:t>
            </a:r>
            <a:endParaRPr lang="zh-CN" altLang="en-US" dirty="0">
              <a:cs typeface="+mj-cs"/>
            </a:endParaRPr>
          </a:p>
        </p:txBody>
      </p:sp>
      <p:sp>
        <p:nvSpPr>
          <p:cNvPr id="3" name="日期占位符 2">
            <a:extLst>
              <a:ext uri="{FF2B5EF4-FFF2-40B4-BE49-F238E27FC236}">
                <a16:creationId xmlns:a16="http://schemas.microsoft.com/office/drawing/2014/main" id="{7E43AA8A-E836-4476-9825-6D05A1947839}"/>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9FA95E97-25F0-435B-BC25-C4E5ADDC0612}"/>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2DFA819-BDB2-4A95-A8D5-6C27786CF488}"/>
              </a:ext>
            </a:extLst>
          </p:cNvPr>
          <p:cNvSpPr>
            <a:spLocks noGrp="1"/>
          </p:cNvSpPr>
          <p:nvPr>
            <p:ph type="sldNum" sz="quarter" idx="12"/>
          </p:nvPr>
        </p:nvSpPr>
        <p:spPr/>
        <p:txBody>
          <a:bodyPr/>
          <a:lstStyle/>
          <a:p>
            <a:pPr>
              <a:defRPr/>
            </a:pPr>
            <a:fld id="{53BF53E7-F322-40EF-B532-3A2BBA095B62}" type="slidenum">
              <a:rPr lang="zh-CN" altLang="en-US"/>
              <a:pPr>
                <a:defRPr/>
              </a:pPr>
              <a:t>118</a:t>
            </a:fld>
            <a:endParaRPr lang="en-US" altLang="zh-CN"/>
          </a:p>
        </p:txBody>
      </p:sp>
      <p:sp>
        <p:nvSpPr>
          <p:cNvPr id="8" name="文本框 7">
            <a:extLst>
              <a:ext uri="{FF2B5EF4-FFF2-40B4-BE49-F238E27FC236}">
                <a16:creationId xmlns:a16="http://schemas.microsoft.com/office/drawing/2014/main" id="{1C74D90F-981E-4D51-8269-605E61F9CA33}"/>
              </a:ext>
            </a:extLst>
          </p:cNvPr>
          <p:cNvSpPr txBox="1"/>
          <p:nvPr/>
        </p:nvSpPr>
        <p:spPr>
          <a:xfrm>
            <a:off x="1403648" y="2708920"/>
            <a:ext cx="7056784" cy="954107"/>
          </a:xfrm>
          <a:prstGeom prst="rect">
            <a:avLst/>
          </a:prstGeom>
          <a:noFill/>
        </p:spPr>
        <p:txBody>
          <a:bodyPr wrap="square">
            <a:spAutoFit/>
          </a:bodyPr>
          <a:lstStyle/>
          <a:p>
            <a:r>
              <a:rPr lang="en-US" altLang="zh-CN" sz="2800" dirty="0">
                <a:hlinkClick r:id="rId2"/>
              </a:rPr>
              <a:t>B-Tree Visualization | B-Tree Animation (dichchankinh.com)</a:t>
            </a:r>
            <a:endParaRPr lang="zh-CN" altLang="en-US" sz="3600" dirty="0"/>
          </a:p>
        </p:txBody>
      </p:sp>
    </p:spTree>
    <p:extLst>
      <p:ext uri="{BB962C8B-B14F-4D97-AF65-F5344CB8AC3E}">
        <p14:creationId xmlns:p14="http://schemas.microsoft.com/office/powerpoint/2010/main" val="17495241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E442DE-45A7-4889-9EDB-1601168C341F}"/>
              </a:ext>
            </a:extLst>
          </p:cNvPr>
          <p:cNvPicPr>
            <a:picLocks noChangeAspect="1"/>
          </p:cNvPicPr>
          <p:nvPr/>
        </p:nvPicPr>
        <p:blipFill>
          <a:blip r:embed="rId2"/>
          <a:stretch>
            <a:fillRect/>
          </a:stretch>
        </p:blipFill>
        <p:spPr>
          <a:xfrm>
            <a:off x="0" y="1844824"/>
            <a:ext cx="9144000" cy="4061561"/>
          </a:xfrm>
          <a:prstGeom prst="rect">
            <a:avLst/>
          </a:prstGeom>
        </p:spPr>
      </p:pic>
      <p:sp>
        <p:nvSpPr>
          <p:cNvPr id="4" name="标题 1">
            <a:extLst>
              <a:ext uri="{FF2B5EF4-FFF2-40B4-BE49-F238E27FC236}">
                <a16:creationId xmlns:a16="http://schemas.microsoft.com/office/drawing/2014/main" id="{1FBDF063-1262-460F-B40F-7F9B174EF0F4}"/>
              </a:ext>
            </a:extLst>
          </p:cNvPr>
          <p:cNvSpPr txBox="1">
            <a:spLocks/>
          </p:cNvSpPr>
          <p:nvPr/>
        </p:nvSpPr>
        <p:spPr>
          <a:xfrm>
            <a:off x="990600" y="0"/>
            <a:ext cx="8153400" cy="1066800"/>
          </a:xfrm>
          <a:prstGeom prst="rect">
            <a:avLst/>
          </a:prstGeom>
        </p:spPr>
        <p:txBody>
          <a:bodyPr/>
          <a:lst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a:lstStyle>
          <a:p>
            <a:pPr algn="r">
              <a:defRPr/>
            </a:pPr>
            <a:r>
              <a:rPr lang="zh-CN" altLang="en-US" b="0" kern="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基于</a:t>
            </a:r>
            <a:r>
              <a:rPr lang="en-US" altLang="zh-CN" b="0" kern="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AI</a:t>
            </a:r>
            <a:r>
              <a:rPr lang="zh-CN" altLang="en-US" b="0" kern="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的索引结构</a:t>
            </a:r>
            <a:endParaRPr lang="zh-CN" altLang="en-US" kern="0" dirty="0">
              <a:ea typeface="华文新魏" panose="020108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8DFBC980-A57D-48E3-BE14-49DA41CBD156}"/>
              </a:ext>
            </a:extLst>
          </p:cNvPr>
          <p:cNvSpPr txBox="1"/>
          <p:nvPr/>
        </p:nvSpPr>
        <p:spPr>
          <a:xfrm>
            <a:off x="107504" y="1196752"/>
            <a:ext cx="8496944"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优化索引结构设计或设计基于模型的索引结构</a:t>
            </a:r>
          </a:p>
        </p:txBody>
      </p:sp>
    </p:spTree>
    <p:extLst>
      <p:ext uri="{BB962C8B-B14F-4D97-AF65-F5344CB8AC3E}">
        <p14:creationId xmlns:p14="http://schemas.microsoft.com/office/powerpoint/2010/main" val="3388079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2A2B1-A3C0-4C74-A180-9F13E49C2F9D}"/>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AC7F102A-39B4-4489-B9FB-5A30C2B82104}"/>
              </a:ext>
            </a:extLst>
          </p:cNvPr>
          <p:cNvSpPr>
            <a:spLocks noGrp="1"/>
          </p:cNvSpPr>
          <p:nvPr>
            <p:ph idx="1"/>
          </p:nvPr>
        </p:nvSpPr>
        <p:spPr>
          <a:xfrm>
            <a:off x="557213" y="1350963"/>
            <a:ext cx="8229600" cy="4525962"/>
          </a:xfrm>
          <a:solidFill>
            <a:schemeClr val="bg1"/>
          </a:solidFill>
        </p:spPr>
        <p:txBody>
          <a:bodyPr/>
          <a:lstStyle/>
          <a:p>
            <a:pPr>
              <a:defRPr/>
            </a:pPr>
            <a:r>
              <a:rPr lang="zh-CN" altLang="en-US" sz="2800" dirty="0">
                <a:effectLst/>
                <a:latin typeface="华文新魏" panose="02010800040101010101" pitchFamily="2" charset="-122"/>
                <a:ea typeface="华文新魏" panose="02010800040101010101" pitchFamily="2" charset="-122"/>
                <a:cs typeface="+mn-cs"/>
              </a:rPr>
              <a:t>光学存储器</a:t>
            </a:r>
            <a:r>
              <a:rPr lang="en-US" altLang="zh-CN" sz="2800" dirty="0">
                <a:effectLst/>
                <a:latin typeface="华文新魏" panose="02010800040101010101" pitchFamily="2" charset="-122"/>
                <a:ea typeface="华文新魏" panose="02010800040101010101" pitchFamily="2" charset="-122"/>
                <a:cs typeface="+mn-cs"/>
              </a:rPr>
              <a:t>(Optical storage) </a:t>
            </a:r>
          </a:p>
          <a:p>
            <a:pPr lvl="1">
              <a:defRPr/>
            </a:pPr>
            <a:r>
              <a:rPr lang="zh-CN" altLang="en-US" sz="2400" dirty="0">
                <a:effectLst/>
                <a:latin typeface="华文新魏" panose="02010800040101010101" pitchFamily="2" charset="-122"/>
                <a:ea typeface="华文新魏" panose="02010800040101010101" pitchFamily="2" charset="-122"/>
              </a:rPr>
              <a:t>非易失性存储器，利用激光将数据从旋转的盘面读出</a:t>
            </a:r>
            <a:endParaRPr lang="en-US" altLang="zh-CN" sz="2400" dirty="0">
              <a:effectLst/>
              <a:latin typeface="华文新魏" panose="02010800040101010101" pitchFamily="2" charset="-122"/>
              <a:ea typeface="华文新魏" panose="02010800040101010101" pitchFamily="2" charset="-122"/>
            </a:endParaRPr>
          </a:p>
          <a:p>
            <a:pPr lvl="2">
              <a:defRPr/>
            </a:pPr>
            <a:r>
              <a:rPr lang="zh-CN" altLang="en-US" sz="2000" dirty="0">
                <a:effectLst/>
                <a:latin typeface="华文新魏" panose="02010800040101010101" pitchFamily="2" charset="-122"/>
                <a:ea typeface="华文新魏" panose="02010800040101010101" pitchFamily="2" charset="-122"/>
              </a:rPr>
              <a:t>最流行的形式是光盘，例如： </a:t>
            </a:r>
            <a:r>
              <a:rPr lang="en-US" altLang="zh-CN" sz="2000" dirty="0">
                <a:effectLst/>
                <a:latin typeface="华文新魏" panose="02010800040101010101" pitchFamily="2" charset="-122"/>
                <a:ea typeface="华文新魏" panose="02010800040101010101" pitchFamily="2" charset="-122"/>
              </a:rPr>
              <a:t>CD-ROM (640 MB) </a:t>
            </a:r>
            <a:r>
              <a:rPr lang="zh-CN" altLang="en-US" sz="2000" dirty="0">
                <a:effectLst/>
                <a:latin typeface="华文新魏" panose="02010800040101010101" pitchFamily="2" charset="-122"/>
                <a:ea typeface="华文新魏" panose="02010800040101010101" pitchFamily="2" charset="-122"/>
              </a:rPr>
              <a:t>、</a:t>
            </a:r>
            <a:r>
              <a:rPr lang="en-US" altLang="zh-CN" sz="2000" dirty="0">
                <a:effectLst/>
                <a:latin typeface="华文新魏" panose="02010800040101010101" pitchFamily="2" charset="-122"/>
                <a:ea typeface="华文新魏" panose="02010800040101010101" pitchFamily="2" charset="-122"/>
              </a:rPr>
              <a:t>DVD (4.7 to 17 GB) </a:t>
            </a:r>
          </a:p>
          <a:p>
            <a:pPr lvl="1">
              <a:defRPr/>
            </a:pPr>
            <a:r>
              <a:rPr lang="zh-CN" altLang="en-US" sz="2400" dirty="0">
                <a:effectLst/>
                <a:latin typeface="华文新魏" panose="02010800040101010101" pitchFamily="2" charset="-122"/>
                <a:ea typeface="华文新魏" panose="02010800040101010101" pitchFamily="2" charset="-122"/>
              </a:rPr>
              <a:t>一些光盘只支持一次写、多次读，该类光盘主要用来存档，例如</a:t>
            </a:r>
            <a:r>
              <a:rPr lang="en-US" altLang="zh-CN" sz="2400" dirty="0">
                <a:effectLst/>
                <a:latin typeface="华文新魏" panose="02010800040101010101" pitchFamily="2" charset="-122"/>
                <a:ea typeface="华文新魏" panose="02010800040101010101" pitchFamily="2" charset="-122"/>
              </a:rPr>
              <a:t>CD-R, DVD-R, DVD+R</a:t>
            </a:r>
            <a:r>
              <a:rPr lang="zh-CN" altLang="en-US" sz="2400" dirty="0">
                <a:effectLst/>
                <a:latin typeface="华文新魏" panose="02010800040101010101" pitchFamily="2" charset="-122"/>
                <a:ea typeface="华文新魏" panose="02010800040101010101" pitchFamily="2" charset="-122"/>
              </a:rPr>
              <a:t>等</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一些光盘支持多次读写，例如</a:t>
            </a:r>
            <a:r>
              <a:rPr lang="en-US" altLang="zh-CN" sz="2400" dirty="0">
                <a:effectLst/>
                <a:latin typeface="华文新魏" panose="02010800040101010101" pitchFamily="2" charset="-122"/>
                <a:ea typeface="华文新魏" panose="02010800040101010101" pitchFamily="2" charset="-122"/>
              </a:rPr>
              <a:t>CD-RW, DVD-RW, DVD+RW, DVD-RAM</a:t>
            </a:r>
            <a:r>
              <a:rPr lang="zh-CN" altLang="en-US" sz="2400" dirty="0">
                <a:effectLst/>
                <a:latin typeface="华文新魏" panose="02010800040101010101" pitchFamily="2" charset="-122"/>
                <a:ea typeface="华文新魏" panose="02010800040101010101" pitchFamily="2" charset="-122"/>
              </a:rPr>
              <a:t>等</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与磁盘相比，光盘的读写速度慢得多</a:t>
            </a:r>
            <a:endParaRPr lang="en-US" altLang="zh-CN" sz="2400" dirty="0">
              <a:effectLst/>
              <a:latin typeface="华文新魏" panose="02010800040101010101" pitchFamily="2" charset="-122"/>
              <a:ea typeface="华文新魏" panose="02010800040101010101" pitchFamily="2" charset="-122"/>
            </a:endParaRPr>
          </a:p>
          <a:p>
            <a:pPr>
              <a:defRPr/>
            </a:pPr>
            <a:endParaRPr lang="zh-CN" altLang="en-US" dirty="0">
              <a:cs typeface="+mn-cs"/>
            </a:endParaRPr>
          </a:p>
        </p:txBody>
      </p:sp>
      <p:sp>
        <p:nvSpPr>
          <p:cNvPr id="6" name="灯片编号占位符 5">
            <a:extLst>
              <a:ext uri="{FF2B5EF4-FFF2-40B4-BE49-F238E27FC236}">
                <a16:creationId xmlns:a16="http://schemas.microsoft.com/office/drawing/2014/main" id="{261ED11C-A855-4FA3-B579-2CC80F568D5B}"/>
              </a:ext>
            </a:extLst>
          </p:cNvPr>
          <p:cNvSpPr>
            <a:spLocks noGrp="1"/>
          </p:cNvSpPr>
          <p:nvPr>
            <p:ph type="sldNum" sz="quarter" idx="12"/>
          </p:nvPr>
        </p:nvSpPr>
        <p:spPr/>
        <p:txBody>
          <a:bodyPr/>
          <a:lstStyle/>
          <a:p>
            <a:pPr>
              <a:defRPr/>
            </a:pPr>
            <a:fld id="{6CE1635D-6C5E-4E68-80B3-064A007F97B6}" type="slidenum">
              <a:rPr lang="zh-CN" altLang="en-US"/>
              <a:pPr>
                <a:defRPr/>
              </a:pPr>
              <a:t>12</a:t>
            </a:fld>
            <a:endParaRPr lang="en-US" altLang="zh-CN"/>
          </a:p>
        </p:txBody>
      </p:sp>
      <p:pic>
        <p:nvPicPr>
          <p:cNvPr id="4" name="图片 3">
            <a:extLst>
              <a:ext uri="{FF2B5EF4-FFF2-40B4-BE49-F238E27FC236}">
                <a16:creationId xmlns:a16="http://schemas.microsoft.com/office/drawing/2014/main" id="{DB6E041B-C6C4-468A-BFDD-EA022B09142D}"/>
              </a:ext>
            </a:extLst>
          </p:cNvPr>
          <p:cNvPicPr>
            <a:picLocks noChangeAspect="1"/>
          </p:cNvPicPr>
          <p:nvPr/>
        </p:nvPicPr>
        <p:blipFill>
          <a:blip r:embed="rId2"/>
          <a:stretch>
            <a:fillRect/>
          </a:stretch>
        </p:blipFill>
        <p:spPr>
          <a:xfrm>
            <a:off x="1691680" y="5068813"/>
            <a:ext cx="2424336" cy="1616224"/>
          </a:xfrm>
          <a:prstGeom prst="rect">
            <a:avLst/>
          </a:prstGeom>
        </p:spPr>
      </p:pic>
      <p:pic>
        <p:nvPicPr>
          <p:cNvPr id="5" name="图片 4">
            <a:extLst>
              <a:ext uri="{FF2B5EF4-FFF2-40B4-BE49-F238E27FC236}">
                <a16:creationId xmlns:a16="http://schemas.microsoft.com/office/drawing/2014/main" id="{68611EE0-A46D-44ED-864D-D5032FE8E089}"/>
              </a:ext>
            </a:extLst>
          </p:cNvPr>
          <p:cNvPicPr>
            <a:picLocks noChangeAspect="1"/>
          </p:cNvPicPr>
          <p:nvPr/>
        </p:nvPicPr>
        <p:blipFill>
          <a:blip r:embed="rId3"/>
          <a:stretch>
            <a:fillRect/>
          </a:stretch>
        </p:blipFill>
        <p:spPr>
          <a:xfrm>
            <a:off x="5796136" y="5042553"/>
            <a:ext cx="2187327" cy="1642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4A950-71AE-45F9-88FF-CEAF7B9CD638}"/>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总结</a:t>
            </a:r>
          </a:p>
        </p:txBody>
      </p:sp>
      <p:sp>
        <p:nvSpPr>
          <p:cNvPr id="3" name="日期占位符 2">
            <a:extLst>
              <a:ext uri="{FF2B5EF4-FFF2-40B4-BE49-F238E27FC236}">
                <a16:creationId xmlns:a16="http://schemas.microsoft.com/office/drawing/2014/main" id="{FE6F9B8F-4752-4A56-8D96-EA2B2B7FFC6D}"/>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B429BE34-2306-485C-87B9-9164ED73D2B7}"/>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8B5D118C-18CF-4263-8528-CEB6E4B9CA1E}"/>
              </a:ext>
            </a:extLst>
          </p:cNvPr>
          <p:cNvSpPr>
            <a:spLocks noGrp="1"/>
          </p:cNvSpPr>
          <p:nvPr>
            <p:ph type="sldNum" sz="quarter" idx="12"/>
          </p:nvPr>
        </p:nvSpPr>
        <p:spPr/>
        <p:txBody>
          <a:bodyPr/>
          <a:lstStyle/>
          <a:p>
            <a:pPr>
              <a:defRPr/>
            </a:pPr>
            <a:fld id="{25CB36D1-B80F-402F-9322-C85FE1090C27}" type="slidenum">
              <a:rPr lang="zh-CN" altLang="en-US"/>
              <a:pPr>
                <a:defRPr/>
              </a:pPr>
              <a:t>120</a:t>
            </a:fld>
            <a:endParaRPr lang="en-US" altLang="zh-CN"/>
          </a:p>
        </p:txBody>
      </p:sp>
      <p:sp>
        <p:nvSpPr>
          <p:cNvPr id="6" name="Rectangle 4">
            <a:extLst>
              <a:ext uri="{FF2B5EF4-FFF2-40B4-BE49-F238E27FC236}">
                <a16:creationId xmlns:a16="http://schemas.microsoft.com/office/drawing/2014/main" id="{3E3BF455-5C7D-4F88-ACEE-50BC477DC247}"/>
              </a:ext>
            </a:extLst>
          </p:cNvPr>
          <p:cNvSpPr txBox="1">
            <a:spLocks noChangeArrowheads="1"/>
          </p:cNvSpPr>
          <p:nvPr/>
        </p:nvSpPr>
        <p:spPr>
          <a:xfrm>
            <a:off x="785813" y="1143000"/>
            <a:ext cx="7818437" cy="5286375"/>
          </a:xfrm>
          <a:prstGeom prst="rect">
            <a:avLst/>
          </a:prstGeom>
          <a:noFill/>
        </p:spPr>
        <p:txBody>
          <a:bodyPr/>
          <a:lstStyle/>
          <a:p>
            <a:pPr marL="342900" indent="-342900" eaLnBrk="1" hangingPunct="1">
              <a:lnSpc>
                <a:spcPct val="90000"/>
              </a:lnSpc>
              <a:spcBef>
                <a:spcPct val="20000"/>
              </a:spcBef>
              <a:buFont typeface="Arial" panose="020B0604020202020204" pitchFamily="34" charset="0"/>
              <a:buChar char="•"/>
              <a:defRPr/>
            </a:pPr>
            <a:r>
              <a:rPr lang="en-US" altLang="en-US" sz="320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本章重点</a:t>
            </a:r>
            <a:endParaRPr lang="en-US" altLang="en-US" sz="3200" noProof="1">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eaLnBrk="1" hangingPunct="1">
              <a:lnSpc>
                <a:spcPct val="90000"/>
              </a:lnSpc>
              <a:spcBef>
                <a:spcPct val="20000"/>
              </a:spcBef>
              <a:buFont typeface="Arial" panose="020B0604020202020204" pitchFamily="34" charset="0"/>
              <a:buChar char="–"/>
              <a:defRPr/>
            </a:pPr>
            <a:r>
              <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掌握文件、文件记录；</a:t>
            </a:r>
            <a:endPar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eaLnBrk="1" hangingPunct="1">
              <a:lnSpc>
                <a:spcPct val="90000"/>
              </a:lnSpc>
              <a:spcBef>
                <a:spcPct val="20000"/>
              </a:spcBef>
              <a:buFont typeface="Arial" panose="020B0604020202020204" pitchFamily="34" charset="0"/>
              <a:buChar char="–"/>
              <a:defRPr/>
            </a:pPr>
            <a:r>
              <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掌握索引文件（主索引、聚集索引、辅助索引、多级索引）、数据字典、</a:t>
            </a:r>
            <a:r>
              <a:rPr lang="en-US" altLang="zh-CN"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B</a:t>
            </a:r>
            <a:r>
              <a:rPr lang="en-US" altLang="zh-CN" sz="2800" baseline="300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a:t>
            </a:r>
            <a:r>
              <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树索引结构</a:t>
            </a:r>
            <a:endPar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eaLnBrk="1" hangingPunct="1">
              <a:lnSpc>
                <a:spcPct val="90000"/>
              </a:lnSpc>
              <a:spcBef>
                <a:spcPct val="20000"/>
              </a:spcBef>
              <a:buFont typeface="Arial" panose="020B0604020202020204" pitchFamily="34" charset="0"/>
              <a:buChar char="–"/>
              <a:defRPr/>
            </a:pPr>
            <a:endParaRPr lang="en-US" altLang="en-US" sz="2800"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CFEE43AB-7968-4E0B-A812-1C090223CAAD}"/>
              </a:ext>
            </a:extLst>
          </p:cNvPr>
          <p:cNvSpPr>
            <a:spLocks noGrp="1"/>
          </p:cNvSpPr>
          <p:nvPr>
            <p:ph type="dt" sz="quarter" idx="10"/>
          </p:nvPr>
        </p:nvSpPr>
        <p:spPr/>
        <p:txBody>
          <a:bodyPr/>
          <a:lstStyle/>
          <a:p>
            <a:pPr>
              <a:defRPr/>
            </a:pPr>
            <a:fld id="{10A6E0BD-5646-4D56-98DF-A344BCAE45CA}" type="datetime1">
              <a:rPr lang="zh-CN" altLang="en-US"/>
              <a:pPr>
                <a:defRPr/>
              </a:pPr>
              <a:t>2023/4/11</a:t>
            </a:fld>
            <a:endParaRPr lang="en-US" altLang="zh-CN"/>
          </a:p>
        </p:txBody>
      </p:sp>
      <p:sp>
        <p:nvSpPr>
          <p:cNvPr id="8" name="页脚占位符 4">
            <a:extLst>
              <a:ext uri="{FF2B5EF4-FFF2-40B4-BE49-F238E27FC236}">
                <a16:creationId xmlns:a16="http://schemas.microsoft.com/office/drawing/2014/main" id="{7D96662D-5227-43D9-AD6B-C9B329FBCD41}"/>
              </a:ext>
            </a:extLst>
          </p:cNvPr>
          <p:cNvSpPr>
            <a:spLocks noGrp="1"/>
          </p:cNvSpPr>
          <p:nvPr>
            <p:ph type="ftr" sz="quarter" idx="11"/>
          </p:nvPr>
        </p:nvSpPr>
        <p:spPr/>
        <p:txBody>
          <a:bodyPr/>
          <a:lstStyle/>
          <a:p>
            <a:pPr>
              <a:defRPr/>
            </a:pPr>
            <a:r>
              <a:rPr lang="en-US" altLang="zh-CN" dirty="0"/>
              <a:t>HIT-AIOT</a:t>
            </a:r>
          </a:p>
        </p:txBody>
      </p:sp>
      <p:sp>
        <p:nvSpPr>
          <p:cNvPr id="9" name="灯片编号占位符 5">
            <a:extLst>
              <a:ext uri="{FF2B5EF4-FFF2-40B4-BE49-F238E27FC236}">
                <a16:creationId xmlns:a16="http://schemas.microsoft.com/office/drawing/2014/main" id="{16F57194-1C6F-40DA-9320-A2ADB2122DA9}"/>
              </a:ext>
            </a:extLst>
          </p:cNvPr>
          <p:cNvSpPr>
            <a:spLocks noGrp="1"/>
          </p:cNvSpPr>
          <p:nvPr>
            <p:ph type="sldNum" sz="quarter" idx="12"/>
          </p:nvPr>
        </p:nvSpPr>
        <p:spPr/>
        <p:txBody>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buFontTx/>
              <a:buNone/>
              <a:defRPr/>
            </a:pPr>
            <a:fld id="{5A2D3F0B-38FE-446D-9118-170B81614970}" type="slidenum">
              <a:rPr lang="zh-CN" altLang="en-US" sz="1200" smtClean="0">
                <a:solidFill>
                  <a:srgbClr val="003399"/>
                </a:solidFill>
                <a:effectLst>
                  <a:outerShdw blurRad="38100" dist="38100" dir="2700000" algn="tl">
                    <a:srgbClr val="C0C0C0"/>
                  </a:outerShdw>
                </a:effectLst>
                <a:latin typeface="Arial" panose="020B0604020202020204" pitchFamily="34" charset="0"/>
              </a:rPr>
              <a:pPr>
                <a:spcBef>
                  <a:spcPct val="0"/>
                </a:spcBef>
                <a:buFontTx/>
                <a:buNone/>
                <a:defRPr/>
              </a:pPr>
              <a:t>121</a:t>
            </a:fld>
            <a:endParaRPr lang="en-US" altLang="zh-CN" sz="1200">
              <a:solidFill>
                <a:srgbClr val="003399"/>
              </a:solidFill>
              <a:effectLst>
                <a:outerShdw blurRad="38100" dist="38100" dir="2700000" algn="tl">
                  <a:srgbClr val="C0C0C0"/>
                </a:outerShdw>
              </a:effectLst>
              <a:latin typeface="Arial" panose="020B0604020202020204" pitchFamily="34" charset="0"/>
            </a:endParaRPr>
          </a:p>
        </p:txBody>
      </p:sp>
      <p:sp>
        <p:nvSpPr>
          <p:cNvPr id="41986" name="Rectangle 2">
            <a:extLst>
              <a:ext uri="{FF2B5EF4-FFF2-40B4-BE49-F238E27FC236}">
                <a16:creationId xmlns:a16="http://schemas.microsoft.com/office/drawing/2014/main" id="{DE9D44B8-10AE-4441-8249-92490CE53B38}"/>
              </a:ext>
            </a:extLst>
          </p:cNvPr>
          <p:cNvSpPr>
            <a:spLocks noGrp="1" noChangeArrowheads="1"/>
          </p:cNvSpPr>
          <p:nvPr>
            <p:ph type="title"/>
          </p:nvPr>
        </p:nvSpPr>
        <p:spPr/>
        <p:txBody>
          <a:bodyPr/>
          <a:lstStyle/>
          <a:p>
            <a:pPr eaLnBrk="1" hangingPunct="1">
              <a:defRPr/>
            </a:pPr>
            <a:endParaRPr lang="zh-CN" altLang="en-US">
              <a:cs typeface="+mj-cs"/>
            </a:endParaRPr>
          </a:p>
        </p:txBody>
      </p:sp>
      <p:sp>
        <p:nvSpPr>
          <p:cNvPr id="41987" name="Rectangle 3">
            <a:extLst>
              <a:ext uri="{FF2B5EF4-FFF2-40B4-BE49-F238E27FC236}">
                <a16:creationId xmlns:a16="http://schemas.microsoft.com/office/drawing/2014/main" id="{EDE30068-C5FA-4E62-87D2-A30BFD25C7C2}"/>
              </a:ext>
            </a:extLst>
          </p:cNvPr>
          <p:cNvSpPr>
            <a:spLocks noGrp="1" noChangeArrowheads="1"/>
          </p:cNvSpPr>
          <p:nvPr>
            <p:ph idx="1"/>
          </p:nvPr>
        </p:nvSpPr>
        <p:spPr/>
        <p:txBody>
          <a:bodyPr/>
          <a:lstStyle/>
          <a:p>
            <a:pPr eaLnBrk="1" hangingPunct="1">
              <a:defRPr/>
            </a:pPr>
            <a:endParaRPr lang="zh-CN" altLang="en-US">
              <a:cs typeface="+mn-cs"/>
            </a:endParaRPr>
          </a:p>
        </p:txBody>
      </p:sp>
      <p:graphicFrame>
        <p:nvGraphicFramePr>
          <p:cNvPr id="115719" name="Object 4">
            <a:extLst>
              <a:ext uri="{FF2B5EF4-FFF2-40B4-BE49-F238E27FC236}">
                <a16:creationId xmlns:a16="http://schemas.microsoft.com/office/drawing/2014/main" id="{4B9BD231-6DEA-471A-858E-EEE23221FF92}"/>
              </a:ext>
            </a:extLst>
          </p:cNvPr>
          <p:cNvGraphicFramePr>
            <a:graphicFrameLocks/>
          </p:cNvGraphicFramePr>
          <p:nvPr/>
        </p:nvGraphicFramePr>
        <p:xfrm>
          <a:off x="792163" y="2312988"/>
          <a:ext cx="2808287" cy="2736850"/>
        </p:xfrm>
        <a:graphic>
          <a:graphicData uri="http://schemas.openxmlformats.org/presentationml/2006/ole">
            <mc:AlternateContent xmlns:mc="http://schemas.openxmlformats.org/markup-compatibility/2006">
              <mc:Choice xmlns:v="urn:schemas-microsoft-com:vml" Requires="v">
                <p:oleObj spid="_x0000_s6219" r:id="rId4" imgW="7833665" imgH="7839151" progId="">
                  <p:embed/>
                </p:oleObj>
              </mc:Choice>
              <mc:Fallback>
                <p:oleObj r:id="rId4" imgW="7833665" imgH="7839151" progId="">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63" y="2312988"/>
                        <a:ext cx="28082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15720" name="Picture 5">
            <a:extLst>
              <a:ext uri="{FF2B5EF4-FFF2-40B4-BE49-F238E27FC236}">
                <a16:creationId xmlns:a16="http://schemas.microsoft.com/office/drawing/2014/main" id="{AE5A86B6-A861-4094-A83F-8FA997E26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1916113"/>
            <a:ext cx="500380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a:extLst>
              <a:ext uri="{FF2B5EF4-FFF2-40B4-BE49-F238E27FC236}">
                <a16:creationId xmlns:a16="http://schemas.microsoft.com/office/drawing/2014/main" id="{4F529667-9666-4D2E-8BE3-62CFCCBC7BF2}"/>
              </a:ext>
            </a:extLst>
          </p:cNvPr>
          <p:cNvSpPr txBox="1">
            <a:spLocks noChangeArrowheads="1"/>
          </p:cNvSpPr>
          <p:nvPr/>
        </p:nvSpPr>
        <p:spPr bwMode="auto">
          <a:xfrm>
            <a:off x="3851275" y="2924175"/>
            <a:ext cx="3425825" cy="762000"/>
          </a:xfrm>
          <a:prstGeom prst="rect">
            <a:avLst/>
          </a:prstGeom>
          <a:solidFill>
            <a:schemeClr val="bg1"/>
          </a:solidFill>
          <a:ln w="9525">
            <a:noFill/>
            <a:miter lim="800000"/>
          </a:ln>
          <a:effectLst/>
        </p:spPr>
        <p:txBody>
          <a:bodyPr wrap="none">
            <a:spAutoFit/>
          </a:bodyPr>
          <a:lstStyle/>
          <a:p>
            <a:pPr eaLnBrk="1" hangingPunct="1">
              <a:defRPr/>
            </a:pPr>
            <a:r>
              <a:rPr lang="en-US" altLang="zh-CN" sz="4400">
                <a:effectLst>
                  <a:outerShdw blurRad="38100" dist="38100" dir="2700000" algn="tl">
                    <a:srgbClr val="C0C0C0"/>
                  </a:outerShdw>
                </a:effectLst>
              </a:rPr>
              <a:t>Next Chapter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6BD92-417F-48AA-93C9-1BE70C2E11FF}"/>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endParaRPr lang="zh-CN" altLang="en-US" dirty="0">
              <a:cs typeface="+mj-cs"/>
            </a:endParaRPr>
          </a:p>
        </p:txBody>
      </p:sp>
      <p:sp>
        <p:nvSpPr>
          <p:cNvPr id="3" name="内容占位符 2">
            <a:extLst>
              <a:ext uri="{FF2B5EF4-FFF2-40B4-BE49-F238E27FC236}">
                <a16:creationId xmlns:a16="http://schemas.microsoft.com/office/drawing/2014/main" id="{134DD1B6-44D9-45BB-B52C-1BF2016A9D1A}"/>
              </a:ext>
            </a:extLst>
          </p:cNvPr>
          <p:cNvSpPr>
            <a:spLocks noGrp="1" noChangeArrowheads="1"/>
          </p:cNvSpPr>
          <p:nvPr>
            <p:ph idx="1"/>
          </p:nvPr>
        </p:nvSpPr>
        <p:spPr>
          <a:xfrm>
            <a:off x="390060" y="1268760"/>
            <a:ext cx="5271120" cy="4525963"/>
          </a:xfrm>
        </p:spPr>
        <p:txBody>
          <a:bodyPr>
            <a:prstTxWarp prst="textNoShape">
              <a:avLst/>
            </a:prstTxWarp>
          </a:bodyPr>
          <a:lstStyle/>
          <a:p>
            <a:r>
              <a:rPr lang="zh-CN" altLang="en-US" sz="2800" dirty="0">
                <a:effectLst/>
                <a:latin typeface="华文新魏" panose="02010800040101010101" pitchFamily="2" charset="-122"/>
                <a:ea typeface="华文新魏" panose="02010800040101010101" pitchFamily="2" charset="-122"/>
              </a:rPr>
              <a:t>磁带存储</a:t>
            </a:r>
            <a:r>
              <a:rPr lang="en-US" altLang="zh-CN" sz="2800" dirty="0">
                <a:effectLst/>
                <a:latin typeface="华文新魏" panose="02010800040101010101" pitchFamily="2" charset="-122"/>
                <a:ea typeface="华文新魏" panose="02010800040101010101" pitchFamily="2" charset="-122"/>
              </a:rPr>
              <a:t>	</a:t>
            </a:r>
            <a:r>
              <a:rPr lang="zh-CN" altLang="en-US" sz="2800" dirty="0">
                <a:effectLst/>
                <a:latin typeface="华文新魏" panose="02010800040101010101" pitchFamily="2" charset="-122"/>
                <a:ea typeface="华文新魏" panose="02010800040101010101" pitchFamily="2" charset="-122"/>
              </a:rPr>
              <a:t>器</a:t>
            </a:r>
            <a:r>
              <a:rPr lang="en-US" altLang="zh-CN" sz="2800" dirty="0">
                <a:effectLst/>
                <a:latin typeface="华文新魏" panose="02010800040101010101" pitchFamily="2" charset="-122"/>
                <a:ea typeface="华文新魏" panose="02010800040101010101" pitchFamily="2" charset="-122"/>
              </a:rPr>
              <a:t>(Tape storage) </a:t>
            </a:r>
          </a:p>
          <a:p>
            <a:pPr lvl="1"/>
            <a:r>
              <a:rPr lang="zh-CN" altLang="en-US" sz="2400" dirty="0">
                <a:solidFill>
                  <a:srgbClr val="2D2D8A"/>
                </a:solidFill>
                <a:effectLst/>
                <a:latin typeface="华文新魏" panose="02010800040101010101" pitchFamily="2" charset="-122"/>
                <a:ea typeface="华文新魏" panose="02010800040101010101" pitchFamily="2" charset="-122"/>
              </a:rPr>
              <a:t>非易失性存储器，常被用来做数据备份、存档，以便在磁盘损坏的时候能够恢复数据</a:t>
            </a:r>
            <a:endParaRPr lang="en-US" altLang="zh-CN" sz="2400" dirty="0">
              <a:solidFill>
                <a:srgbClr val="2D2D8A"/>
              </a:solidFill>
              <a:effectLst/>
              <a:latin typeface="华文新魏" panose="02010800040101010101" pitchFamily="2" charset="-122"/>
              <a:ea typeface="华文新魏" panose="02010800040101010101" pitchFamily="2" charset="-122"/>
            </a:endParaRPr>
          </a:p>
          <a:p>
            <a:pPr lvl="1"/>
            <a:r>
              <a:rPr lang="zh-CN" altLang="en-US" sz="2400" dirty="0">
                <a:solidFill>
                  <a:srgbClr val="000099"/>
                </a:solidFill>
                <a:effectLst/>
                <a:latin typeface="华文新魏" panose="02010800040101010101" pitchFamily="2" charset="-122"/>
                <a:ea typeface="华文新魏" panose="02010800040101010101" pitchFamily="2" charset="-122"/>
              </a:rPr>
              <a:t>顺序存取访问</a:t>
            </a:r>
            <a:r>
              <a:rPr lang="en-US" altLang="zh-CN" sz="2400" dirty="0">
                <a:solidFill>
                  <a:srgbClr val="000099"/>
                </a:solidFill>
                <a:effectLst/>
                <a:latin typeface="华文新魏" panose="02010800040101010101" pitchFamily="2" charset="-122"/>
                <a:ea typeface="华文新魏" panose="02010800040101010101" pitchFamily="2" charset="-122"/>
              </a:rPr>
              <a:t>— </a:t>
            </a:r>
            <a:r>
              <a:rPr lang="zh-CN" altLang="en-US" sz="2400" dirty="0">
                <a:solidFill>
                  <a:srgbClr val="000099"/>
                </a:solidFill>
                <a:effectLst/>
                <a:latin typeface="华文新魏" panose="02010800040101010101" pitchFamily="2" charset="-122"/>
                <a:ea typeface="华文新魏" panose="02010800040101010101" pitchFamily="2" charset="-122"/>
              </a:rPr>
              <a:t>相比于磁盘、光盘，其数据访问速度十分慢</a:t>
            </a:r>
            <a:endParaRPr lang="en-US" altLang="zh-CN" sz="2400" dirty="0">
              <a:effectLst/>
              <a:latin typeface="华文新魏" panose="02010800040101010101" pitchFamily="2" charset="-122"/>
              <a:ea typeface="华文新魏" panose="02010800040101010101" pitchFamily="2" charset="-122"/>
            </a:endParaRPr>
          </a:p>
          <a:p>
            <a:pPr lvl="2"/>
            <a:r>
              <a:rPr lang="zh-CN" altLang="en-US" sz="2000" dirty="0">
                <a:effectLst/>
                <a:latin typeface="华文新魏" panose="02010800040101010101" pitchFamily="2" charset="-122"/>
                <a:ea typeface="华文新魏" panose="02010800040101010101" pitchFamily="2" charset="-122"/>
              </a:rPr>
              <a:t>具有很大的容量</a:t>
            </a:r>
            <a:r>
              <a:rPr lang="en-US" altLang="zh-CN" sz="2000" dirty="0">
                <a:effectLst/>
                <a:latin typeface="华文新魏" panose="02010800040101010101" pitchFamily="2" charset="-122"/>
                <a:ea typeface="华文新魏" panose="02010800040101010101" pitchFamily="2" charset="-122"/>
              </a:rPr>
              <a:t> (</a:t>
            </a:r>
            <a:r>
              <a:rPr lang="zh-CN" altLang="en-US" sz="2000" dirty="0">
                <a:effectLst/>
                <a:latin typeface="华文新魏" panose="02010800040101010101" pitchFamily="2" charset="-122"/>
                <a:ea typeface="华文新魏" panose="02010800040101010101" pitchFamily="2" charset="-122"/>
              </a:rPr>
              <a:t>一般达到</a:t>
            </a:r>
            <a:r>
              <a:rPr lang="en-US" altLang="zh-CN" sz="2000" dirty="0">
                <a:effectLst/>
                <a:latin typeface="华文新魏" panose="02010800040101010101" pitchFamily="2" charset="-122"/>
                <a:ea typeface="华文新魏" panose="02010800040101010101" pitchFamily="2" charset="-122"/>
              </a:rPr>
              <a:t>10TB</a:t>
            </a:r>
            <a:r>
              <a:rPr lang="zh-CN" altLang="en-US" sz="2000" dirty="0">
                <a:effectLst/>
                <a:latin typeface="华文新魏" panose="02010800040101010101" pitchFamily="2" charset="-122"/>
                <a:ea typeface="华文新魏" panose="02010800040101010101" pitchFamily="2" charset="-122"/>
              </a:rPr>
              <a:t>级</a:t>
            </a:r>
            <a:r>
              <a:rPr lang="en-US" altLang="zh-CN" sz="2000" dirty="0">
                <a:effectLst/>
                <a:latin typeface="华文新魏" panose="02010800040101010101" pitchFamily="2" charset="-122"/>
                <a:ea typeface="华文新魏" panose="02010800040101010101" pitchFamily="2" charset="-122"/>
              </a:rPr>
              <a:t>)</a:t>
            </a:r>
          </a:p>
          <a:p>
            <a:pPr lvl="2"/>
            <a:r>
              <a:rPr lang="zh-CN" altLang="en-US" sz="2000" dirty="0">
                <a:effectLst/>
                <a:latin typeface="华文新魏" panose="02010800040101010101" pitchFamily="2" charset="-122"/>
                <a:ea typeface="华文新魏" panose="02010800040101010101" pitchFamily="2" charset="-122"/>
                <a:hlinkClick r:id="rId2"/>
              </a:rPr>
              <a:t>新闻报道，目前最大可达</a:t>
            </a:r>
            <a:r>
              <a:rPr lang="en-US" altLang="zh-CN" sz="2000" dirty="0">
                <a:effectLst/>
                <a:latin typeface="华文新魏" panose="02010800040101010101" pitchFamily="2" charset="-122"/>
                <a:ea typeface="华文新魏" panose="02010800040101010101" pitchFamily="2" charset="-122"/>
                <a:hlinkClick r:id="rId2"/>
              </a:rPr>
              <a:t>580TB</a:t>
            </a:r>
            <a:r>
              <a:rPr lang="zh-CN" altLang="en-US" sz="2000" dirty="0">
                <a:effectLst/>
                <a:latin typeface="华文新魏" panose="02010800040101010101" pitchFamily="2" charset="-122"/>
                <a:ea typeface="华文新魏" panose="02010800040101010101" pitchFamily="2" charset="-122"/>
              </a:rPr>
              <a:t>（</a:t>
            </a:r>
            <a:r>
              <a:rPr lang="en-US" altLang="zh-CN" sz="2000" dirty="0">
                <a:effectLst/>
                <a:latin typeface="华文新魏" panose="02010800040101010101" pitchFamily="2" charset="-122"/>
                <a:ea typeface="华文新魏" panose="02010800040101010101" pitchFamily="2" charset="-122"/>
              </a:rPr>
              <a:t>2022</a:t>
            </a:r>
            <a:r>
              <a:rPr lang="zh-CN" altLang="en-US" sz="2000" dirty="0">
                <a:effectLst/>
                <a:latin typeface="华文新魏" panose="02010800040101010101" pitchFamily="2" charset="-122"/>
                <a:ea typeface="华文新魏" panose="02010800040101010101" pitchFamily="2" charset="-122"/>
              </a:rPr>
              <a:t>年</a:t>
            </a:r>
            <a:r>
              <a:rPr lang="en-US" altLang="zh-CN" sz="2000" dirty="0">
                <a:effectLst/>
                <a:latin typeface="华文新魏" panose="02010800040101010101" pitchFamily="2" charset="-122"/>
                <a:ea typeface="华文新魏" panose="02010800040101010101" pitchFamily="2" charset="-122"/>
              </a:rPr>
              <a:t>10</a:t>
            </a:r>
            <a:r>
              <a:rPr lang="zh-CN" altLang="en-US" sz="2000" dirty="0">
                <a:effectLst/>
                <a:latin typeface="华文新魏" panose="02010800040101010101" pitchFamily="2" charset="-122"/>
                <a:ea typeface="华文新魏" panose="02010800040101010101" pitchFamily="2" charset="-122"/>
              </a:rPr>
              <a:t>月）</a:t>
            </a:r>
            <a:endParaRPr lang="en-US" altLang="zh-CN" sz="2000" dirty="0">
              <a:effectLst/>
              <a:latin typeface="华文新魏" panose="02010800040101010101" pitchFamily="2" charset="-122"/>
              <a:ea typeface="华文新魏" panose="02010800040101010101" pitchFamily="2" charset="-122"/>
            </a:endParaRPr>
          </a:p>
          <a:p>
            <a:pPr lvl="1"/>
            <a:r>
              <a:rPr lang="zh-CN" altLang="en-US" sz="2400" dirty="0">
                <a:effectLst/>
                <a:latin typeface="华文新魏" panose="02010800040101010101" pitchFamily="2" charset="-122"/>
                <a:ea typeface="华文新魏" panose="02010800040101010101" pitchFamily="2" charset="-122"/>
              </a:rPr>
              <a:t>磁带可以与驱动器分离、独立存放</a:t>
            </a:r>
            <a:r>
              <a:rPr lang="en-US" altLang="zh-CN" sz="2400" dirty="0">
                <a:effectLst/>
                <a:latin typeface="华文新魏" panose="02010800040101010101" pitchFamily="2" charset="-122"/>
                <a:ea typeface="华文新魏" panose="02010800040101010101" pitchFamily="2" charset="-122"/>
              </a:rPr>
              <a:t> </a:t>
            </a:r>
            <a:r>
              <a:rPr lang="en-US" altLang="zh-CN" sz="2400" dirty="0">
                <a:effectLst/>
                <a:latin typeface="华文新魏" panose="02010800040101010101" pitchFamily="2" charset="-122"/>
                <a:ea typeface="华文新魏" panose="02010800040101010101" pitchFamily="2" charset="-122"/>
                <a:sym typeface="Symbol" panose="05050102010706020507" pitchFamily="18" charset="2"/>
              </a:rPr>
              <a:t> </a:t>
            </a:r>
            <a:r>
              <a:rPr lang="zh-CN" altLang="en-US" sz="2400" dirty="0">
                <a:effectLst/>
                <a:latin typeface="华文新魏" panose="02010800040101010101" pitchFamily="2" charset="-122"/>
                <a:ea typeface="华文新魏" panose="02010800040101010101" pitchFamily="2" charset="-122"/>
                <a:sym typeface="Symbol" panose="05050102010706020507" pitchFamily="18" charset="2"/>
              </a:rPr>
              <a:t>因而存储的花销十分便宜，但是磁带驱动器的价格较贵</a:t>
            </a:r>
            <a:endParaRPr lang="zh-CN" altLang="en-US"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44C99E49-E5F5-4946-A502-B47B229E10D8}"/>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136C89E5-D5DA-4485-B6C1-35315ABE7E5C}"/>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1A821AF9-0A1E-48B9-8AF8-4166B7FE3674}"/>
              </a:ext>
            </a:extLst>
          </p:cNvPr>
          <p:cNvSpPr>
            <a:spLocks noGrp="1"/>
          </p:cNvSpPr>
          <p:nvPr>
            <p:ph type="sldNum" sz="quarter" idx="12"/>
          </p:nvPr>
        </p:nvSpPr>
        <p:spPr/>
        <p:txBody>
          <a:bodyPr/>
          <a:lstStyle/>
          <a:p>
            <a:pPr>
              <a:defRPr/>
            </a:pPr>
            <a:fld id="{F86B321A-7B02-496C-B6B6-EA4B549D05A3}" type="slidenum">
              <a:rPr lang="zh-CN" altLang="en-US"/>
              <a:pPr>
                <a:defRPr/>
              </a:pPr>
              <a:t>13</a:t>
            </a:fld>
            <a:endParaRPr lang="en-US" altLang="zh-CN"/>
          </a:p>
        </p:txBody>
      </p:sp>
      <p:pic>
        <p:nvPicPr>
          <p:cNvPr id="7" name="图片 6">
            <a:extLst>
              <a:ext uri="{FF2B5EF4-FFF2-40B4-BE49-F238E27FC236}">
                <a16:creationId xmlns:a16="http://schemas.microsoft.com/office/drawing/2014/main" id="{3D200AA5-0174-4C8D-96AB-7903DAAD2F7E}"/>
              </a:ext>
            </a:extLst>
          </p:cNvPr>
          <p:cNvPicPr>
            <a:picLocks noChangeAspect="1"/>
          </p:cNvPicPr>
          <p:nvPr/>
        </p:nvPicPr>
        <p:blipFill>
          <a:blip r:embed="rId3"/>
          <a:stretch>
            <a:fillRect/>
          </a:stretch>
        </p:blipFill>
        <p:spPr>
          <a:xfrm>
            <a:off x="5796136" y="3498272"/>
            <a:ext cx="3119264" cy="2492896"/>
          </a:xfrm>
          <a:prstGeom prst="rect">
            <a:avLst/>
          </a:prstGeom>
        </p:spPr>
      </p:pic>
      <p:pic>
        <p:nvPicPr>
          <p:cNvPr id="8" name="图片 7">
            <a:extLst>
              <a:ext uri="{FF2B5EF4-FFF2-40B4-BE49-F238E27FC236}">
                <a16:creationId xmlns:a16="http://schemas.microsoft.com/office/drawing/2014/main" id="{28BE8AC4-C797-4C0D-9C5C-D4C7802370F0}"/>
              </a:ext>
            </a:extLst>
          </p:cNvPr>
          <p:cNvPicPr>
            <a:picLocks noChangeAspect="1"/>
          </p:cNvPicPr>
          <p:nvPr/>
        </p:nvPicPr>
        <p:blipFill>
          <a:blip r:embed="rId4"/>
          <a:stretch>
            <a:fillRect/>
          </a:stretch>
        </p:blipFill>
        <p:spPr>
          <a:xfrm>
            <a:off x="6372200" y="1412776"/>
            <a:ext cx="2215133" cy="1855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32F0A-F8A4-4D63-AEDF-0AC8CC8CCE0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物理存储介质的层次关系</a:t>
            </a:r>
            <a:endParaRPr lang="zh-CN" altLang="en-US" dirty="0">
              <a:cs typeface="+mj-cs"/>
            </a:endParaRPr>
          </a:p>
        </p:txBody>
      </p:sp>
      <p:sp>
        <p:nvSpPr>
          <p:cNvPr id="3" name="日期占位符 2">
            <a:extLst>
              <a:ext uri="{FF2B5EF4-FFF2-40B4-BE49-F238E27FC236}">
                <a16:creationId xmlns:a16="http://schemas.microsoft.com/office/drawing/2014/main" id="{BC9EA11E-4B77-4E50-97D6-3815A54DE078}"/>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05206B8F-832F-4B55-BD16-82A2FBE65A61}"/>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24922D5-91C3-4E4F-8357-2B663D5296A5}"/>
              </a:ext>
            </a:extLst>
          </p:cNvPr>
          <p:cNvSpPr>
            <a:spLocks noGrp="1"/>
          </p:cNvSpPr>
          <p:nvPr>
            <p:ph type="sldNum" sz="quarter" idx="12"/>
          </p:nvPr>
        </p:nvSpPr>
        <p:spPr/>
        <p:txBody>
          <a:bodyPr/>
          <a:lstStyle/>
          <a:p>
            <a:pPr>
              <a:defRPr/>
            </a:pPr>
            <a:fld id="{4CAD37CE-DDAF-4D64-9451-3DE046B4363B}" type="slidenum">
              <a:rPr lang="zh-CN" altLang="en-US"/>
              <a:pPr>
                <a:defRPr/>
              </a:pPr>
              <a:t>14</a:t>
            </a:fld>
            <a:endParaRPr lang="en-US" altLang="zh-CN"/>
          </a:p>
        </p:txBody>
      </p:sp>
      <p:pic>
        <p:nvPicPr>
          <p:cNvPr id="34822" name="Picture 9">
            <a:extLst>
              <a:ext uri="{FF2B5EF4-FFF2-40B4-BE49-F238E27FC236}">
                <a16:creationId xmlns:a16="http://schemas.microsoft.com/office/drawing/2014/main" id="{2BB5E1DC-AD50-4F23-9EFD-E955DED68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196975"/>
            <a:ext cx="633730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文本框 5">
            <a:extLst>
              <a:ext uri="{FF2B5EF4-FFF2-40B4-BE49-F238E27FC236}">
                <a16:creationId xmlns:a16="http://schemas.microsoft.com/office/drawing/2014/main" id="{9C26BEF8-DE2D-445B-B00D-A046674839B0}"/>
              </a:ext>
            </a:extLst>
          </p:cNvPr>
          <p:cNvSpPr txBox="1"/>
          <p:nvPr/>
        </p:nvSpPr>
        <p:spPr>
          <a:xfrm>
            <a:off x="5651500" y="6216650"/>
            <a:ext cx="70167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磁带</a:t>
            </a:r>
          </a:p>
        </p:txBody>
      </p:sp>
      <p:sp>
        <p:nvSpPr>
          <p:cNvPr id="34824" name="文本框 7">
            <a:extLst>
              <a:ext uri="{FF2B5EF4-FFF2-40B4-BE49-F238E27FC236}">
                <a16:creationId xmlns:a16="http://schemas.microsoft.com/office/drawing/2014/main" id="{02731E12-2828-43BC-90D0-DD7DC39463A7}"/>
              </a:ext>
            </a:extLst>
          </p:cNvPr>
          <p:cNvSpPr txBox="1"/>
          <p:nvPr/>
        </p:nvSpPr>
        <p:spPr>
          <a:xfrm>
            <a:off x="5803900" y="5260975"/>
            <a:ext cx="70167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光盘</a:t>
            </a:r>
          </a:p>
        </p:txBody>
      </p:sp>
      <p:sp>
        <p:nvSpPr>
          <p:cNvPr id="34825" name="文本框 8">
            <a:extLst>
              <a:ext uri="{FF2B5EF4-FFF2-40B4-BE49-F238E27FC236}">
                <a16:creationId xmlns:a16="http://schemas.microsoft.com/office/drawing/2014/main" id="{AFB42F88-C1EA-4FFE-9FDB-CFDFC21627C5}"/>
              </a:ext>
            </a:extLst>
          </p:cNvPr>
          <p:cNvSpPr txBox="1"/>
          <p:nvPr/>
        </p:nvSpPr>
        <p:spPr>
          <a:xfrm>
            <a:off x="5803900" y="4252913"/>
            <a:ext cx="70167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磁盘</a:t>
            </a:r>
          </a:p>
        </p:txBody>
      </p:sp>
      <p:sp>
        <p:nvSpPr>
          <p:cNvPr id="34826" name="文本框 9">
            <a:extLst>
              <a:ext uri="{FF2B5EF4-FFF2-40B4-BE49-F238E27FC236}">
                <a16:creationId xmlns:a16="http://schemas.microsoft.com/office/drawing/2014/main" id="{B6E49EB2-FE1D-480B-A2C1-49F6630432A2}"/>
              </a:ext>
            </a:extLst>
          </p:cNvPr>
          <p:cNvSpPr txBox="1"/>
          <p:nvPr/>
        </p:nvSpPr>
        <p:spPr>
          <a:xfrm>
            <a:off x="5803900" y="3284538"/>
            <a:ext cx="70167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闪存</a:t>
            </a:r>
          </a:p>
        </p:txBody>
      </p:sp>
      <p:sp>
        <p:nvSpPr>
          <p:cNvPr id="34827" name="文本框 10">
            <a:extLst>
              <a:ext uri="{FF2B5EF4-FFF2-40B4-BE49-F238E27FC236}">
                <a16:creationId xmlns:a16="http://schemas.microsoft.com/office/drawing/2014/main" id="{D719357C-E6FC-4CA8-AF4E-DEDC67739630}"/>
              </a:ext>
            </a:extLst>
          </p:cNvPr>
          <p:cNvSpPr txBox="1"/>
          <p:nvPr/>
        </p:nvSpPr>
        <p:spPr>
          <a:xfrm>
            <a:off x="5580063" y="2308225"/>
            <a:ext cx="70167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主存</a:t>
            </a:r>
          </a:p>
        </p:txBody>
      </p:sp>
      <p:sp>
        <p:nvSpPr>
          <p:cNvPr id="34828" name="文本框 11">
            <a:extLst>
              <a:ext uri="{FF2B5EF4-FFF2-40B4-BE49-F238E27FC236}">
                <a16:creationId xmlns:a16="http://schemas.microsoft.com/office/drawing/2014/main" id="{101736FC-FD9D-4956-888C-D80A6E2823B0}"/>
              </a:ext>
            </a:extLst>
          </p:cNvPr>
          <p:cNvSpPr txBox="1"/>
          <p:nvPr/>
        </p:nvSpPr>
        <p:spPr>
          <a:xfrm>
            <a:off x="4932363" y="1341438"/>
            <a:ext cx="1216025" cy="400050"/>
          </a:xfrm>
          <a:prstGeom prst="rect">
            <a:avLst/>
          </a:prstGeom>
          <a:noFill/>
          <a:ln w="9525">
            <a:noFill/>
            <a:miter/>
          </a:ln>
        </p:spPr>
        <p:txBody>
          <a:bodyPr wrap="none">
            <a:spAutoFit/>
          </a:bodyPr>
          <a:lstStyle/>
          <a:p>
            <a:pPr eaLnBrk="1" hangingPunct="1">
              <a:spcBef>
                <a:spcPct val="20000"/>
              </a:spcBef>
              <a:buFont typeface="Arial" panose="020B0604020202020204" pitchFamily="34" charset="0"/>
              <a:buNone/>
              <a:defRPr/>
            </a:pPr>
            <a:r>
              <a:rPr lang="zh-CN" altLang="en-US" b="0" noProof="1">
                <a:solidFill>
                  <a:srgbClr val="000000"/>
                </a:solidFill>
                <a:effectLst>
                  <a:outerShdw blurRad="38100" dist="38100" dir="2700000">
                    <a:srgbClr val="C0C0C0"/>
                  </a:outerShdw>
                </a:effectLst>
                <a:latin typeface="楷体_GB2312"/>
                <a:ea typeface="楷体_GB2312"/>
              </a:rPr>
              <a:t>高速缓存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7FE39-FAAA-4EED-BA0A-B726AB271AF4}"/>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磁盘数据存储机制</a:t>
            </a:r>
          </a:p>
        </p:txBody>
      </p:sp>
      <p:sp>
        <p:nvSpPr>
          <p:cNvPr id="4" name="日期占位符 3">
            <a:extLst>
              <a:ext uri="{FF2B5EF4-FFF2-40B4-BE49-F238E27FC236}">
                <a16:creationId xmlns:a16="http://schemas.microsoft.com/office/drawing/2014/main" id="{BE855A36-85F1-44CB-92A9-B90248505FE2}"/>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DA6C8C09-27DD-423C-9EE7-8FF4D32ECB9D}"/>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F4B5E27-C1C6-4A4C-9AD2-669A55B53C0A}"/>
              </a:ext>
            </a:extLst>
          </p:cNvPr>
          <p:cNvSpPr>
            <a:spLocks noGrp="1"/>
          </p:cNvSpPr>
          <p:nvPr>
            <p:ph type="sldNum" sz="quarter" idx="12"/>
          </p:nvPr>
        </p:nvSpPr>
        <p:spPr/>
        <p:txBody>
          <a:bodyPr/>
          <a:lstStyle/>
          <a:p>
            <a:pPr>
              <a:defRPr/>
            </a:pPr>
            <a:fld id="{40212E0B-9786-4A85-ABCC-3729A541071F}" type="slidenum">
              <a:rPr lang="zh-CN" altLang="en-US"/>
              <a:pPr>
                <a:defRPr/>
              </a:pPr>
              <a:t>15</a:t>
            </a:fld>
            <a:endParaRPr lang="en-US" altLang="zh-CN"/>
          </a:p>
        </p:txBody>
      </p:sp>
      <p:sp>
        <p:nvSpPr>
          <p:cNvPr id="8" name="Rectangle 2">
            <a:extLst>
              <a:ext uri="{FF2B5EF4-FFF2-40B4-BE49-F238E27FC236}">
                <a16:creationId xmlns:a16="http://schemas.microsoft.com/office/drawing/2014/main" id="{A9E5BC88-E05F-46A8-83DB-4ACF87AFF71B}"/>
              </a:ext>
            </a:extLst>
          </p:cNvPr>
          <p:cNvSpPr txBox="1">
            <a:spLocks noChangeArrowheads="1"/>
          </p:cNvSpPr>
          <p:nvPr/>
        </p:nvSpPr>
        <p:spPr bwMode="auto">
          <a:xfrm>
            <a:off x="684212" y="1268413"/>
            <a:ext cx="8352283" cy="4906962"/>
          </a:xfrm>
          <a:prstGeom prst="rect">
            <a:avLst/>
          </a:prstGeom>
          <a:noFill/>
          <a:ln w="9525">
            <a:noFill/>
            <a:miter lim="800000"/>
          </a:ln>
          <a:effectLst/>
        </p:spPr>
        <p:txBody>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Char char="•"/>
              <a:defRPr/>
            </a:pPr>
            <a:r>
              <a:rPr lang="zh-CN" altLang="en-US"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磁盘存储器</a:t>
            </a:r>
            <a:endParaRPr lang="en-US" altLang="zh-CN"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磁盘是用磁性材料制成的圆盘。数据存储在磁盘表面。</a:t>
            </a:r>
          </a:p>
          <a:p>
            <a:pPr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多个磁盘组装在一起使用，形成一个</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磁盘组</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algn="just">
              <a:spcBef>
                <a:spcPct val="20000"/>
              </a:spcBef>
              <a:buFontTx/>
              <a:buChar char="•"/>
              <a:defRPr/>
            </a:pPr>
            <a:endParaRPr lang="zh-CN" altLang="en-US"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7170" name="Picture 2">
            <a:extLst>
              <a:ext uri="{FF2B5EF4-FFF2-40B4-BE49-F238E27FC236}">
                <a16:creationId xmlns:a16="http://schemas.microsoft.com/office/drawing/2014/main" id="{1F3E15A5-4072-4329-BD31-FFC1452C2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73016"/>
            <a:ext cx="4228780" cy="241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CAC484B5-E8C5-4B00-91E7-FE54F4422C37}"/>
              </a:ext>
            </a:extLst>
          </p:cNvPr>
          <p:cNvPicPr>
            <a:picLocks noChangeAspect="1"/>
          </p:cNvPicPr>
          <p:nvPr/>
        </p:nvPicPr>
        <p:blipFill>
          <a:blip r:embed="rId3"/>
          <a:stretch>
            <a:fillRect/>
          </a:stretch>
        </p:blipFill>
        <p:spPr>
          <a:xfrm>
            <a:off x="4953822" y="3845411"/>
            <a:ext cx="3740079" cy="1873204"/>
          </a:xfrm>
          <a:prstGeom prst="rect">
            <a:avLst/>
          </a:prstGeom>
        </p:spPr>
      </p:pic>
    </p:spTree>
    <p:extLst>
      <p:ext uri="{BB962C8B-B14F-4D97-AF65-F5344CB8AC3E}">
        <p14:creationId xmlns:p14="http://schemas.microsoft.com/office/powerpoint/2010/main" val="2368555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7FE39-FAAA-4EED-BA0A-B726AB271AF4}"/>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磁盘数据存储机制</a:t>
            </a:r>
          </a:p>
        </p:txBody>
      </p:sp>
      <p:sp>
        <p:nvSpPr>
          <p:cNvPr id="4" name="日期占位符 3">
            <a:extLst>
              <a:ext uri="{FF2B5EF4-FFF2-40B4-BE49-F238E27FC236}">
                <a16:creationId xmlns:a16="http://schemas.microsoft.com/office/drawing/2014/main" id="{BE855A36-85F1-44CB-92A9-B90248505FE2}"/>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DA6C8C09-27DD-423C-9EE7-8FF4D32ECB9D}"/>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F4B5E27-C1C6-4A4C-9AD2-669A55B53C0A}"/>
              </a:ext>
            </a:extLst>
          </p:cNvPr>
          <p:cNvSpPr>
            <a:spLocks noGrp="1"/>
          </p:cNvSpPr>
          <p:nvPr>
            <p:ph type="sldNum" sz="quarter" idx="12"/>
          </p:nvPr>
        </p:nvSpPr>
        <p:spPr/>
        <p:txBody>
          <a:bodyPr/>
          <a:lstStyle/>
          <a:p>
            <a:pPr>
              <a:defRPr/>
            </a:pPr>
            <a:fld id="{40212E0B-9786-4A85-ABCC-3729A541071F}" type="slidenum">
              <a:rPr lang="zh-CN" altLang="en-US"/>
              <a:pPr>
                <a:defRPr/>
              </a:pPr>
              <a:t>16</a:t>
            </a:fld>
            <a:endParaRPr lang="en-US" altLang="zh-CN"/>
          </a:p>
        </p:txBody>
      </p:sp>
      <p:sp>
        <p:nvSpPr>
          <p:cNvPr id="8" name="Rectangle 2">
            <a:extLst>
              <a:ext uri="{FF2B5EF4-FFF2-40B4-BE49-F238E27FC236}">
                <a16:creationId xmlns:a16="http://schemas.microsoft.com/office/drawing/2014/main" id="{A9E5BC88-E05F-46A8-83DB-4ACF87AFF71B}"/>
              </a:ext>
            </a:extLst>
          </p:cNvPr>
          <p:cNvSpPr txBox="1">
            <a:spLocks noChangeArrowheads="1"/>
          </p:cNvSpPr>
          <p:nvPr/>
        </p:nvSpPr>
        <p:spPr bwMode="auto">
          <a:xfrm>
            <a:off x="107504" y="1268413"/>
            <a:ext cx="9001000" cy="4906962"/>
          </a:xfrm>
          <a:prstGeom prst="rect">
            <a:avLst/>
          </a:prstGeom>
          <a:noFill/>
          <a:ln w="9525">
            <a:noFill/>
            <a:miter lim="800000"/>
          </a:ln>
          <a:effectLst/>
        </p:spPr>
        <p:txBody>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Char char="•"/>
              <a:defRPr/>
            </a:pPr>
            <a:r>
              <a:rPr lang="zh-CN" altLang="en-US"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磁盘存储器</a:t>
            </a:r>
          </a:p>
          <a:p>
            <a:pPr marL="540000"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每个磁盘表面由多个</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磁道</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组成。数据存储在磁道上。</a:t>
            </a:r>
          </a:p>
          <a:p>
            <a:pPr marL="540000"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每个磁道又分为多个</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扇区</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，是磁盘最小组成单元，通常是</a:t>
            </a:r>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512</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字节（有的磁盘</a:t>
            </a:r>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4096</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字节）。</a:t>
            </a:r>
            <a:endPar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marL="540000" lvl="1" algn="just">
              <a:spcBef>
                <a:spcPct val="20000"/>
              </a:spcBef>
              <a:buFontTx/>
              <a:buChar char="–"/>
              <a:defRPr/>
            </a:pP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磁盘块</a:t>
            </a:r>
            <a:r>
              <a:rPr lang="en-US" altLang="zh-CN"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簇</a:t>
            </a:r>
            <a:r>
              <a:rPr lang="en-US" altLang="zh-CN"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由多个扇区组成，是文件系统读写数据最小单位。</a:t>
            </a:r>
          </a:p>
          <a:p>
            <a:pPr marL="540000"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在磁盘组上，所有磁盘面上具有相同直径的磁道集合称为一个</a:t>
            </a:r>
            <a:r>
              <a:rPr lang="zh-CN" altLang="en-US" sz="240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柱面</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p:txBody>
      </p:sp>
      <p:pic>
        <p:nvPicPr>
          <p:cNvPr id="11" name="图片 10">
            <a:extLst>
              <a:ext uri="{FF2B5EF4-FFF2-40B4-BE49-F238E27FC236}">
                <a16:creationId xmlns:a16="http://schemas.microsoft.com/office/drawing/2014/main" id="{8F6C1835-426F-4D45-9B5E-A35407485117}"/>
              </a:ext>
            </a:extLst>
          </p:cNvPr>
          <p:cNvPicPr>
            <a:picLocks noChangeAspect="1"/>
          </p:cNvPicPr>
          <p:nvPr/>
        </p:nvPicPr>
        <p:blipFill>
          <a:blip r:embed="rId2"/>
          <a:stretch>
            <a:fillRect/>
          </a:stretch>
        </p:blipFill>
        <p:spPr>
          <a:xfrm>
            <a:off x="720797" y="3712564"/>
            <a:ext cx="3131123" cy="3131123"/>
          </a:xfrm>
          <a:prstGeom prst="rect">
            <a:avLst/>
          </a:prstGeom>
        </p:spPr>
      </p:pic>
      <p:sp>
        <p:nvSpPr>
          <p:cNvPr id="13" name="文本框 12">
            <a:extLst>
              <a:ext uri="{FF2B5EF4-FFF2-40B4-BE49-F238E27FC236}">
                <a16:creationId xmlns:a16="http://schemas.microsoft.com/office/drawing/2014/main" id="{0D775854-FF13-4A65-A60A-225FCE0876D9}"/>
              </a:ext>
            </a:extLst>
          </p:cNvPr>
          <p:cNvSpPr txBox="1"/>
          <p:nvPr/>
        </p:nvSpPr>
        <p:spPr>
          <a:xfrm>
            <a:off x="3851920" y="4503394"/>
            <a:ext cx="5184576" cy="1569660"/>
          </a:xfrm>
          <a:prstGeom prst="rect">
            <a:avLst/>
          </a:prstGeom>
          <a:noFill/>
        </p:spPr>
        <p:txBody>
          <a:bodyPr wrap="square">
            <a:spAutoFit/>
          </a:bodyPr>
          <a:lstStyle/>
          <a:p>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：磁道</a:t>
            </a:r>
            <a:endPar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B</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：只做标示，无特殊含义</a:t>
            </a:r>
          </a:p>
          <a:p>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C</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：扇区</a:t>
            </a:r>
          </a:p>
          <a:p>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D</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：磁盘块（簇），由多个扇区组成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ox(in)">
                                      <p:cBhvr>
                                        <p:cTn id="7" dur="500"/>
                                        <p:tgtEl>
                                          <p:spTgt spid="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ox(in)">
                                      <p:cBhvr>
                                        <p:cTn id="17" dur="500"/>
                                        <p:tgtEl>
                                          <p:spTgt spid="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ox(in)">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3BFAAF9-6CB9-4BC2-9AA2-FEAE7AC318C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083A8968-2C2C-4CCF-AEFF-00AD87D5ECE7}"/>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F81DC218-70A3-40FE-BAFE-C02DE881B12A}"/>
              </a:ext>
            </a:extLst>
          </p:cNvPr>
          <p:cNvSpPr>
            <a:spLocks noGrp="1"/>
          </p:cNvSpPr>
          <p:nvPr>
            <p:ph type="sldNum" sz="quarter" idx="12"/>
          </p:nvPr>
        </p:nvSpPr>
        <p:spPr/>
        <p:txBody>
          <a:bodyPr/>
          <a:lstStyle/>
          <a:p>
            <a:pPr>
              <a:defRPr/>
            </a:pPr>
            <a:fld id="{F984B0E0-3CC6-4FEC-B94B-DD6766AF6DF2}" type="slidenum">
              <a:rPr lang="zh-CN" altLang="en-US"/>
              <a:pPr>
                <a:defRPr/>
              </a:pPr>
              <a:t>17</a:t>
            </a:fld>
            <a:endParaRPr lang="en-US" altLang="zh-CN"/>
          </a:p>
        </p:txBody>
      </p:sp>
      <p:pic>
        <p:nvPicPr>
          <p:cNvPr id="7" name="图片 6" descr="7-1-2.gif">
            <a:extLst>
              <a:ext uri="{FF2B5EF4-FFF2-40B4-BE49-F238E27FC236}">
                <a16:creationId xmlns:a16="http://schemas.microsoft.com/office/drawing/2014/main" id="{F09DF8A3-557C-4783-A4D0-D69DB319540B}"/>
              </a:ext>
            </a:extLst>
          </p:cNvPr>
          <p:cNvPicPr>
            <a:picLocks noChangeAspect="1"/>
          </p:cNvPicPr>
          <p:nvPr/>
        </p:nvPicPr>
        <p:blipFill>
          <a:blip r:embed="rId2"/>
          <a:stretch>
            <a:fillRect/>
          </a:stretch>
        </p:blipFill>
        <p:spPr>
          <a:xfrm>
            <a:off x="5812543" y="1066800"/>
            <a:ext cx="3173412" cy="3222625"/>
          </a:xfrm>
          <a:prstGeom prst="rect">
            <a:avLst/>
          </a:prstGeom>
          <a:ln w="38100" cap="sq">
            <a:solidFill>
              <a:schemeClr val="tx1">
                <a:lumMod val="40000"/>
                <a:lumOff val="60000"/>
              </a:schemeClr>
            </a:solidFill>
            <a:prstDash val="solid"/>
            <a:miter lim="800000"/>
            <a:headEnd/>
            <a:tailEnd/>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5BE9F449-F934-49F6-ACC2-E8DCBBA0709E}"/>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磁盘存储器</a:t>
            </a:r>
          </a:p>
        </p:txBody>
      </p:sp>
      <p:sp>
        <p:nvSpPr>
          <p:cNvPr id="6" name="Rectangle 2">
            <a:extLst>
              <a:ext uri="{FF2B5EF4-FFF2-40B4-BE49-F238E27FC236}">
                <a16:creationId xmlns:a16="http://schemas.microsoft.com/office/drawing/2014/main" id="{F3334441-7BEA-4F2B-A934-B3AB24AD697E}"/>
              </a:ext>
            </a:extLst>
          </p:cNvPr>
          <p:cNvSpPr txBox="1">
            <a:spLocks noChangeArrowheads="1"/>
          </p:cNvSpPr>
          <p:nvPr/>
        </p:nvSpPr>
        <p:spPr>
          <a:xfrm>
            <a:off x="49213" y="387350"/>
            <a:ext cx="5616575" cy="6165850"/>
          </a:xfrm>
          <a:prstGeom prst="rect">
            <a:avLst/>
          </a:prstGeom>
          <a:solidFill>
            <a:schemeClr val="bg1"/>
          </a:solidFill>
        </p:spPr>
        <p:txBody>
          <a:bodyPr/>
          <a:lstStyle/>
          <a:p>
            <a:pPr marL="342900" indent="-342900" algn="just">
              <a:spcBef>
                <a:spcPts val="1200"/>
              </a:spcBef>
              <a:buFontTx/>
              <a:buChar char="•"/>
              <a:defRPr/>
            </a:pP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每个磁盘存储器由</a:t>
            </a:r>
            <a:r>
              <a:rPr lang="zh-CN" altLang="en-US" sz="24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a:t>
            </a: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和</a:t>
            </a:r>
            <a:r>
              <a:rPr lang="zh-CN" altLang="en-US" sz="24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驱动器</a:t>
            </a: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构成。</a:t>
            </a:r>
            <a:r>
              <a:rPr lang="zh-CN" altLang="en-US" sz="24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磁头</a:t>
            </a: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和</a:t>
            </a:r>
            <a:r>
              <a:rPr lang="zh-CN" altLang="en-US" sz="24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磁臂</a:t>
            </a: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是驱动器的重要组成部分。</a:t>
            </a:r>
          </a:p>
          <a:p>
            <a:pPr marL="342900" indent="-342900" algn="just">
              <a:spcBef>
                <a:spcPts val="1200"/>
              </a:spcBef>
              <a:buFontTx/>
              <a:buChar char="•"/>
              <a:defRPr/>
            </a:pP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磁头负责读写各磁道上的数据，安装在磁臂上。</a:t>
            </a:r>
          </a:p>
          <a:p>
            <a:pPr marL="342900" indent="-342900" algn="just">
              <a:spcBef>
                <a:spcPts val="1200"/>
              </a:spcBef>
              <a:buFontTx/>
              <a:buChar char="•"/>
              <a:defRPr/>
            </a:pPr>
            <a:r>
              <a:rPr lang="zh-CN" altLang="en-US" sz="24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按照磁头的特点，磁盘存储器可以分为两种。</a:t>
            </a:r>
          </a:p>
          <a:p>
            <a:pPr marL="742950" lvl="1" indent="-285750" algn="just">
              <a:spcBef>
                <a:spcPts val="1200"/>
              </a:spcBef>
              <a:buFontTx/>
              <a:buChar char="–"/>
              <a:defRPr/>
            </a:pPr>
            <a:r>
              <a:rPr lang="zh-CN" altLang="en-US"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固定头磁盘存储器</a:t>
            </a:r>
            <a:r>
              <a:rPr lang="zh-CN" altLang="en-US"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：每个磁道具有一个磁头。磁头固定不动。这种磁盘存储器造价昂贵，已经很少使用。</a:t>
            </a:r>
          </a:p>
          <a:p>
            <a:pPr marL="742950" lvl="1" indent="-285750" algn="just">
              <a:spcBef>
                <a:spcPts val="1200"/>
              </a:spcBef>
              <a:buFontTx/>
              <a:buChar char="–"/>
              <a:defRPr/>
            </a:pPr>
            <a:r>
              <a:rPr lang="zh-CN" altLang="en-US"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活动头磁盘存储器</a:t>
            </a:r>
            <a:r>
              <a:rPr lang="zh-CN" altLang="en-US"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：每个磁盘面上具有一个读写磁头。读写磁头可以随磁臂移动到磁盘面的任何一个磁道上，读写该磁道上的数据。这种磁盘存储器造价比较便宜，是使用最多的磁盘存储器。</a:t>
            </a:r>
          </a:p>
        </p:txBody>
      </p:sp>
      <p:pic>
        <p:nvPicPr>
          <p:cNvPr id="10" name="Picture 2">
            <a:extLst>
              <a:ext uri="{FF2B5EF4-FFF2-40B4-BE49-F238E27FC236}">
                <a16:creationId xmlns:a16="http://schemas.microsoft.com/office/drawing/2014/main" id="{892CA6F8-D3D2-4647-9036-A3688384F0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2543" y="4725144"/>
            <a:ext cx="3133976" cy="1708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727CE-FCCC-4243-B76F-3037FF8D1227}"/>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磁盘存储器的读写方式</a:t>
            </a:r>
          </a:p>
        </p:txBody>
      </p:sp>
      <p:sp>
        <p:nvSpPr>
          <p:cNvPr id="3" name="内容占位符 2">
            <a:extLst>
              <a:ext uri="{FF2B5EF4-FFF2-40B4-BE49-F238E27FC236}">
                <a16:creationId xmlns:a16="http://schemas.microsoft.com/office/drawing/2014/main" id="{78D39533-D887-44B4-A2F4-852A4D65DC03}"/>
              </a:ext>
            </a:extLst>
          </p:cNvPr>
          <p:cNvSpPr>
            <a:spLocks noGrp="1"/>
          </p:cNvSpPr>
          <p:nvPr>
            <p:ph idx="1"/>
          </p:nvPr>
        </p:nvSpPr>
        <p:spPr>
          <a:xfrm>
            <a:off x="725076" y="852378"/>
            <a:ext cx="8229600" cy="4525962"/>
          </a:xfrm>
        </p:spPr>
        <p:txBody>
          <a:bodyPr>
            <a:prstTxWarp prst="textNoShape">
              <a:avLst/>
            </a:prstTxWarp>
          </a:bodyPr>
          <a:lstStyle/>
          <a:p>
            <a:pPr>
              <a:spcBef>
                <a:spcPct val="0"/>
              </a:spcBef>
              <a:buClr>
                <a:schemeClr val="tx2"/>
              </a:buClr>
              <a:defRPr/>
            </a:pPr>
            <a:r>
              <a:rPr lang="zh-CN" altLang="en-US" dirty="0">
                <a:latin typeface="华文新魏" panose="02010800040101010101" pitchFamily="2" charset="-122"/>
                <a:ea typeface="华文新魏" panose="02010800040101010101" pitchFamily="2" charset="-122"/>
              </a:rPr>
              <a:t>读写方式</a:t>
            </a:r>
            <a:r>
              <a:rPr lang="en-US" altLang="zh-CN" dirty="0">
                <a:latin typeface="华文新魏" panose="02010800040101010101" pitchFamily="2" charset="-122"/>
                <a:ea typeface="华文新魏" panose="02010800040101010101" pitchFamily="2" charset="-122"/>
              </a:rPr>
              <a:t> </a:t>
            </a:r>
          </a:p>
          <a:p>
            <a:pPr marL="800100" lvl="1">
              <a:spcBef>
                <a:spcPct val="0"/>
              </a:spcBef>
              <a:buClr>
                <a:schemeClr val="tx2"/>
              </a:buClr>
              <a:buFont typeface="黑体" panose="02010609060101010101" pitchFamily="49" charset="-122"/>
              <a:buChar char="-"/>
              <a:defRPr/>
            </a:pPr>
            <a:r>
              <a:rPr lang="zh-CN" altLang="en-US" dirty="0">
                <a:latin typeface="华文新魏" panose="02010800040101010101" pitchFamily="2" charset="-122"/>
                <a:ea typeface="华文新魏" panose="02010800040101010101" pitchFamily="2" charset="-122"/>
              </a:rPr>
              <a:t>利用磁场方向写入和读取数据</a:t>
            </a:r>
            <a:endParaRPr lang="en-US" altLang="zh-CN" dirty="0">
              <a:latin typeface="华文新魏" panose="02010800040101010101" pitchFamily="2" charset="-122"/>
              <a:ea typeface="华文新魏" panose="02010800040101010101" pitchFamily="2" charset="-122"/>
            </a:endParaRPr>
          </a:p>
          <a:p>
            <a:pPr marL="800100" lvl="1">
              <a:spcBef>
                <a:spcPct val="0"/>
              </a:spcBef>
              <a:buClr>
                <a:schemeClr val="tx2"/>
              </a:buClr>
              <a:buFont typeface="黑体" panose="02010609060101010101" pitchFamily="49" charset="-122"/>
              <a:buChar char="-"/>
              <a:defRPr/>
            </a:pPr>
            <a:r>
              <a:rPr lang="zh-CN" altLang="en-US" dirty="0">
                <a:latin typeface="华文新魏" panose="02010800040101010101" pitchFamily="2" charset="-122"/>
                <a:ea typeface="华文新魏" panose="02010800040101010101" pitchFamily="2" charset="-122"/>
              </a:rPr>
              <a:t>一次读写一个磁盘块</a:t>
            </a:r>
            <a:endParaRPr lang="en-US" altLang="zh-CN" dirty="0">
              <a:latin typeface="华文新魏" panose="02010800040101010101" pitchFamily="2" charset="-122"/>
              <a:ea typeface="华文新魏" panose="02010800040101010101" pitchFamily="2" charset="-122"/>
            </a:endParaRPr>
          </a:p>
          <a:p>
            <a:pPr marL="800100" lvl="1">
              <a:spcBef>
                <a:spcPct val="0"/>
              </a:spcBef>
              <a:buClr>
                <a:schemeClr val="tx2"/>
              </a:buClr>
              <a:buFont typeface="黑体" panose="02010609060101010101" pitchFamily="49" charset="-122"/>
              <a:buChar char="-"/>
              <a:defRPr/>
            </a:pPr>
            <a:r>
              <a:rPr lang="zh-CN" altLang="en-US" dirty="0">
                <a:latin typeface="华文新魏" panose="02010800040101010101" pitchFamily="2" charset="-122"/>
                <a:ea typeface="华文新魏" panose="02010800040101010101" pitchFamily="2" charset="-122"/>
              </a:rPr>
              <a:t>每个磁盘块存储很多字节（如</a:t>
            </a:r>
            <a:r>
              <a:rPr lang="en-US" altLang="zh-CN" dirty="0">
                <a:latin typeface="华文新魏" panose="02010800040101010101" pitchFamily="2" charset="-122"/>
                <a:ea typeface="华文新魏" panose="02010800040101010101" pitchFamily="2" charset="-122"/>
              </a:rPr>
              <a:t>4K</a:t>
            </a:r>
            <a:r>
              <a:rPr lang="zh-CN" altLang="en-US" dirty="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a:p>
            <a:pPr marL="800100" lvl="1">
              <a:spcBef>
                <a:spcPct val="0"/>
              </a:spcBef>
              <a:buClr>
                <a:schemeClr val="tx2"/>
              </a:buClr>
              <a:buFont typeface="黑体" panose="02010609060101010101" pitchFamily="49" charset="-122"/>
              <a:buChar char="-"/>
              <a:defRPr/>
            </a:pPr>
            <a:r>
              <a:rPr lang="zh-CN" altLang="en-US" dirty="0">
                <a:latin typeface="华文新魏" panose="02010800040101010101" pitchFamily="2" charset="-122"/>
                <a:ea typeface="华文新魏" panose="02010800040101010101" pitchFamily="2" charset="-122"/>
              </a:rPr>
              <a:t>主存储器与磁盘交换信息以</a:t>
            </a:r>
            <a:r>
              <a:rPr lang="zh-CN" altLang="en-US" dirty="0">
                <a:solidFill>
                  <a:srgbClr val="FF0000"/>
                </a:solidFill>
                <a:latin typeface="华文新魏" panose="02010800040101010101" pitchFamily="2" charset="-122"/>
                <a:ea typeface="华文新魏" panose="02010800040101010101" pitchFamily="2" charset="-122"/>
              </a:rPr>
              <a:t>磁盘块</a:t>
            </a:r>
            <a:r>
              <a:rPr lang="zh-CN" altLang="en-US" dirty="0">
                <a:latin typeface="华文新魏" panose="02010800040101010101" pitchFamily="2" charset="-122"/>
                <a:ea typeface="华文新魏" panose="02010800040101010101" pitchFamily="2" charset="-122"/>
              </a:rPr>
              <a:t>为单位</a:t>
            </a:r>
            <a:endParaRPr lang="en-US" altLang="zh-CN" dirty="0">
              <a:latin typeface="华文新魏" panose="02010800040101010101" pitchFamily="2" charset="-122"/>
              <a:ea typeface="华文新魏" panose="02010800040101010101" pitchFamily="2" charset="-122"/>
            </a:endParaRPr>
          </a:p>
          <a:p>
            <a:pPr marL="800100" lvl="1">
              <a:spcBef>
                <a:spcPct val="0"/>
              </a:spcBef>
              <a:buClr>
                <a:schemeClr val="tx2"/>
              </a:buClr>
              <a:buFont typeface="黑体" panose="02010609060101010101" pitchFamily="49" charset="-122"/>
              <a:buChar char="-"/>
              <a:defRPr/>
            </a:pPr>
            <a:r>
              <a:rPr lang="zh-CN" altLang="en-US" dirty="0">
                <a:latin typeface="华文新魏" panose="02010800040101010101" pitchFamily="2" charset="-122"/>
                <a:ea typeface="华文新魏" panose="02010800040101010101" pitchFamily="2" charset="-122"/>
              </a:rPr>
              <a:t>可以</a:t>
            </a:r>
            <a:r>
              <a:rPr lang="zh-CN" altLang="en-US" dirty="0">
                <a:solidFill>
                  <a:srgbClr val="FF0000"/>
                </a:solidFill>
                <a:latin typeface="华文新魏" panose="02010800040101010101" pitchFamily="2" charset="-122"/>
                <a:ea typeface="华文新魏" panose="02010800040101010101" pitchFamily="2" charset="-122"/>
              </a:rPr>
              <a:t>随机地读写</a:t>
            </a:r>
            <a:r>
              <a:rPr lang="zh-CN" altLang="en-US" dirty="0">
                <a:latin typeface="华文新魏" panose="02010800040101010101" pitchFamily="2" charset="-122"/>
                <a:ea typeface="华文新魏" panose="02010800040101010101" pitchFamily="2" charset="-122"/>
              </a:rPr>
              <a:t>任何一个磁盘块</a:t>
            </a:r>
            <a:endParaRPr lang="en-US" altLang="zh-CN" dirty="0">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BF84142E-ABFE-46AB-B7EE-69BFBC9C03AA}"/>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FD5925DF-F337-4B1E-A9BC-649C0EB140B4}"/>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5A45AE5-5C14-4234-9BF7-E7645F0B9E0D}"/>
              </a:ext>
            </a:extLst>
          </p:cNvPr>
          <p:cNvSpPr>
            <a:spLocks noGrp="1"/>
          </p:cNvSpPr>
          <p:nvPr>
            <p:ph type="sldNum" sz="quarter" idx="12"/>
          </p:nvPr>
        </p:nvSpPr>
        <p:spPr/>
        <p:txBody>
          <a:bodyPr/>
          <a:lstStyle/>
          <a:p>
            <a:pPr>
              <a:defRPr/>
            </a:pPr>
            <a:fld id="{829E3ACF-AA92-47E9-A341-8838D0DFEE98}" type="slidenum">
              <a:rPr lang="zh-CN" altLang="en-US"/>
              <a:pPr>
                <a:defRPr/>
              </a:pPr>
              <a:t>18</a:t>
            </a:fld>
            <a:endParaRPr lang="en-US" altLang="zh-CN"/>
          </a:p>
        </p:txBody>
      </p:sp>
      <p:pic>
        <p:nvPicPr>
          <p:cNvPr id="11" name="图片 10">
            <a:extLst>
              <a:ext uri="{FF2B5EF4-FFF2-40B4-BE49-F238E27FC236}">
                <a16:creationId xmlns:a16="http://schemas.microsoft.com/office/drawing/2014/main" id="{37B62289-3378-48F2-A12C-CA9B3A35948E}"/>
              </a:ext>
            </a:extLst>
          </p:cNvPr>
          <p:cNvPicPr>
            <a:picLocks noChangeAspect="1"/>
          </p:cNvPicPr>
          <p:nvPr/>
        </p:nvPicPr>
        <p:blipFill>
          <a:blip r:embed="rId2"/>
          <a:stretch>
            <a:fillRect/>
          </a:stretch>
        </p:blipFill>
        <p:spPr>
          <a:xfrm>
            <a:off x="1152128" y="3645024"/>
            <a:ext cx="6839744" cy="28151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727CE-FCCC-4243-B76F-3037FF8D1227}"/>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磁盘存储器的读写方式</a:t>
            </a:r>
          </a:p>
        </p:txBody>
      </p:sp>
      <p:sp>
        <p:nvSpPr>
          <p:cNvPr id="3" name="内容占位符 2">
            <a:extLst>
              <a:ext uri="{FF2B5EF4-FFF2-40B4-BE49-F238E27FC236}">
                <a16:creationId xmlns:a16="http://schemas.microsoft.com/office/drawing/2014/main" id="{78D39533-D887-44B4-A2F4-852A4D65DC03}"/>
              </a:ext>
            </a:extLst>
          </p:cNvPr>
          <p:cNvSpPr>
            <a:spLocks noGrp="1"/>
          </p:cNvSpPr>
          <p:nvPr>
            <p:ph idx="1"/>
          </p:nvPr>
        </p:nvSpPr>
        <p:spPr>
          <a:xfrm>
            <a:off x="725076" y="852378"/>
            <a:ext cx="8229600" cy="4525962"/>
          </a:xfrm>
        </p:spPr>
        <p:txBody>
          <a:bodyPr>
            <a:prstTxWarp prst="textNoShape">
              <a:avLst/>
            </a:prstTxWarp>
          </a:bodyPr>
          <a:lstStyle/>
          <a:p>
            <a:pPr>
              <a:spcBef>
                <a:spcPct val="0"/>
              </a:spcBef>
              <a:buClr>
                <a:schemeClr val="tx2"/>
              </a:buClr>
              <a:defRPr/>
            </a:pPr>
            <a:r>
              <a:rPr lang="zh-CN" altLang="en-US" dirty="0">
                <a:latin typeface="华文新魏" panose="02010800040101010101" pitchFamily="2" charset="-122"/>
                <a:ea typeface="华文新魏" panose="02010800040101010101" pitchFamily="2" charset="-122"/>
              </a:rPr>
              <a:t>寻址方式</a:t>
            </a:r>
            <a:endParaRPr lang="en-US" altLang="zh-CN" dirty="0">
              <a:latin typeface="华文新魏" panose="02010800040101010101" pitchFamily="2" charset="-122"/>
              <a:ea typeface="华文新魏" panose="02010800040101010101" pitchFamily="2" charset="-122"/>
            </a:endParaRPr>
          </a:p>
          <a:p>
            <a:pPr marL="800100" lvl="1">
              <a:spcBef>
                <a:spcPct val="0"/>
              </a:spcBef>
              <a:buClr>
                <a:schemeClr val="tx2"/>
              </a:buClr>
              <a:buFont typeface="Symbol" panose="05050102010706020507" pitchFamily="18" charset="2"/>
              <a:buChar char="-"/>
              <a:defRPr/>
            </a:pPr>
            <a:r>
              <a:rPr lang="zh-CN" altLang="en-US" sz="3000" dirty="0">
                <a:latin typeface="华文新魏" panose="02010800040101010101" pitchFamily="2" charset="-122"/>
                <a:ea typeface="华文新魏" panose="02010800040101010101" pitchFamily="2" charset="-122"/>
              </a:rPr>
              <a:t>柱面号</a:t>
            </a:r>
            <a:r>
              <a:rPr lang="en-US" altLang="zh-CN" sz="3000" dirty="0">
                <a:latin typeface="华文新魏" panose="02010800040101010101" pitchFamily="2" charset="-122"/>
                <a:ea typeface="华文新魏" panose="02010800040101010101" pitchFamily="2" charset="-122"/>
              </a:rPr>
              <a:t>+</a:t>
            </a:r>
            <a:r>
              <a:rPr lang="zh-CN" altLang="en-US" sz="3000" dirty="0">
                <a:latin typeface="华文新魏" panose="02010800040101010101" pitchFamily="2" charset="-122"/>
                <a:ea typeface="华文新魏" panose="02010800040101010101" pitchFamily="2" charset="-122"/>
              </a:rPr>
              <a:t>面号</a:t>
            </a:r>
            <a:r>
              <a:rPr lang="en-US" altLang="zh-CN" sz="3000" dirty="0">
                <a:latin typeface="华文新魏" panose="02010800040101010101" pitchFamily="2" charset="-122"/>
                <a:ea typeface="华文新魏" panose="02010800040101010101" pitchFamily="2" charset="-122"/>
              </a:rPr>
              <a:t>+</a:t>
            </a:r>
            <a:r>
              <a:rPr lang="zh-CN" altLang="en-US" sz="3000" dirty="0">
                <a:latin typeface="华文新魏" panose="02010800040101010101" pitchFamily="2" charset="-122"/>
                <a:ea typeface="华文新魏" panose="02010800040101010101" pitchFamily="2" charset="-122"/>
              </a:rPr>
              <a:t>扇区号</a:t>
            </a:r>
            <a:endParaRPr lang="en-US" altLang="zh-CN" sz="3000" dirty="0">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BF84142E-ABFE-46AB-B7EE-69BFBC9C03AA}"/>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FD5925DF-F337-4B1E-A9BC-649C0EB140B4}"/>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5A45AE5-5C14-4234-9BF7-E7645F0B9E0D}"/>
              </a:ext>
            </a:extLst>
          </p:cNvPr>
          <p:cNvSpPr>
            <a:spLocks noGrp="1"/>
          </p:cNvSpPr>
          <p:nvPr>
            <p:ph type="sldNum" sz="quarter" idx="12"/>
          </p:nvPr>
        </p:nvSpPr>
        <p:spPr/>
        <p:txBody>
          <a:bodyPr/>
          <a:lstStyle/>
          <a:p>
            <a:pPr>
              <a:defRPr/>
            </a:pPr>
            <a:fld id="{829E3ACF-AA92-47E9-A341-8838D0DFEE98}" type="slidenum">
              <a:rPr lang="zh-CN" altLang="en-US"/>
              <a:pPr>
                <a:defRPr/>
              </a:pPr>
              <a:t>19</a:t>
            </a:fld>
            <a:endParaRPr lang="en-US" altLang="zh-CN"/>
          </a:p>
        </p:txBody>
      </p:sp>
      <p:pic>
        <p:nvPicPr>
          <p:cNvPr id="7" name="图片 6">
            <a:extLst>
              <a:ext uri="{FF2B5EF4-FFF2-40B4-BE49-F238E27FC236}">
                <a16:creationId xmlns:a16="http://schemas.microsoft.com/office/drawing/2014/main" id="{B82E2A8F-E085-4D4C-93A2-F508114243F8}"/>
              </a:ext>
            </a:extLst>
          </p:cNvPr>
          <p:cNvPicPr>
            <a:picLocks noChangeAspect="1"/>
          </p:cNvPicPr>
          <p:nvPr/>
        </p:nvPicPr>
        <p:blipFill>
          <a:blip r:embed="rId2"/>
          <a:stretch>
            <a:fillRect/>
          </a:stretch>
        </p:blipFill>
        <p:spPr>
          <a:xfrm>
            <a:off x="4693587" y="3115359"/>
            <a:ext cx="2452886" cy="2395035"/>
          </a:xfrm>
          <a:prstGeom prst="rect">
            <a:avLst/>
          </a:prstGeom>
        </p:spPr>
      </p:pic>
      <p:sp>
        <p:nvSpPr>
          <p:cNvPr id="9" name="文本框 8">
            <a:extLst>
              <a:ext uri="{FF2B5EF4-FFF2-40B4-BE49-F238E27FC236}">
                <a16:creationId xmlns:a16="http://schemas.microsoft.com/office/drawing/2014/main" id="{3B9BB7FE-F2E4-4C41-81E6-11DBE3D9B3BD}"/>
              </a:ext>
            </a:extLst>
          </p:cNvPr>
          <p:cNvSpPr txBox="1"/>
          <p:nvPr/>
        </p:nvSpPr>
        <p:spPr>
          <a:xfrm>
            <a:off x="7092625" y="3394008"/>
            <a:ext cx="2069996" cy="1569660"/>
          </a:xfrm>
          <a:prstGeom prst="rect">
            <a:avLst/>
          </a:prstGeom>
          <a:noFill/>
        </p:spPr>
        <p:txBody>
          <a:bodyPr wrap="square" rtlCol="0">
            <a:spAutoFit/>
          </a:bodyPr>
          <a:lstStyle/>
          <a:p>
            <a:r>
              <a:rPr lang="zh-CN" altLang="en-US"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数据存储在第五柱面第一盘面</a:t>
            </a:r>
            <a:r>
              <a:rPr lang="en-US" altLang="zh-CN"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确定磁道</a:t>
            </a:r>
            <a:r>
              <a:rPr lang="en-US" altLang="zh-CN"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第七扇区</a:t>
            </a:r>
          </a:p>
        </p:txBody>
      </p:sp>
      <p:pic>
        <p:nvPicPr>
          <p:cNvPr id="11" name="图片 10">
            <a:extLst>
              <a:ext uri="{FF2B5EF4-FFF2-40B4-BE49-F238E27FC236}">
                <a16:creationId xmlns:a16="http://schemas.microsoft.com/office/drawing/2014/main" id="{933B40F4-13BC-4CF0-8BFF-5084A92F104A}"/>
              </a:ext>
            </a:extLst>
          </p:cNvPr>
          <p:cNvPicPr>
            <a:picLocks noChangeAspect="1"/>
          </p:cNvPicPr>
          <p:nvPr/>
        </p:nvPicPr>
        <p:blipFill>
          <a:blip r:embed="rId3"/>
          <a:stretch>
            <a:fillRect/>
          </a:stretch>
        </p:blipFill>
        <p:spPr>
          <a:xfrm>
            <a:off x="273950" y="2852936"/>
            <a:ext cx="4176465" cy="2736304"/>
          </a:xfrm>
          <a:prstGeom prst="rect">
            <a:avLst/>
          </a:prstGeom>
        </p:spPr>
      </p:pic>
    </p:spTree>
    <p:extLst>
      <p:ext uri="{BB962C8B-B14F-4D97-AF65-F5344CB8AC3E}">
        <p14:creationId xmlns:p14="http://schemas.microsoft.com/office/powerpoint/2010/main" val="409085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E8ABD4AE-96DC-469B-88A7-342D0E8371D2}"/>
              </a:ext>
            </a:extLst>
          </p:cNvPr>
          <p:cNvSpPr>
            <a:spLocks noGrp="1" noChangeArrowheads="1"/>
          </p:cNvSpPr>
          <p:nvPr>
            <p:ph type="ctrTitle"/>
          </p:nvPr>
        </p:nvSpPr>
        <p:spPr>
          <a:xfrm>
            <a:off x="1658938" y="0"/>
            <a:ext cx="7485062" cy="1066800"/>
          </a:xfrm>
        </p:spPr>
        <p:txBody>
          <a:bodyPr/>
          <a:lstStyle/>
          <a:p>
            <a:pPr algn="r">
              <a:defRPr/>
            </a:pPr>
            <a:r>
              <a:rPr lang="zh-CN" altLang="en-US" sz="4400" dirty="0">
                <a:effectLst>
                  <a:outerShdw blurRad="38100" dist="38100" dir="2700000" algn="tl">
                    <a:srgbClr val="000000"/>
                  </a:outerShdw>
                </a:effectLst>
                <a:latin typeface="华文行楷" panose="02010800040101010101" pitchFamily="2" charset="-122"/>
                <a:ea typeface="华文行楷" panose="02010800040101010101" pitchFamily="2" charset="-122"/>
                <a:cs typeface="+mj-cs"/>
              </a:rPr>
              <a:t>目录</a:t>
            </a:r>
            <a:r>
              <a:rPr lang="en-US" altLang="zh-CN" sz="4400" dirty="0">
                <a:effectLst>
                  <a:outerShdw blurRad="38100" dist="38100" dir="2700000" algn="tl">
                    <a:srgbClr val="000000"/>
                  </a:outerShdw>
                </a:effectLst>
                <a:latin typeface="Times New Roman" panose="02020603050405020304" pitchFamily="18" charset="0"/>
                <a:cs typeface="+mj-cs"/>
              </a:rPr>
              <a:t> </a:t>
            </a:r>
          </a:p>
        </p:txBody>
      </p:sp>
      <p:sp>
        <p:nvSpPr>
          <p:cNvPr id="27651" name="Rectangle 3">
            <a:extLst>
              <a:ext uri="{FF2B5EF4-FFF2-40B4-BE49-F238E27FC236}">
                <a16:creationId xmlns:a16="http://schemas.microsoft.com/office/drawing/2014/main" id="{B9B97C22-5C9D-4E70-B8B1-9997BF973737}"/>
              </a:ext>
            </a:extLst>
          </p:cNvPr>
          <p:cNvSpPr>
            <a:spLocks noGrp="1"/>
          </p:cNvSpPr>
          <p:nvPr>
            <p:ph type="subTitle" idx="1"/>
          </p:nvPr>
        </p:nvSpPr>
        <p:spPr>
          <a:xfrm>
            <a:off x="1571625" y="1628775"/>
            <a:ext cx="7126288" cy="3455988"/>
          </a:xfrm>
        </p:spPr>
        <p:txBody>
          <a:bodyPr/>
          <a:lstStyle/>
          <a:p>
            <a:pPr marL="342900" indent="-342900" algn="l">
              <a:spcBef>
                <a:spcPct val="0"/>
              </a:spcBef>
              <a:buFontTx/>
              <a:buChar char="•"/>
              <a:defRPr/>
            </a:pPr>
            <a:r>
              <a:rPr lang="zh-CN" altLang="en-US" noProof="1">
                <a:latin typeface="华文新魏" panose="02010800040101010101" pitchFamily="2" charset="-122"/>
                <a:ea typeface="华文新魏" panose="02010800040101010101" pitchFamily="2" charset="-122"/>
              </a:rPr>
              <a:t>数据库存储设备</a:t>
            </a:r>
            <a:endParaRPr lang="en-US" altLang="zh-CN" noProof="1">
              <a:latin typeface="华文新魏" panose="02010800040101010101" pitchFamily="2" charset="-122"/>
              <a:ea typeface="华文新魏" panose="02010800040101010101" pitchFamily="2" charset="-122"/>
            </a:endParaRPr>
          </a:p>
          <a:p>
            <a:pPr marL="342900" indent="-342900" algn="l">
              <a:spcBef>
                <a:spcPct val="0"/>
              </a:spcBef>
              <a:buFontTx/>
              <a:buChar char="•"/>
              <a:defRPr/>
            </a:pPr>
            <a:r>
              <a:rPr lang="zh-CN" altLang="en-US" noProof="1">
                <a:latin typeface="华文新魏" panose="02010800040101010101" pitchFamily="2" charset="-122"/>
                <a:ea typeface="华文新魏" panose="02010800040101010101" pitchFamily="2" charset="-122"/>
              </a:rPr>
              <a:t>磁盘文件</a:t>
            </a:r>
            <a:endParaRPr lang="en-US" altLang="zh-CN" noProof="1">
              <a:latin typeface="华文新魏" panose="02010800040101010101" pitchFamily="2" charset="-122"/>
              <a:ea typeface="华文新魏" panose="02010800040101010101" pitchFamily="2" charset="-122"/>
            </a:endParaRPr>
          </a:p>
          <a:p>
            <a:pPr marL="342900" indent="-342900" algn="l">
              <a:spcBef>
                <a:spcPct val="0"/>
              </a:spcBef>
              <a:buFontTx/>
              <a:buChar char="•"/>
              <a:defRPr/>
            </a:pPr>
            <a:r>
              <a:rPr lang="en-US" altLang="zh-CN" noProof="1">
                <a:latin typeface="华文新魏" panose="02010800040101010101" pitchFamily="2" charset="-122"/>
                <a:ea typeface="华文新魏" panose="02010800040101010101" pitchFamily="2" charset="-122"/>
              </a:rPr>
              <a:t>Hash</a:t>
            </a:r>
            <a:r>
              <a:rPr lang="zh-CN" altLang="en-US" noProof="1">
                <a:latin typeface="华文新魏" panose="02010800040101010101" pitchFamily="2" charset="-122"/>
                <a:ea typeface="华文新魏" panose="02010800040101010101" pitchFamily="2" charset="-122"/>
              </a:rPr>
              <a:t>文件</a:t>
            </a:r>
            <a:endParaRPr lang="en-US" altLang="zh-CN" noProof="1">
              <a:latin typeface="华文新魏" panose="02010800040101010101" pitchFamily="2" charset="-122"/>
              <a:ea typeface="华文新魏" panose="02010800040101010101" pitchFamily="2" charset="-122"/>
            </a:endParaRPr>
          </a:p>
          <a:p>
            <a:pPr marL="342900" indent="-342900" algn="l">
              <a:spcBef>
                <a:spcPct val="0"/>
              </a:spcBef>
              <a:buFontTx/>
              <a:buChar char="•"/>
              <a:defRPr/>
            </a:pPr>
            <a:r>
              <a:rPr lang="zh-CN" altLang="en-US" noProof="1">
                <a:latin typeface="华文新魏" panose="02010800040101010101" pitchFamily="2" charset="-122"/>
                <a:ea typeface="华文新魏" panose="02010800040101010101" pitchFamily="2" charset="-122"/>
              </a:rPr>
              <a:t>索引文件</a:t>
            </a:r>
            <a:endParaRPr lang="en-US" altLang="zh-CN" noProof="1">
              <a:latin typeface="华文新魏" panose="02010800040101010101" pitchFamily="2" charset="-122"/>
              <a:ea typeface="华文新魏" panose="02010800040101010101" pitchFamily="2" charset="-122"/>
            </a:endParaRPr>
          </a:p>
          <a:p>
            <a:pPr marL="342900" indent="-342900" algn="l">
              <a:spcBef>
                <a:spcPct val="0"/>
              </a:spcBef>
              <a:buFontTx/>
              <a:buChar char="•"/>
              <a:defRPr/>
            </a:pPr>
            <a:r>
              <a:rPr lang="en-US" altLang="zh-CN" noProof="1">
                <a:latin typeface="华文新魏" panose="02010800040101010101" pitchFamily="2" charset="-122"/>
                <a:ea typeface="华文新魏" panose="02010800040101010101" pitchFamily="2" charset="-122"/>
              </a:rPr>
              <a:t>B</a:t>
            </a:r>
            <a:r>
              <a:rPr lang="en-US" altLang="zh-CN" baseline="30000" noProof="1">
                <a:latin typeface="华文新魏" panose="02010800040101010101" pitchFamily="2" charset="-122"/>
                <a:ea typeface="华文新魏" panose="02010800040101010101" pitchFamily="2" charset="-122"/>
              </a:rPr>
              <a:t>+</a:t>
            </a:r>
            <a:r>
              <a:rPr lang="en-US" altLang="zh-CN" noProof="1">
                <a:latin typeface="华文新魏" panose="02010800040101010101" pitchFamily="2" charset="-122"/>
                <a:ea typeface="华文新魏" panose="02010800040101010101" pitchFamily="2" charset="-122"/>
              </a:rPr>
              <a:t>-</a:t>
            </a:r>
            <a:r>
              <a:rPr lang="zh-CN" altLang="en-US" noProof="1">
                <a:latin typeface="华文新魏" panose="02010800040101010101" pitchFamily="2" charset="-122"/>
                <a:ea typeface="华文新魏" panose="02010800040101010101" pitchFamily="2" charset="-122"/>
              </a:rPr>
              <a:t>树文件索引</a:t>
            </a:r>
          </a:p>
          <a:p>
            <a:pPr marL="342900" indent="-342900" algn="l">
              <a:spcBef>
                <a:spcPct val="0"/>
              </a:spcBef>
              <a:buFontTx/>
              <a:buChar char="•"/>
              <a:defRPr/>
            </a:pPr>
            <a:r>
              <a:rPr lang="en-US" altLang="zh-CN" dirty="0">
                <a:latin typeface="华文新魏" panose="02010800040101010101" pitchFamily="2" charset="-122"/>
                <a:ea typeface="华文新魏" panose="02010800040101010101" pitchFamily="2" charset="-122"/>
                <a:cs typeface="+mn-cs"/>
                <a:sym typeface="+mn-ea"/>
              </a:rPr>
              <a:t>B-</a:t>
            </a:r>
            <a:r>
              <a:rPr lang="zh-CN" altLang="en-US" dirty="0">
                <a:latin typeface="华文新魏" panose="02010800040101010101" pitchFamily="2" charset="-122"/>
                <a:ea typeface="华文新魏" panose="02010800040101010101" pitchFamily="2" charset="-122"/>
                <a:cs typeface="+mn-cs"/>
                <a:sym typeface="+mn-ea"/>
              </a:rPr>
              <a:t>树文件索引</a:t>
            </a:r>
            <a:endParaRPr lang="en-US" altLang="zh-CN" noProof="1">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DCCC8-DBA7-49DB-A13B-77D898E7EC70}"/>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磁盘存储器的读写方式</a:t>
            </a:r>
            <a:endParaRPr lang="zh-CN" altLang="en-US" dirty="0">
              <a:cs typeface="+mj-cs"/>
            </a:endParaRPr>
          </a:p>
        </p:txBody>
      </p:sp>
      <p:sp>
        <p:nvSpPr>
          <p:cNvPr id="3" name="日期占位符 2">
            <a:extLst>
              <a:ext uri="{FF2B5EF4-FFF2-40B4-BE49-F238E27FC236}">
                <a16:creationId xmlns:a16="http://schemas.microsoft.com/office/drawing/2014/main" id="{8DD436E6-66AC-4613-A5BA-6F53AB1C3B1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B7FE1BA3-C171-4ED4-AEBD-4FA7B6F972FB}"/>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95E24CCB-E41B-4F92-9E10-331D962FB886}"/>
              </a:ext>
            </a:extLst>
          </p:cNvPr>
          <p:cNvSpPr>
            <a:spLocks noGrp="1"/>
          </p:cNvSpPr>
          <p:nvPr>
            <p:ph type="sldNum" sz="quarter" idx="12"/>
          </p:nvPr>
        </p:nvSpPr>
        <p:spPr/>
        <p:txBody>
          <a:bodyPr/>
          <a:lstStyle/>
          <a:p>
            <a:pPr>
              <a:defRPr/>
            </a:pPr>
            <a:fld id="{C77AE5DA-5055-463D-BDE7-A1DCA3B22457}" type="slidenum">
              <a:rPr lang="zh-CN" altLang="en-US"/>
              <a:pPr>
                <a:defRPr/>
              </a:pPr>
              <a:t>20</a:t>
            </a:fld>
            <a:endParaRPr lang="en-US" altLang="zh-CN"/>
          </a:p>
        </p:txBody>
      </p:sp>
      <p:sp>
        <p:nvSpPr>
          <p:cNvPr id="6" name="内容占位符 2">
            <a:extLst>
              <a:ext uri="{FF2B5EF4-FFF2-40B4-BE49-F238E27FC236}">
                <a16:creationId xmlns:a16="http://schemas.microsoft.com/office/drawing/2014/main" id="{7B2618DD-FF0B-46E9-8DCE-29BC37B169D7}"/>
              </a:ext>
            </a:extLst>
          </p:cNvPr>
          <p:cNvSpPr txBox="1"/>
          <p:nvPr/>
        </p:nvSpPr>
        <p:spPr>
          <a:xfrm>
            <a:off x="142875" y="1643063"/>
            <a:ext cx="8229600" cy="3954462"/>
          </a:xfrm>
          <a:prstGeom prst="rect">
            <a:avLst/>
          </a:prstGeom>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80010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257300" indent="-28575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spcBef>
                <a:spcPct val="0"/>
              </a:spcBef>
              <a:buClr>
                <a:srgbClr val="000000"/>
              </a:buClr>
              <a:defRPr/>
            </a:pPr>
            <a:r>
              <a:rPr lang="zh-CN" altLang="en-US"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磁盘读写的代价</a:t>
            </a:r>
          </a:p>
          <a:p>
            <a:pPr lvl="1" eaLnBrk="1" hangingPunct="1">
              <a:spcBef>
                <a:spcPct val="0"/>
              </a:spcBef>
              <a:buClr>
                <a:srgbClr val="003399"/>
              </a:buClr>
              <a:buFont typeface="黑体" panose="02010609060101010101" pitchFamily="49" charset="-122"/>
              <a:buChar char="-"/>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rPr>
              <a:t>寻找时间</a:t>
            </a:r>
            <a:r>
              <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2" eaLnBrk="1" hangingPunct="1">
              <a:spcBef>
                <a:spcPct val="0"/>
              </a:spcBef>
              <a:buClr>
                <a:srgbClr val="003399"/>
              </a:buClr>
              <a:buFont typeface="黑体" panose="02010609060101010101" pitchFamily="49" charset="-122"/>
              <a:buChar char="-"/>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rPr>
              <a:t>磁头定位到指定磁道的时间</a:t>
            </a:r>
          </a:p>
          <a:p>
            <a:pPr lvl="1" eaLnBrk="1" hangingPunct="1">
              <a:spcBef>
                <a:spcPct val="0"/>
              </a:spcBef>
              <a:buClr>
                <a:srgbClr val="003399"/>
              </a:buClr>
              <a:buFont typeface="黑体" panose="02010609060101010101" pitchFamily="49" charset="-122"/>
              <a:buChar char="-"/>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rPr>
              <a:t>旋转延迟</a:t>
            </a:r>
            <a:r>
              <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2" eaLnBrk="1" hangingPunct="1">
              <a:spcBef>
                <a:spcPct val="0"/>
              </a:spcBef>
              <a:buClr>
                <a:srgbClr val="003399"/>
              </a:buClr>
              <a:buFont typeface="黑体" panose="02010609060101010101" pitchFamily="49" charset="-122"/>
              <a:buChar char="-"/>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rPr>
              <a:t>指定磁盘块转到磁头下的时间</a:t>
            </a:r>
          </a:p>
          <a:p>
            <a:pPr lvl="1" eaLnBrk="1" hangingPunct="1">
              <a:spcBef>
                <a:spcPct val="0"/>
              </a:spcBef>
              <a:buClr>
                <a:srgbClr val="003399"/>
              </a:buClr>
              <a:buFont typeface="黑体" panose="02010609060101010101" pitchFamily="49" charset="-122"/>
              <a:buChar char="-"/>
              <a:defRPr/>
            </a:pPr>
            <a:r>
              <a:rPr lang="zh-CN" altLang="en-US" noProof="1">
                <a:effectLst>
                  <a:outerShdw blurRad="38100" dist="38100" dir="2700000" algn="tl">
                    <a:srgbClr val="C0C0C0"/>
                  </a:outerShdw>
                </a:effectLst>
                <a:latin typeface="华文新魏" panose="02010800040101010101" pitchFamily="2" charset="-122"/>
                <a:ea typeface="华文新魏" panose="02010800040101010101" pitchFamily="2" charset="-122"/>
              </a:rPr>
              <a:t>传输时间</a:t>
            </a:r>
            <a:r>
              <a:rPr lang="zh-CN" altLang="zh-CN" noProof="1">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2" eaLnBrk="1" hangingPunct="1">
              <a:spcBef>
                <a:spcPct val="0"/>
              </a:spcBef>
              <a:buClr>
                <a:srgbClr val="003399"/>
              </a:buClr>
              <a:buFont typeface="黑体" panose="02010609060101010101" pitchFamily="49" charset="-122"/>
              <a:buChar char="-"/>
              <a:defRPr/>
            </a:pPr>
            <a:r>
              <a:rPr lang="zh-CN" altLang="en-US" sz="2800" noProof="1">
                <a:effectLst>
                  <a:outerShdw blurRad="38100" dist="38100" dir="2700000" algn="tl">
                    <a:srgbClr val="C0C0C0"/>
                  </a:outerShdw>
                </a:effectLst>
                <a:latin typeface="华文新魏" panose="02010800040101010101" pitchFamily="2" charset="-122"/>
                <a:ea typeface="华文新魏" panose="02010800040101010101" pitchFamily="2" charset="-122"/>
              </a:rPr>
              <a:t>主存和磁盘间传输数据的时间</a:t>
            </a:r>
          </a:p>
          <a:p>
            <a:pPr eaLnBrk="1" hangingPunct="1">
              <a:defRPr/>
            </a:pPr>
            <a:endParaRPr lang="zh-CN" altLang="en-US" sz="2800" noProof="1">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grpSp>
        <p:nvGrpSpPr>
          <p:cNvPr id="38919" name="组合 6">
            <a:extLst>
              <a:ext uri="{FF2B5EF4-FFF2-40B4-BE49-F238E27FC236}">
                <a16:creationId xmlns:a16="http://schemas.microsoft.com/office/drawing/2014/main" id="{0D6A04B6-4D89-43F6-80BA-197AA10F250E}"/>
              </a:ext>
            </a:extLst>
          </p:cNvPr>
          <p:cNvGrpSpPr>
            <a:grpSpLocks/>
          </p:cNvGrpSpPr>
          <p:nvPr/>
        </p:nvGrpSpPr>
        <p:grpSpPr bwMode="auto">
          <a:xfrm>
            <a:off x="6181725" y="1928812"/>
            <a:ext cx="2962275" cy="3286125"/>
            <a:chOff x="5214942" y="3286124"/>
            <a:chExt cx="3962517" cy="3429024"/>
          </a:xfrm>
        </p:grpSpPr>
        <p:sp>
          <p:nvSpPr>
            <p:cNvPr id="8" name="矩形 7">
              <a:extLst>
                <a:ext uri="{FF2B5EF4-FFF2-40B4-BE49-F238E27FC236}">
                  <a16:creationId xmlns:a16="http://schemas.microsoft.com/office/drawing/2014/main" id="{71FB4DF6-7168-4921-B9B6-06148DFB4307}"/>
                </a:ext>
              </a:extLst>
            </p:cNvPr>
            <p:cNvSpPr/>
            <p:nvPr/>
          </p:nvSpPr>
          <p:spPr bwMode="auto">
            <a:xfrm>
              <a:off x="5315408" y="3286124"/>
              <a:ext cx="3786182" cy="3357586"/>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pic>
          <p:nvPicPr>
            <p:cNvPr id="38923" name="图片 8" descr="7-1-2.gif">
              <a:extLst>
                <a:ext uri="{FF2B5EF4-FFF2-40B4-BE49-F238E27FC236}">
                  <a16:creationId xmlns:a16="http://schemas.microsoft.com/office/drawing/2014/main" id="{3D5698CE-8724-4B4F-B696-81518D40E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42" y="3357585"/>
              <a:ext cx="396251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9DFA-D3C3-4D8D-A6DB-0CA2130B89D0}"/>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磁盘调度策略</a:t>
            </a:r>
          </a:p>
        </p:txBody>
      </p:sp>
      <p:sp>
        <p:nvSpPr>
          <p:cNvPr id="4" name="日期占位符 3">
            <a:extLst>
              <a:ext uri="{FF2B5EF4-FFF2-40B4-BE49-F238E27FC236}">
                <a16:creationId xmlns:a16="http://schemas.microsoft.com/office/drawing/2014/main" id="{8D6D5F66-BF0D-4E6E-ACB6-85D5930A9D68}"/>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F18F3A3A-6FA7-45D5-B9BA-74BF6BC5C108}"/>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6996290D-DE65-43C6-8E5E-0B3BEDB242E2}"/>
              </a:ext>
            </a:extLst>
          </p:cNvPr>
          <p:cNvSpPr>
            <a:spLocks noGrp="1"/>
          </p:cNvSpPr>
          <p:nvPr>
            <p:ph type="sldNum" sz="quarter" idx="12"/>
          </p:nvPr>
        </p:nvSpPr>
        <p:spPr/>
        <p:txBody>
          <a:bodyPr/>
          <a:lstStyle/>
          <a:p>
            <a:pPr>
              <a:defRPr/>
            </a:pPr>
            <a:fld id="{68E8B8A6-7B7E-4FE5-AD24-B9512AFAD6C7}" type="slidenum">
              <a:rPr lang="zh-CN" altLang="en-US"/>
              <a:pPr>
                <a:defRPr/>
              </a:pPr>
              <a:t>21</a:t>
            </a:fld>
            <a:endParaRPr lang="en-US" altLang="zh-CN"/>
          </a:p>
        </p:txBody>
      </p:sp>
      <p:sp>
        <p:nvSpPr>
          <p:cNvPr id="43014" name="Rectangle 2">
            <a:extLst>
              <a:ext uri="{FF2B5EF4-FFF2-40B4-BE49-F238E27FC236}">
                <a16:creationId xmlns:a16="http://schemas.microsoft.com/office/drawing/2014/main" id="{7A867AD4-A515-4237-AB1C-09338F9DCE2B}"/>
              </a:ext>
            </a:extLst>
          </p:cNvPr>
          <p:cNvSpPr txBox="1">
            <a:spLocks noChangeArrowheads="1"/>
          </p:cNvSpPr>
          <p:nvPr/>
        </p:nvSpPr>
        <p:spPr bwMode="auto">
          <a:xfrm>
            <a:off x="2214563" y="1285875"/>
            <a:ext cx="47148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buClr>
                <a:srgbClr val="009999"/>
              </a:buClr>
              <a:buSzPct val="50000"/>
              <a:buFont typeface="Monotype Sorts"/>
              <a:buChar char="n"/>
            </a:pPr>
            <a:endParaRPr lang="zh-CN" altLang="en-US" sz="3600" b="0">
              <a:solidFill>
                <a:srgbClr val="000000"/>
              </a:solidFill>
              <a:latin typeface="华文行楷" panose="02010800040101010101" pitchFamily="2" charset="-122"/>
              <a:ea typeface="华文行楷" panose="02010800040101010101" pitchFamily="2" charset="-122"/>
            </a:endParaRP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先来先服务策略 </a:t>
            </a: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近者优先策略 </a:t>
            </a: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全程移动扫描策略 </a:t>
            </a: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移动扫描策略 </a:t>
            </a: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分组扫描策略 </a:t>
            </a:r>
          </a:p>
          <a:p>
            <a:pPr lvl="1" algn="just" eaLnBrk="1" hangingPunct="1">
              <a:buSzPct val="75000"/>
              <a:buFont typeface="Monotype Sorts"/>
              <a:buChar char="u"/>
            </a:pPr>
            <a:r>
              <a:rPr lang="zh-CN" altLang="en-US" sz="3200" b="0">
                <a:solidFill>
                  <a:srgbClr val="0000FF"/>
                </a:solidFill>
                <a:latin typeface="华文新魏" panose="02010800040101010101" pitchFamily="2" charset="-122"/>
                <a:ea typeface="华文新魏" panose="02010800040101010101" pitchFamily="2" charset="-122"/>
              </a:rPr>
              <a:t>间歇式全程扫描策略  </a:t>
            </a:r>
          </a:p>
        </p:txBody>
      </p:sp>
      <p:grpSp>
        <p:nvGrpSpPr>
          <p:cNvPr id="9" name="组合 8">
            <a:extLst>
              <a:ext uri="{FF2B5EF4-FFF2-40B4-BE49-F238E27FC236}">
                <a16:creationId xmlns:a16="http://schemas.microsoft.com/office/drawing/2014/main" id="{C08A67A8-73CB-4EBB-A041-3995CC06157A}"/>
              </a:ext>
            </a:extLst>
          </p:cNvPr>
          <p:cNvGrpSpPr/>
          <p:nvPr/>
        </p:nvGrpSpPr>
        <p:grpSpPr>
          <a:xfrm>
            <a:off x="107504" y="188640"/>
            <a:ext cx="2448272" cy="1224136"/>
            <a:chOff x="5536570" y="3630510"/>
            <a:chExt cx="2448272" cy="1224136"/>
          </a:xfrm>
          <a:solidFill>
            <a:srgbClr val="FFFFCC"/>
          </a:solidFill>
        </p:grpSpPr>
        <p:sp>
          <p:nvSpPr>
            <p:cNvPr id="10" name="圆角矩形标注 9">
              <a:extLst>
                <a:ext uri="{FF2B5EF4-FFF2-40B4-BE49-F238E27FC236}">
                  <a16:creationId xmlns:a16="http://schemas.microsoft.com/office/drawing/2014/main" id="{17A49C37-5B1E-4C0C-963D-0FDB6A749B95}"/>
                </a:ext>
              </a:extLst>
            </p:cNvPr>
            <p:cNvSpPr/>
            <p:nvPr/>
          </p:nvSpPr>
          <p:spPr bwMode="auto">
            <a:xfrm>
              <a:off x="5536570" y="3630510"/>
              <a:ext cx="2448272" cy="1224136"/>
            </a:xfrm>
            <a:prstGeom prst="wedgeRoundRectCallout">
              <a:avLst>
                <a:gd name="adj1" fmla="val 62757"/>
                <a:gd name="adj2" fmla="val 11467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1" name="TextBox 10">
              <a:extLst>
                <a:ext uri="{FF2B5EF4-FFF2-40B4-BE49-F238E27FC236}">
                  <a16:creationId xmlns:a16="http://schemas.microsoft.com/office/drawing/2014/main" id="{BB078817-6B55-4A5C-BB62-D78FD1ABF916}"/>
                </a:ext>
              </a:extLst>
            </p:cNvPr>
            <p:cNvSpPr txBox="1"/>
            <p:nvPr/>
          </p:nvSpPr>
          <p:spPr>
            <a:xfrm>
              <a:off x="5580112" y="3645024"/>
              <a:ext cx="2376264" cy="1169551"/>
            </a:xfrm>
            <a:prstGeom prst="rect">
              <a:avLst/>
            </a:prstGeom>
            <a:grpFill/>
          </p:spPr>
          <p:txBody>
            <a:bodyPr>
              <a:spAutoFit/>
            </a:bodyPr>
            <a:lstStyle/>
            <a:p>
              <a:pPr>
                <a:lnSpc>
                  <a:spcPts val="28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rPr>
                <a:t>按照读写请求</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先后次序处理各请求</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效率</a:t>
              </a:r>
              <a:r>
                <a:rPr lang="zh-CN" altLang="zh-CN" sz="2400" b="0" dirty="0">
                  <a:solidFill>
                    <a:srgbClr val="000000"/>
                  </a:solidFill>
                  <a:latin typeface="华文新魏" panose="02010800040101010101" pitchFamily="2" charset="-122"/>
                  <a:ea typeface="华文新魏" panose="02010800040101010101" pitchFamily="2" charset="-122"/>
                </a:rPr>
                <a:t>很低</a:t>
              </a:r>
              <a:r>
                <a:rPr lang="en-US" altLang="zh-CN" sz="2400" b="0" dirty="0">
                  <a:solidFill>
                    <a:srgbClr val="000000"/>
                  </a:solidFill>
                  <a:latin typeface="华文行楷" panose="02010800040101010101" pitchFamily="2" charset="-122"/>
                  <a:ea typeface="华文行楷" panose="02010800040101010101" pitchFamily="2" charset="-122"/>
                </a:rPr>
                <a:t>.</a:t>
              </a:r>
              <a:endParaRPr lang="zh-CN" altLang="zh-CN" sz="2400" b="0" dirty="0">
                <a:solidFill>
                  <a:srgbClr val="000000"/>
                </a:solidFill>
                <a:latin typeface="华文行楷" panose="02010800040101010101" pitchFamily="2" charset="-122"/>
                <a:ea typeface="华文行楷" panose="02010800040101010101" pitchFamily="2" charset="-122"/>
              </a:endParaRPr>
            </a:p>
          </p:txBody>
        </p:sp>
      </p:grpSp>
      <p:grpSp>
        <p:nvGrpSpPr>
          <p:cNvPr id="12" name="组合 11">
            <a:extLst>
              <a:ext uri="{FF2B5EF4-FFF2-40B4-BE49-F238E27FC236}">
                <a16:creationId xmlns:a16="http://schemas.microsoft.com/office/drawing/2014/main" id="{3BC043CA-DDEF-4D68-9048-514D1101C158}"/>
              </a:ext>
            </a:extLst>
          </p:cNvPr>
          <p:cNvGrpSpPr/>
          <p:nvPr/>
        </p:nvGrpSpPr>
        <p:grpSpPr>
          <a:xfrm>
            <a:off x="6372200" y="332656"/>
            <a:ext cx="2448272" cy="1502976"/>
            <a:chOff x="5536570" y="3630510"/>
            <a:chExt cx="2448272" cy="1502976"/>
          </a:xfrm>
          <a:solidFill>
            <a:srgbClr val="FFFFCC"/>
          </a:solidFill>
        </p:grpSpPr>
        <p:sp>
          <p:nvSpPr>
            <p:cNvPr id="13" name="圆角矩形标注 12">
              <a:extLst>
                <a:ext uri="{FF2B5EF4-FFF2-40B4-BE49-F238E27FC236}">
                  <a16:creationId xmlns:a16="http://schemas.microsoft.com/office/drawing/2014/main" id="{EF95FB65-9C73-46CB-BEAB-7B6864CECA23}"/>
                </a:ext>
              </a:extLst>
            </p:cNvPr>
            <p:cNvSpPr/>
            <p:nvPr/>
          </p:nvSpPr>
          <p:spPr bwMode="auto">
            <a:xfrm>
              <a:off x="5536570" y="3630510"/>
              <a:ext cx="2448272" cy="1224136"/>
            </a:xfrm>
            <a:prstGeom prst="wedgeRoundRectCallout">
              <a:avLst>
                <a:gd name="adj1" fmla="val -88417"/>
                <a:gd name="adj2" fmla="val 147869"/>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4" name="TextBox 13">
              <a:extLst>
                <a:ext uri="{FF2B5EF4-FFF2-40B4-BE49-F238E27FC236}">
                  <a16:creationId xmlns:a16="http://schemas.microsoft.com/office/drawing/2014/main" id="{2656AE0E-8CA9-49E1-9EF9-336FBFC5A086}"/>
                </a:ext>
              </a:extLst>
            </p:cNvPr>
            <p:cNvSpPr txBox="1"/>
            <p:nvPr/>
          </p:nvSpPr>
          <p:spPr>
            <a:xfrm>
              <a:off x="5565598" y="3630510"/>
              <a:ext cx="2376264" cy="1502976"/>
            </a:xfrm>
            <a:prstGeom prst="rect">
              <a:avLst/>
            </a:prstGeom>
            <a:grpFill/>
          </p:spPr>
          <p:txBody>
            <a:bodyPr>
              <a:spAutoFit/>
            </a:bodyPr>
            <a:lstStyle/>
            <a:p>
              <a:pPr>
                <a:lnSpc>
                  <a:spcPts val="22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优先处理离磁头当前位置最近的请求</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读写请求多</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时</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效率较高</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zh-CN" sz="2400" b="0" dirty="0">
                <a:solidFill>
                  <a:srgbClr val="000000"/>
                </a:solidFill>
                <a:latin typeface="华文新魏" panose="02010800040101010101" pitchFamily="2" charset="-122"/>
                <a:ea typeface="华文新魏" panose="02010800040101010101" pitchFamily="2" charset="-122"/>
              </a:endParaRPr>
            </a:p>
          </p:txBody>
        </p:sp>
      </p:grpSp>
      <p:grpSp>
        <p:nvGrpSpPr>
          <p:cNvPr id="15" name="组合 14">
            <a:extLst>
              <a:ext uri="{FF2B5EF4-FFF2-40B4-BE49-F238E27FC236}">
                <a16:creationId xmlns:a16="http://schemas.microsoft.com/office/drawing/2014/main" id="{A714D507-B73F-46DE-93E7-F2AC3DCF5C2E}"/>
              </a:ext>
            </a:extLst>
          </p:cNvPr>
          <p:cNvGrpSpPr/>
          <p:nvPr/>
        </p:nvGrpSpPr>
        <p:grpSpPr>
          <a:xfrm>
            <a:off x="179509" y="2276872"/>
            <a:ext cx="2448272" cy="1224136"/>
            <a:chOff x="5536570" y="3630510"/>
            <a:chExt cx="2448272" cy="1224136"/>
          </a:xfrm>
          <a:solidFill>
            <a:srgbClr val="FFFFCC"/>
          </a:solidFill>
        </p:grpSpPr>
        <p:sp>
          <p:nvSpPr>
            <p:cNvPr id="16" name="圆角矩形标注 15">
              <a:extLst>
                <a:ext uri="{FF2B5EF4-FFF2-40B4-BE49-F238E27FC236}">
                  <a16:creationId xmlns:a16="http://schemas.microsoft.com/office/drawing/2014/main" id="{B7DE55D9-39D6-4C70-BCD5-A5F9DD22A438}"/>
                </a:ext>
              </a:extLst>
            </p:cNvPr>
            <p:cNvSpPr/>
            <p:nvPr/>
          </p:nvSpPr>
          <p:spPr bwMode="auto">
            <a:xfrm>
              <a:off x="5536570" y="3630510"/>
              <a:ext cx="2448272" cy="1224136"/>
            </a:xfrm>
            <a:prstGeom prst="wedgeRoundRectCallout">
              <a:avLst>
                <a:gd name="adj1" fmla="val 65128"/>
                <a:gd name="adj2" fmla="val 38787"/>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7" name="TextBox 16">
              <a:extLst>
                <a:ext uri="{FF2B5EF4-FFF2-40B4-BE49-F238E27FC236}">
                  <a16:creationId xmlns:a16="http://schemas.microsoft.com/office/drawing/2014/main" id="{453F7316-4C9A-4C27-A0D8-FA0166368B54}"/>
                </a:ext>
              </a:extLst>
            </p:cNvPr>
            <p:cNvSpPr txBox="1"/>
            <p:nvPr/>
          </p:nvSpPr>
          <p:spPr>
            <a:xfrm>
              <a:off x="5580112" y="3645024"/>
              <a:ext cx="2376264" cy="1194558"/>
            </a:xfrm>
            <a:prstGeom prst="rect">
              <a:avLst/>
            </a:prstGeom>
            <a:grpFill/>
          </p:spPr>
          <p:txBody>
            <a:bodyPr>
              <a:spAutoFit/>
            </a:bodyPr>
            <a:lstStyle/>
            <a:p>
              <a:pPr>
                <a:lnSpc>
                  <a:spcPts val="21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rPr>
                <a:t>磁臂在</a:t>
              </a:r>
              <a:r>
                <a:rPr lang="en-US" altLang="zh-CN" sz="2400" b="0" dirty="0">
                  <a:solidFill>
                    <a:srgbClr val="000000"/>
                  </a:solidFill>
                  <a:latin typeface="华文新魏" panose="02010800040101010101" pitchFamily="2" charset="-122"/>
                  <a:ea typeface="华文新魏" panose="02010800040101010101" pitchFamily="2" charset="-122"/>
                </a:rPr>
                <a:t>0</a:t>
              </a:r>
              <a:r>
                <a:rPr lang="zh-CN" altLang="zh-CN" sz="2400" b="0" dirty="0">
                  <a:solidFill>
                    <a:srgbClr val="000000"/>
                  </a:solidFill>
                  <a:latin typeface="华文新魏" panose="02010800040101010101" pitchFamily="2" charset="-122"/>
                  <a:ea typeface="华文新魏" panose="02010800040101010101" pitchFamily="2" charset="-122"/>
                </a:rPr>
                <a:t>号</a:t>
              </a:r>
              <a:r>
                <a:rPr lang="zh-CN" altLang="en-US" sz="2400" b="0" dirty="0">
                  <a:solidFill>
                    <a:srgbClr val="000000"/>
                  </a:solidFill>
                  <a:latin typeface="华文新魏" panose="02010800040101010101" pitchFamily="2" charset="-122"/>
                  <a:ea typeface="华文新魏" panose="02010800040101010101" pitchFamily="2" charset="-122"/>
                </a:rPr>
                <a:t>至</a:t>
              </a:r>
              <a:r>
                <a:rPr lang="zh-CN" altLang="zh-CN" sz="2400" b="0" dirty="0">
                  <a:solidFill>
                    <a:srgbClr val="000000"/>
                  </a:solidFill>
                  <a:latin typeface="华文新魏" panose="02010800040101010101" pitchFamily="2" charset="-122"/>
                  <a:ea typeface="华文新魏" panose="02010800040101010101" pitchFamily="2" charset="-122"/>
                </a:rPr>
                <a:t>最大号磁道之间往返移动</a:t>
              </a:r>
              <a:r>
                <a:rPr lang="en-US" altLang="zh-CN" sz="2400" b="0" dirty="0">
                  <a:solidFill>
                    <a:srgbClr val="000000"/>
                  </a:solidFill>
                  <a:latin typeface="华文新魏" panose="02010800040101010101" pitchFamily="2" charset="-122"/>
                  <a:ea typeface="华文新魏" panose="02010800040101010101" pitchFamily="2" charset="-122"/>
                </a:rPr>
                <a:t>, </a:t>
              </a:r>
              <a:r>
                <a:rPr lang="zh-CN" altLang="en-US" sz="2400" b="0" dirty="0">
                  <a:solidFill>
                    <a:srgbClr val="000000"/>
                  </a:solidFill>
                  <a:latin typeface="华文新魏" panose="02010800040101010101" pitchFamily="2" charset="-122"/>
                  <a:ea typeface="华文新魏" panose="02010800040101010101" pitchFamily="2" charset="-122"/>
                </a:rPr>
                <a:t>边</a:t>
              </a:r>
              <a:r>
                <a:rPr lang="zh-CN" altLang="zh-CN" sz="2400" b="0" dirty="0">
                  <a:solidFill>
                    <a:srgbClr val="000000"/>
                  </a:solidFill>
                  <a:latin typeface="华文新魏" panose="02010800040101010101" pitchFamily="2" charset="-122"/>
                  <a:ea typeface="华文新魏" panose="02010800040101010101" pitchFamily="2" charset="-122"/>
                </a:rPr>
                <a:t>移动</a:t>
              </a:r>
              <a:r>
                <a:rPr lang="zh-CN" altLang="en-US" sz="2400" b="0" dirty="0">
                  <a:solidFill>
                    <a:srgbClr val="000000"/>
                  </a:solidFill>
                  <a:latin typeface="华文新魏" panose="02010800040101010101" pitchFamily="2" charset="-122"/>
                  <a:ea typeface="华文新魏" panose="02010800040101010101" pitchFamily="2" charset="-122"/>
                </a:rPr>
                <a:t>边</a:t>
              </a:r>
              <a:r>
                <a:rPr lang="zh-CN" altLang="zh-CN" sz="2400" b="0" dirty="0">
                  <a:solidFill>
                    <a:srgbClr val="000000"/>
                  </a:solidFill>
                  <a:latin typeface="华文新魏" panose="02010800040101010101" pitchFamily="2" charset="-122"/>
                  <a:ea typeface="华文新魏" panose="02010800040101010101" pitchFamily="2" charset="-122"/>
                </a:rPr>
                <a:t>处理请求</a:t>
              </a:r>
              <a:r>
                <a:rPr lang="en-US" altLang="zh-CN" sz="2400" b="0" dirty="0">
                  <a:solidFill>
                    <a:srgbClr val="000000"/>
                  </a:solidFill>
                  <a:latin typeface="华文新魏" panose="02010800040101010101" pitchFamily="2" charset="-122"/>
                  <a:ea typeface="华文新魏" panose="02010800040101010101" pitchFamily="2" charset="-122"/>
                </a:rPr>
                <a:t>.</a:t>
              </a:r>
              <a:endParaRPr lang="zh-CN" altLang="en-US" sz="2400" b="0" dirty="0">
                <a:solidFill>
                  <a:srgbClr val="000000"/>
                </a:solidFill>
                <a:latin typeface="华文新魏" panose="02010800040101010101" pitchFamily="2" charset="-122"/>
                <a:ea typeface="华文新魏" panose="02010800040101010101" pitchFamily="2" charset="-122"/>
              </a:endParaRPr>
            </a:p>
          </p:txBody>
        </p:sp>
      </p:grpSp>
      <p:grpSp>
        <p:nvGrpSpPr>
          <p:cNvPr id="18" name="组合 17">
            <a:extLst>
              <a:ext uri="{FF2B5EF4-FFF2-40B4-BE49-F238E27FC236}">
                <a16:creationId xmlns:a16="http://schemas.microsoft.com/office/drawing/2014/main" id="{F4CADE03-01A0-4404-99D1-D7A2842C27C3}"/>
              </a:ext>
            </a:extLst>
          </p:cNvPr>
          <p:cNvGrpSpPr/>
          <p:nvPr/>
        </p:nvGrpSpPr>
        <p:grpSpPr>
          <a:xfrm>
            <a:off x="6588221" y="2060848"/>
            <a:ext cx="2448272" cy="1502976"/>
            <a:chOff x="5536570" y="3630510"/>
            <a:chExt cx="2448272" cy="1502976"/>
          </a:xfrm>
          <a:solidFill>
            <a:srgbClr val="FFFFCC"/>
          </a:solidFill>
        </p:grpSpPr>
        <p:sp>
          <p:nvSpPr>
            <p:cNvPr id="19" name="圆角矩形标注 18">
              <a:extLst>
                <a:ext uri="{FF2B5EF4-FFF2-40B4-BE49-F238E27FC236}">
                  <a16:creationId xmlns:a16="http://schemas.microsoft.com/office/drawing/2014/main" id="{FFF0BFF7-5B98-4554-AFC9-734DEFF79CFB}"/>
                </a:ext>
              </a:extLst>
            </p:cNvPr>
            <p:cNvSpPr/>
            <p:nvPr/>
          </p:nvSpPr>
          <p:spPr bwMode="auto">
            <a:xfrm>
              <a:off x="5536570" y="3630510"/>
              <a:ext cx="2448272" cy="1224136"/>
            </a:xfrm>
            <a:prstGeom prst="wedgeRoundRectCallout">
              <a:avLst>
                <a:gd name="adj1" fmla="val -97902"/>
                <a:gd name="adj2" fmla="val 105185"/>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20" name="TextBox 19">
              <a:extLst>
                <a:ext uri="{FF2B5EF4-FFF2-40B4-BE49-F238E27FC236}">
                  <a16:creationId xmlns:a16="http://schemas.microsoft.com/office/drawing/2014/main" id="{59982A37-2FA9-4545-BB2A-5433AA9FD72D}"/>
                </a:ext>
              </a:extLst>
            </p:cNvPr>
            <p:cNvSpPr txBox="1"/>
            <p:nvPr/>
          </p:nvSpPr>
          <p:spPr>
            <a:xfrm>
              <a:off x="5565598" y="3630510"/>
              <a:ext cx="2376264" cy="1502976"/>
            </a:xfrm>
            <a:prstGeom prst="rect">
              <a:avLst/>
            </a:prstGeom>
            <a:grpFill/>
          </p:spPr>
          <p:txBody>
            <a:bodyPr>
              <a:spAutoFit/>
            </a:bodyPr>
            <a:lstStyle/>
            <a:p>
              <a:pPr>
                <a:lnSpc>
                  <a:spcPts val="22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磁臂</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视</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情况改变其移动方向。前进方向上</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无</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请求时</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反方向移动</a:t>
              </a:r>
              <a:r>
                <a:rPr lang="en-US" altLang="zh-CN" sz="2400" b="0" dirty="0">
                  <a:solidFill>
                    <a:srgbClr val="000000"/>
                  </a:solidFill>
                  <a:latin typeface="楷体_GB2312" pitchFamily="49" charset="-122"/>
                  <a:ea typeface="华文行楷" panose="02010800040101010101" pitchFamily="2" charset="-122"/>
                  <a:cs typeface="Times New Roman" panose="02020603050405020304" pitchFamily="18" charset="0"/>
                </a:rPr>
                <a:t>.</a:t>
              </a:r>
              <a:endParaRPr lang="zh-CN" altLang="zh-CN" sz="2400" b="0" dirty="0">
                <a:solidFill>
                  <a:srgbClr val="000000"/>
                </a:solidFill>
                <a:latin typeface="华文行楷" panose="02010800040101010101" pitchFamily="2" charset="-122"/>
                <a:ea typeface="华文行楷" panose="02010800040101010101" pitchFamily="2" charset="-122"/>
              </a:endParaRPr>
            </a:p>
          </p:txBody>
        </p:sp>
      </p:grpSp>
      <p:grpSp>
        <p:nvGrpSpPr>
          <p:cNvPr id="21" name="组合 20">
            <a:extLst>
              <a:ext uri="{FF2B5EF4-FFF2-40B4-BE49-F238E27FC236}">
                <a16:creationId xmlns:a16="http://schemas.microsoft.com/office/drawing/2014/main" id="{D437F319-3108-4E02-8652-9532CBD21E55}"/>
              </a:ext>
            </a:extLst>
          </p:cNvPr>
          <p:cNvGrpSpPr/>
          <p:nvPr/>
        </p:nvGrpSpPr>
        <p:grpSpPr>
          <a:xfrm>
            <a:off x="6588224" y="3717032"/>
            <a:ext cx="2448272" cy="1224136"/>
            <a:chOff x="5536570" y="3630510"/>
            <a:chExt cx="2448272" cy="1224136"/>
          </a:xfrm>
          <a:solidFill>
            <a:srgbClr val="FFFFCC"/>
          </a:solidFill>
        </p:grpSpPr>
        <p:sp>
          <p:nvSpPr>
            <p:cNvPr id="22" name="圆角矩形标注 21">
              <a:extLst>
                <a:ext uri="{FF2B5EF4-FFF2-40B4-BE49-F238E27FC236}">
                  <a16:creationId xmlns:a16="http://schemas.microsoft.com/office/drawing/2014/main" id="{1EF51FFF-4768-405E-9E6D-EC7E0A81106D}"/>
                </a:ext>
              </a:extLst>
            </p:cNvPr>
            <p:cNvSpPr/>
            <p:nvPr/>
          </p:nvSpPr>
          <p:spPr bwMode="auto">
            <a:xfrm>
              <a:off x="5536570" y="3630510"/>
              <a:ext cx="2448272" cy="1224136"/>
            </a:xfrm>
            <a:prstGeom prst="wedgeRoundRectCallout">
              <a:avLst>
                <a:gd name="adj1" fmla="val -96717"/>
                <a:gd name="adj2" fmla="val 23373"/>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23" name="TextBox 22">
              <a:extLst>
                <a:ext uri="{FF2B5EF4-FFF2-40B4-BE49-F238E27FC236}">
                  <a16:creationId xmlns:a16="http://schemas.microsoft.com/office/drawing/2014/main" id="{AE763E30-D992-4BB2-BBD2-30E5099DE905}"/>
                </a:ext>
              </a:extLst>
            </p:cNvPr>
            <p:cNvSpPr txBox="1"/>
            <p:nvPr/>
          </p:nvSpPr>
          <p:spPr>
            <a:xfrm>
              <a:off x="5580112" y="3645024"/>
              <a:ext cx="2376264" cy="1169551"/>
            </a:xfrm>
            <a:prstGeom prst="rect">
              <a:avLst/>
            </a:prstGeom>
            <a:grpFill/>
          </p:spPr>
          <p:txBody>
            <a:bodyPr>
              <a:spAutoFit/>
            </a:bodyPr>
            <a:lstStyle/>
            <a:p>
              <a:pPr>
                <a:lnSpc>
                  <a:spcPts val="21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rPr>
                <a:t>所有读写请求分组。逐次使用移动扫描策略处理各组请求</a:t>
              </a:r>
              <a:r>
                <a:rPr lang="en-US" altLang="zh-CN" sz="2400" b="0" dirty="0">
                  <a:solidFill>
                    <a:srgbClr val="000000"/>
                  </a:solidFill>
                  <a:latin typeface="华文新魏" panose="02010800040101010101" pitchFamily="2" charset="-122"/>
                  <a:ea typeface="华文新魏" panose="02010800040101010101" pitchFamily="2" charset="-122"/>
                </a:rPr>
                <a:t>.</a:t>
              </a:r>
              <a:endParaRPr lang="zh-CN" altLang="en-US" sz="2400" b="0" dirty="0">
                <a:solidFill>
                  <a:srgbClr val="000000"/>
                </a:solidFill>
                <a:latin typeface="华文新魏" panose="02010800040101010101" pitchFamily="2" charset="-122"/>
                <a:ea typeface="华文新魏" panose="02010800040101010101" pitchFamily="2" charset="-122"/>
              </a:endParaRPr>
            </a:p>
          </p:txBody>
        </p:sp>
      </p:grpSp>
      <p:grpSp>
        <p:nvGrpSpPr>
          <p:cNvPr id="24" name="组合 23">
            <a:extLst>
              <a:ext uri="{FF2B5EF4-FFF2-40B4-BE49-F238E27FC236}">
                <a16:creationId xmlns:a16="http://schemas.microsoft.com/office/drawing/2014/main" id="{709860E3-902E-4803-B607-92328CB14197}"/>
              </a:ext>
            </a:extLst>
          </p:cNvPr>
          <p:cNvGrpSpPr/>
          <p:nvPr/>
        </p:nvGrpSpPr>
        <p:grpSpPr>
          <a:xfrm>
            <a:off x="107504" y="4202573"/>
            <a:ext cx="2448272" cy="2400358"/>
            <a:chOff x="5680586" y="2766414"/>
            <a:chExt cx="2448272" cy="2400370"/>
          </a:xfrm>
          <a:solidFill>
            <a:srgbClr val="FFFFCC"/>
          </a:solidFill>
        </p:grpSpPr>
        <p:sp>
          <p:nvSpPr>
            <p:cNvPr id="25" name="圆角矩形标注 24">
              <a:extLst>
                <a:ext uri="{FF2B5EF4-FFF2-40B4-BE49-F238E27FC236}">
                  <a16:creationId xmlns:a16="http://schemas.microsoft.com/office/drawing/2014/main" id="{C6CC7FFC-CDB3-46A8-A9EA-6A9B2C50A858}"/>
                </a:ext>
              </a:extLst>
            </p:cNvPr>
            <p:cNvSpPr/>
            <p:nvPr/>
          </p:nvSpPr>
          <p:spPr bwMode="auto">
            <a:xfrm>
              <a:off x="5680586" y="2766414"/>
              <a:ext cx="2448272" cy="2178752"/>
            </a:xfrm>
            <a:prstGeom prst="wedgeRoundRectCallout">
              <a:avLst>
                <a:gd name="adj1" fmla="val 64535"/>
                <a:gd name="adj2" fmla="val -540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26" name="TextBox 25">
              <a:extLst>
                <a:ext uri="{FF2B5EF4-FFF2-40B4-BE49-F238E27FC236}">
                  <a16:creationId xmlns:a16="http://schemas.microsoft.com/office/drawing/2014/main" id="{D1EB4EB6-2364-40FD-B69E-9438A2750159}"/>
                </a:ext>
              </a:extLst>
            </p:cNvPr>
            <p:cNvSpPr txBox="1"/>
            <p:nvPr/>
          </p:nvSpPr>
          <p:spPr>
            <a:xfrm>
              <a:off x="5680586" y="2817423"/>
              <a:ext cx="2376264" cy="2349361"/>
            </a:xfrm>
            <a:prstGeom prst="rect">
              <a:avLst/>
            </a:prstGeom>
            <a:grpFill/>
          </p:spPr>
          <p:txBody>
            <a:bodyPr>
              <a:spAutoFit/>
            </a:bodyPr>
            <a:lstStyle/>
            <a:p>
              <a:pPr>
                <a:lnSpc>
                  <a:spcPts val="2200"/>
                </a:lnSpc>
                <a:spcBef>
                  <a:spcPts val="0"/>
                </a:spcBef>
                <a:buFontTx/>
                <a:buChar char="–"/>
                <a:defRPr/>
              </a:pP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磁臂</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反复</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从</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号柱面扫描到最大号柱面</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，在</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每个柱面停留一段时间</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等待磁盘旋转</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n</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次</a:t>
              </a:r>
              <a:r>
                <a:rPr lang="en-US"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使</a:t>
              </a:r>
              <a:r>
                <a:rPr lang="zh-CN" altLang="en-US"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各</a:t>
              </a:r>
              <a:r>
                <a:rPr lang="zh-CN" altLang="zh-CN" sz="24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扇面被存取概率相等</a:t>
              </a:r>
              <a:r>
                <a:rPr lang="en-US" altLang="zh-CN" sz="2400" b="0" dirty="0">
                  <a:solidFill>
                    <a:srgbClr val="000000"/>
                  </a:solidFill>
                  <a:latin typeface="楷体_GB2312" pitchFamily="49" charset="-122"/>
                  <a:ea typeface="华文行楷" panose="02010800040101010101" pitchFamily="2" charset="-122"/>
                  <a:cs typeface="Times New Roman" panose="02020603050405020304" pitchFamily="18" charset="0"/>
                </a:rPr>
                <a:t>.</a:t>
              </a:r>
              <a:endParaRPr lang="zh-CN" altLang="zh-CN" sz="2400" b="0" dirty="0">
                <a:solidFill>
                  <a:srgbClr val="000000"/>
                </a:solidFill>
                <a:latin typeface="华文行楷" panose="02010800040101010101" pitchFamily="2" charset="-122"/>
                <a:ea typeface="华文行楷"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1CE10-8E98-436F-8388-DFC3E14258C4}"/>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latin typeface="华文行楷" panose="02010800040101010101" pitchFamily="2" charset="-122"/>
              <a:ea typeface="华文行楷" panose="02010800040101010101" pitchFamily="2" charset="-122"/>
              <a:cs typeface="+mj-cs"/>
            </a:endParaRPr>
          </a:p>
        </p:txBody>
      </p:sp>
      <p:sp>
        <p:nvSpPr>
          <p:cNvPr id="3" name="内容占位符 2">
            <a:extLst>
              <a:ext uri="{FF2B5EF4-FFF2-40B4-BE49-F238E27FC236}">
                <a16:creationId xmlns:a16="http://schemas.microsoft.com/office/drawing/2014/main" id="{76527BEC-1EF1-4B59-A5EF-7E8055678041}"/>
              </a:ext>
            </a:extLst>
          </p:cNvPr>
          <p:cNvSpPr>
            <a:spLocks noGrp="1"/>
          </p:cNvSpPr>
          <p:nvPr>
            <p:ph idx="1"/>
          </p:nvPr>
        </p:nvSpPr>
        <p:spPr>
          <a:xfrm>
            <a:off x="381000" y="1268413"/>
            <a:ext cx="8439150" cy="4525962"/>
          </a:xfrm>
        </p:spPr>
        <p:txBody>
          <a:bodyPr/>
          <a:lstStyle/>
          <a:p>
            <a:pPr algn="just" eaLnBrk="1" hangingPunct="1">
              <a:lnSpc>
                <a:spcPct val="90000"/>
              </a:lnSpc>
              <a:buClr>
                <a:schemeClr val="tx1"/>
              </a:buClr>
              <a:defRPr/>
            </a:pPr>
            <a:r>
              <a:rPr lang="zh-CN" altLang="en-US" b="0" noProof="1">
                <a:latin typeface="华文新魏" panose="02010800040101010101" pitchFamily="2" charset="-122"/>
                <a:ea typeface="华文新魏" panose="02010800040101010101" pitchFamily="2" charset="-122"/>
              </a:rPr>
              <a:t>磁盘故障将导致数据丢失</a:t>
            </a:r>
          </a:p>
          <a:p>
            <a:pPr algn="just" eaLnBrk="1" hangingPunct="1">
              <a:lnSpc>
                <a:spcPct val="90000"/>
              </a:lnSpc>
              <a:buClr>
                <a:schemeClr val="tx1"/>
              </a:buClr>
              <a:defRPr/>
            </a:pPr>
            <a:r>
              <a:rPr lang="zh-CN" altLang="en-US" b="0" noProof="1">
                <a:latin typeface="华文新魏" panose="02010800040101010101" pitchFamily="2" charset="-122"/>
                <a:ea typeface="华文新魏" panose="02010800040101010101" pitchFamily="2" charset="-122"/>
              </a:rPr>
              <a:t>解决办法</a:t>
            </a:r>
            <a:endParaRPr lang="en-US" altLang="zh-CN" b="0" noProof="1">
              <a:latin typeface="华文新魏" panose="02010800040101010101" pitchFamily="2" charset="-122"/>
              <a:ea typeface="华文新魏" panose="02010800040101010101" pitchFamily="2" charset="-122"/>
            </a:endParaRPr>
          </a:p>
          <a:p>
            <a:pPr lvl="1">
              <a:lnSpc>
                <a:spcPct val="90000"/>
              </a:lnSpc>
              <a:buClr>
                <a:srgbClr val="002060"/>
              </a:buClr>
              <a:buFont typeface="Times New Roman" panose="02020603050405020304" pitchFamily="18" charset="0"/>
              <a:buChar char="-"/>
              <a:defRPr/>
            </a:pPr>
            <a:r>
              <a:rPr lang="zh-CN" altLang="en-US" b="0" noProof="1">
                <a:latin typeface="华文新魏" panose="02010800040101010101" pitchFamily="2" charset="-122"/>
                <a:ea typeface="华文新魏" panose="02010800040101010101" pitchFamily="2" charset="-122"/>
              </a:rPr>
              <a:t>用一或多磁盘</a:t>
            </a:r>
            <a:r>
              <a:rPr lang="en-US" altLang="zh-CN" b="0" noProof="1">
                <a:latin typeface="华文新魏" panose="02010800040101010101" pitchFamily="2" charset="-122"/>
                <a:ea typeface="华文新魏" panose="02010800040101010101" pitchFamily="2" charset="-122"/>
              </a:rPr>
              <a:t>(</a:t>
            </a:r>
            <a:r>
              <a:rPr lang="zh-CN" altLang="en-US" b="0" noProof="1">
                <a:latin typeface="华文新魏" panose="02010800040101010101" pitchFamily="2" charset="-122"/>
                <a:ea typeface="华文新魏" panose="02010800040101010101" pitchFamily="2" charset="-122"/>
              </a:rPr>
              <a:t>数据磁盘</a:t>
            </a:r>
            <a:r>
              <a:rPr lang="en-US" altLang="zh-CN" b="0" noProof="1">
                <a:latin typeface="华文新魏" panose="02010800040101010101" pitchFamily="2" charset="-122"/>
                <a:ea typeface="华文新魏" panose="02010800040101010101" pitchFamily="2" charset="-122"/>
              </a:rPr>
              <a:t>)</a:t>
            </a:r>
            <a:r>
              <a:rPr lang="zh-CN" altLang="en-US" b="0" noProof="1">
                <a:latin typeface="华文新魏" panose="02010800040101010101" pitchFamily="2" charset="-122"/>
                <a:ea typeface="华文新魏" panose="02010800040101010101" pitchFamily="2" charset="-122"/>
              </a:rPr>
              <a:t>保存数据，用</a:t>
            </a:r>
            <a:r>
              <a:rPr lang="zh-CN" altLang="en-US" b="0" noProof="1">
                <a:solidFill>
                  <a:srgbClr val="FF0000"/>
                </a:solidFill>
                <a:latin typeface="华文新魏" panose="02010800040101010101" pitchFamily="2" charset="-122"/>
                <a:ea typeface="华文新魏" panose="02010800040101010101" pitchFamily="2" charset="-122"/>
              </a:rPr>
              <a:t>附加磁盘</a:t>
            </a:r>
            <a:r>
              <a:rPr lang="en-US" altLang="zh-CN" b="0" noProof="1">
                <a:latin typeface="华文新魏" panose="02010800040101010101" pitchFamily="2" charset="-122"/>
                <a:ea typeface="华文新魏" panose="02010800040101010101" pitchFamily="2" charset="-122"/>
              </a:rPr>
              <a:t>(</a:t>
            </a:r>
            <a:r>
              <a:rPr lang="zh-CN" altLang="en-US" b="0" noProof="1">
                <a:latin typeface="华文新魏" panose="02010800040101010101" pitchFamily="2" charset="-122"/>
                <a:ea typeface="华文新魏" panose="02010800040101010101" pitchFamily="2" charset="-122"/>
              </a:rPr>
              <a:t>冗余磁盘</a:t>
            </a:r>
            <a:r>
              <a:rPr lang="en-US" altLang="zh-CN" b="0" noProof="1">
                <a:latin typeface="华文新魏" panose="02010800040101010101" pitchFamily="2" charset="-122"/>
                <a:ea typeface="华文新魏" panose="02010800040101010101" pitchFamily="2" charset="-122"/>
              </a:rPr>
              <a:t>)</a:t>
            </a:r>
            <a:r>
              <a:rPr lang="zh-CN" altLang="en-US" b="0" noProof="1">
                <a:latin typeface="华文新魏" panose="02010800040101010101" pitchFamily="2" charset="-122"/>
                <a:ea typeface="华文新魏" panose="02010800040101010101" pitchFamily="2" charset="-122"/>
              </a:rPr>
              <a:t>保存故障恢复信息</a:t>
            </a:r>
            <a:r>
              <a:rPr lang="en-US" altLang="zh-CN" b="0" noProof="1">
                <a:latin typeface="华文新魏" panose="02010800040101010101" pitchFamily="2" charset="-122"/>
                <a:ea typeface="华文新魏" panose="02010800040101010101" pitchFamily="2" charset="-122"/>
              </a:rPr>
              <a:t>;</a:t>
            </a:r>
            <a:endParaRPr lang="zh-CN" altLang="en-US" b="0" noProof="1">
              <a:latin typeface="华文新魏" panose="02010800040101010101" pitchFamily="2" charset="-122"/>
              <a:ea typeface="华文新魏" panose="02010800040101010101" pitchFamily="2" charset="-122"/>
            </a:endParaRPr>
          </a:p>
          <a:p>
            <a:pPr lvl="1" algn="just" eaLnBrk="1" hangingPunct="1">
              <a:lnSpc>
                <a:spcPct val="90000"/>
              </a:lnSpc>
              <a:buClr>
                <a:srgbClr val="002060"/>
              </a:buClr>
              <a:buFont typeface="Times New Roman" panose="02020603050405020304" pitchFamily="18" charset="0"/>
              <a:buChar char="-"/>
              <a:defRPr/>
            </a:pPr>
            <a:r>
              <a:rPr lang="zh-CN" altLang="en-US" b="0" noProof="1">
                <a:latin typeface="华文新魏" panose="02010800040101010101" pitchFamily="2" charset="-122"/>
                <a:ea typeface="华文新魏" panose="02010800040101010101" pitchFamily="2" charset="-122"/>
              </a:rPr>
              <a:t>当数据磁盘发生故障时，冗余磁盘的信息可以用来实现故障磁盘的恢复</a:t>
            </a:r>
            <a:r>
              <a:rPr lang="en-US" altLang="zh-CN" b="0" noProof="1">
                <a:latin typeface="华文新魏" panose="02010800040101010101" pitchFamily="2" charset="-122"/>
                <a:ea typeface="华文新魏" panose="02010800040101010101" pitchFamily="2" charset="-122"/>
              </a:rPr>
              <a:t>;</a:t>
            </a:r>
            <a:endParaRPr lang="zh-CN" altLang="en-US" b="0" noProof="1">
              <a:latin typeface="华文新魏" panose="02010800040101010101" pitchFamily="2" charset="-122"/>
              <a:ea typeface="华文新魏" panose="02010800040101010101" pitchFamily="2" charset="-122"/>
            </a:endParaRPr>
          </a:p>
          <a:p>
            <a:pPr lvl="1" algn="just" eaLnBrk="1" hangingPunct="1">
              <a:lnSpc>
                <a:spcPct val="90000"/>
              </a:lnSpc>
              <a:buClr>
                <a:srgbClr val="002060"/>
              </a:buClr>
              <a:buFont typeface="Times New Roman" panose="02020603050405020304" pitchFamily="18" charset="0"/>
              <a:buChar char="-"/>
              <a:defRPr/>
            </a:pPr>
            <a:r>
              <a:rPr lang="zh-CN" altLang="en-US" b="0" noProof="1">
                <a:latin typeface="华文新魏" panose="02010800040101010101" pitchFamily="2" charset="-122"/>
                <a:ea typeface="华文新魏" panose="02010800040101010101" pitchFamily="2" charset="-122"/>
              </a:rPr>
              <a:t>当冗余磁盘发生故障时，数据磁盘或其他冗余磁盘用来实现故障磁盘的恢复</a:t>
            </a:r>
            <a:r>
              <a:rPr lang="en-US" altLang="zh-CN" b="0" noProof="1">
                <a:latin typeface="华文新魏" panose="02010800040101010101" pitchFamily="2" charset="-122"/>
                <a:ea typeface="华文新魏" panose="02010800040101010101" pitchFamily="2" charset="-122"/>
              </a:rPr>
              <a:t>.</a:t>
            </a:r>
            <a:endParaRPr lang="zh-CN" altLang="en-US" b="0" noProof="1">
              <a:latin typeface="华文新魏" panose="02010800040101010101" pitchFamily="2" charset="-122"/>
              <a:ea typeface="华文新魏" panose="02010800040101010101" pitchFamily="2" charset="-122"/>
            </a:endParaRPr>
          </a:p>
          <a:p>
            <a:pPr>
              <a:lnSpc>
                <a:spcPct val="90000"/>
              </a:lnSpc>
              <a:buClr>
                <a:schemeClr val="tx1"/>
              </a:buClr>
              <a:defRPr/>
            </a:pPr>
            <a:r>
              <a:rPr lang="zh-CN" altLang="en-US" b="0" noProof="1">
                <a:latin typeface="华文新魏" panose="02010800040101010101" pitchFamily="2" charset="-122"/>
                <a:ea typeface="华文新魏" panose="02010800040101010101" pitchFamily="2" charset="-122"/>
              </a:rPr>
              <a:t>基于磁盘冗余技术的策略通常称为</a:t>
            </a:r>
            <a:r>
              <a:rPr lang="en-US" altLang="zh-CN" b="0" noProof="1">
                <a:latin typeface="华文新魏" panose="02010800040101010101" pitchFamily="2" charset="-122"/>
                <a:ea typeface="华文新魏" panose="02010800040101010101" pitchFamily="2" charset="-122"/>
              </a:rPr>
              <a:t>RAID(Redundant Array of Independent Disk)</a:t>
            </a:r>
            <a:endParaRPr lang="zh-CN" altLang="en-US" b="0" noProof="1">
              <a:latin typeface="华文新魏" panose="02010800040101010101" pitchFamily="2" charset="-122"/>
              <a:ea typeface="华文新魏" panose="02010800040101010101" pitchFamily="2" charset="-122"/>
            </a:endParaRPr>
          </a:p>
          <a:p>
            <a:pPr>
              <a:defRPr/>
            </a:pPr>
            <a:endParaRPr lang="zh-CN" altLang="en-US" noProof="1"/>
          </a:p>
        </p:txBody>
      </p:sp>
      <p:sp>
        <p:nvSpPr>
          <p:cNvPr id="4" name="日期占位符 3">
            <a:extLst>
              <a:ext uri="{FF2B5EF4-FFF2-40B4-BE49-F238E27FC236}">
                <a16:creationId xmlns:a16="http://schemas.microsoft.com/office/drawing/2014/main" id="{C5FC492D-B25B-43FE-8A48-DAB6211B89A8}"/>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8F3A3DDF-39BB-4943-AB48-DECF6F4DC40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2AABA369-5585-4680-BAAB-D5DFD79B2E65}"/>
              </a:ext>
            </a:extLst>
          </p:cNvPr>
          <p:cNvSpPr>
            <a:spLocks noGrp="1"/>
          </p:cNvSpPr>
          <p:nvPr>
            <p:ph type="sldNum" sz="quarter" idx="12"/>
          </p:nvPr>
        </p:nvSpPr>
        <p:spPr/>
        <p:txBody>
          <a:bodyPr/>
          <a:lstStyle/>
          <a:p>
            <a:pPr>
              <a:defRPr/>
            </a:pPr>
            <a:fld id="{B0AEAEA4-AADB-44CC-9C05-73878B613823}" type="slidenum">
              <a:rPr lang="zh-CN" altLang="en-US"/>
              <a:pPr>
                <a:defRPr/>
              </a:pPr>
              <a:t>22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08F0A38-F69E-478A-A543-2E814B1E3B6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CA25F87C-387E-4F53-A040-7AE8A666625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511A8C16-87B1-4D90-8216-537C9ECDC5FD}"/>
              </a:ext>
            </a:extLst>
          </p:cNvPr>
          <p:cNvSpPr>
            <a:spLocks noGrp="1"/>
          </p:cNvSpPr>
          <p:nvPr>
            <p:ph type="sldNum" sz="quarter" idx="12"/>
          </p:nvPr>
        </p:nvSpPr>
        <p:spPr/>
        <p:txBody>
          <a:bodyPr/>
          <a:lstStyle/>
          <a:p>
            <a:pPr>
              <a:defRPr/>
            </a:pPr>
            <a:fld id="{6C26A64F-FD8D-434B-9078-E22C4557A700}" type="slidenum">
              <a:rPr lang="zh-CN" altLang="en-US"/>
              <a:pPr>
                <a:defRPr/>
              </a:pPr>
              <a:t>23</a:t>
            </a:fld>
            <a:endParaRPr lang="en-US" altLang="zh-CN"/>
          </a:p>
        </p:txBody>
      </p:sp>
      <p:grpSp>
        <p:nvGrpSpPr>
          <p:cNvPr id="6" name="组合 5">
            <a:extLst>
              <a:ext uri="{FF2B5EF4-FFF2-40B4-BE49-F238E27FC236}">
                <a16:creationId xmlns:a16="http://schemas.microsoft.com/office/drawing/2014/main" id="{A2ECE195-7080-4173-B338-1B13F139B542}"/>
              </a:ext>
            </a:extLst>
          </p:cNvPr>
          <p:cNvGrpSpPr>
            <a:grpSpLocks/>
          </p:cNvGrpSpPr>
          <p:nvPr/>
        </p:nvGrpSpPr>
        <p:grpSpPr bwMode="auto">
          <a:xfrm>
            <a:off x="1500188" y="3214688"/>
            <a:ext cx="6143625" cy="1357312"/>
            <a:chOff x="1500166" y="3214686"/>
            <a:chExt cx="6143668" cy="1357322"/>
          </a:xfrm>
        </p:grpSpPr>
        <p:grpSp>
          <p:nvGrpSpPr>
            <p:cNvPr id="45074" name="组合 5">
              <a:extLst>
                <a:ext uri="{FF2B5EF4-FFF2-40B4-BE49-F238E27FC236}">
                  <a16:creationId xmlns:a16="http://schemas.microsoft.com/office/drawing/2014/main" id="{FC5B6E50-3A71-418A-A6FC-B6CF92B4701E}"/>
                </a:ext>
              </a:extLst>
            </p:cNvPr>
            <p:cNvGrpSpPr>
              <a:grpSpLocks/>
            </p:cNvGrpSpPr>
            <p:nvPr/>
          </p:nvGrpSpPr>
          <p:grpSpPr bwMode="auto">
            <a:xfrm>
              <a:off x="1500166" y="3286124"/>
              <a:ext cx="2357454" cy="1285884"/>
              <a:chOff x="1285852" y="1357298"/>
              <a:chExt cx="2357454" cy="1285884"/>
            </a:xfrm>
          </p:grpSpPr>
          <p:sp>
            <p:nvSpPr>
              <p:cNvPr id="12" name="流程图: 磁盘 1">
                <a:extLst>
                  <a:ext uri="{FF2B5EF4-FFF2-40B4-BE49-F238E27FC236}">
                    <a16:creationId xmlns:a16="http://schemas.microsoft.com/office/drawing/2014/main" id="{F97AECA8-D61A-4128-A55F-7C3892A89E5F}"/>
                  </a:ext>
                </a:extLst>
              </p:cNvPr>
              <p:cNvSpPr/>
              <p:nvPr/>
            </p:nvSpPr>
            <p:spPr bwMode="auto">
              <a:xfrm>
                <a:off x="1285852" y="1357298"/>
                <a:ext cx="2357453"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45080" name="TextBox 3">
                <a:extLst>
                  <a:ext uri="{FF2B5EF4-FFF2-40B4-BE49-F238E27FC236}">
                    <a16:creationId xmlns:a16="http://schemas.microsoft.com/office/drawing/2014/main" id="{53450237-516D-4B35-A7A0-66813E085122}"/>
                  </a:ext>
                </a:extLst>
              </p:cNvPr>
              <p:cNvSpPr txBox="1"/>
              <p:nvPr/>
            </p:nvSpPr>
            <p:spPr>
              <a:xfrm>
                <a:off x="1633516" y="1857365"/>
                <a:ext cx="1211271"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数据磁盘</a:t>
                </a:r>
              </a:p>
            </p:txBody>
          </p:sp>
        </p:grpSp>
        <p:grpSp>
          <p:nvGrpSpPr>
            <p:cNvPr id="45075" name="组合 6">
              <a:extLst>
                <a:ext uri="{FF2B5EF4-FFF2-40B4-BE49-F238E27FC236}">
                  <a16:creationId xmlns:a16="http://schemas.microsoft.com/office/drawing/2014/main" id="{A4EC3E06-16D3-4076-9699-74A2C4D5F7D4}"/>
                </a:ext>
              </a:extLst>
            </p:cNvPr>
            <p:cNvGrpSpPr>
              <a:grpSpLocks/>
            </p:cNvGrpSpPr>
            <p:nvPr/>
          </p:nvGrpSpPr>
          <p:grpSpPr bwMode="auto">
            <a:xfrm>
              <a:off x="5286380" y="3286124"/>
              <a:ext cx="2357454" cy="1285884"/>
              <a:chOff x="5072066" y="1357298"/>
              <a:chExt cx="2357454" cy="1285884"/>
            </a:xfrm>
          </p:grpSpPr>
          <p:sp>
            <p:nvSpPr>
              <p:cNvPr id="10" name="流程图: 磁盘 2">
                <a:extLst>
                  <a:ext uri="{FF2B5EF4-FFF2-40B4-BE49-F238E27FC236}">
                    <a16:creationId xmlns:a16="http://schemas.microsoft.com/office/drawing/2014/main" id="{CE548376-FCFC-4A40-A6E0-BAC473C91845}"/>
                  </a:ext>
                </a:extLst>
              </p:cNvPr>
              <p:cNvSpPr/>
              <p:nvPr/>
            </p:nvSpPr>
            <p:spPr bwMode="auto">
              <a:xfrm>
                <a:off x="5072065"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45078" name="TextBox 10">
                <a:extLst>
                  <a:ext uri="{FF2B5EF4-FFF2-40B4-BE49-F238E27FC236}">
                    <a16:creationId xmlns:a16="http://schemas.microsoft.com/office/drawing/2014/main" id="{7125FD84-F4B0-49C0-A2B0-EE30A65467DE}"/>
                  </a:ext>
                </a:extLst>
              </p:cNvPr>
              <p:cNvSpPr txBox="1"/>
              <p:nvPr/>
            </p:nvSpPr>
            <p:spPr>
              <a:xfrm>
                <a:off x="5429255" y="1857365"/>
                <a:ext cx="1211270"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冗余磁盘</a:t>
                </a:r>
              </a:p>
            </p:txBody>
          </p:sp>
        </p:grpSp>
        <p:sp>
          <p:nvSpPr>
            <p:cNvPr id="45076" name="TextBox 8">
              <a:extLst>
                <a:ext uri="{FF2B5EF4-FFF2-40B4-BE49-F238E27FC236}">
                  <a16:creationId xmlns:a16="http://schemas.microsoft.com/office/drawing/2014/main" id="{67BCB2EB-5278-4558-833B-3034D84B8E57}"/>
                </a:ext>
              </a:extLst>
            </p:cNvPr>
            <p:cNvSpPr txBox="1"/>
            <p:nvPr/>
          </p:nvSpPr>
          <p:spPr>
            <a:xfrm>
              <a:off x="4214810" y="3214686"/>
              <a:ext cx="965207" cy="132398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8000" b="0" noProof="1">
                  <a:solidFill>
                    <a:srgbClr val="000000"/>
                  </a:solidFill>
                  <a:effectLst>
                    <a:outerShdw blurRad="38100" dist="38100" dir="2700000" algn="tl">
                      <a:srgbClr val="C0C0C0"/>
                    </a:outerShdw>
                  </a:effectLst>
                  <a:latin typeface="楷体_GB2312"/>
                </a:rPr>
                <a:t>=</a:t>
              </a:r>
            </a:p>
          </p:txBody>
        </p:sp>
      </p:grpSp>
      <p:grpSp>
        <p:nvGrpSpPr>
          <p:cNvPr id="14" name="组合 13">
            <a:extLst>
              <a:ext uri="{FF2B5EF4-FFF2-40B4-BE49-F238E27FC236}">
                <a16:creationId xmlns:a16="http://schemas.microsoft.com/office/drawing/2014/main" id="{2BD14D7A-CC4F-49E8-84DB-5ECFE4729081}"/>
              </a:ext>
            </a:extLst>
          </p:cNvPr>
          <p:cNvGrpSpPr/>
          <p:nvPr/>
        </p:nvGrpSpPr>
        <p:grpSpPr>
          <a:xfrm>
            <a:off x="3357554" y="2069968"/>
            <a:ext cx="2942638" cy="1143008"/>
            <a:chOff x="2928926" y="71414"/>
            <a:chExt cx="2571768" cy="1143008"/>
          </a:xfrm>
          <a:solidFill>
            <a:srgbClr val="FFFFCC"/>
          </a:solidFill>
          <a:scene3d>
            <a:camera prst="orthographicFront">
              <a:rot lat="0" lon="0" rev="0"/>
            </a:camera>
            <a:lightRig rig="balanced" dir="t">
              <a:rot lat="0" lon="0" rev="8700000"/>
            </a:lightRig>
          </a:scene3d>
        </p:grpSpPr>
        <p:sp>
          <p:nvSpPr>
            <p:cNvPr id="15" name="圆角矩形标注 14">
              <a:extLst>
                <a:ext uri="{FF2B5EF4-FFF2-40B4-BE49-F238E27FC236}">
                  <a16:creationId xmlns:a16="http://schemas.microsoft.com/office/drawing/2014/main" id="{2BD889C9-83C0-480B-8B70-AF3734C14B70}"/>
                </a:ext>
              </a:extLst>
            </p:cNvPr>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16" name="TextBox 15">
              <a:extLst>
                <a:ext uri="{FF2B5EF4-FFF2-40B4-BE49-F238E27FC236}">
                  <a16:creationId xmlns:a16="http://schemas.microsoft.com/office/drawing/2014/main" id="{150CD1A0-1FD6-4DF2-B835-B9A0EFB35ADC}"/>
                </a:ext>
              </a:extLst>
            </p:cNvPr>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7" name="组合 16">
            <a:extLst>
              <a:ext uri="{FF2B5EF4-FFF2-40B4-BE49-F238E27FC236}">
                <a16:creationId xmlns:a16="http://schemas.microsoft.com/office/drawing/2014/main" id="{E0F5ECCC-4CAB-46ED-80EC-CC4547A41BB2}"/>
              </a:ext>
            </a:extLst>
          </p:cNvPr>
          <p:cNvGrpSpPr>
            <a:grpSpLocks/>
          </p:cNvGrpSpPr>
          <p:nvPr/>
        </p:nvGrpSpPr>
        <p:grpSpPr bwMode="auto">
          <a:xfrm>
            <a:off x="71438" y="1428750"/>
            <a:ext cx="2786062" cy="1571625"/>
            <a:chOff x="1357290" y="3214686"/>
            <a:chExt cx="2786082" cy="1571636"/>
          </a:xfrm>
        </p:grpSpPr>
        <p:sp>
          <p:nvSpPr>
            <p:cNvPr id="45072" name="云形标注 17">
              <a:extLst>
                <a:ext uri="{FF2B5EF4-FFF2-40B4-BE49-F238E27FC236}">
                  <a16:creationId xmlns:a16="http://schemas.microsoft.com/office/drawing/2014/main" id="{2C220079-5151-4A1C-9532-961D1BEA2CBD}"/>
                </a:ext>
              </a:extLst>
            </p:cNvPr>
            <p:cNvSpPr/>
            <p:nvPr/>
          </p:nvSpPr>
          <p:spPr>
            <a:xfrm>
              <a:off x="1357290" y="3214686"/>
              <a:ext cx="278608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19" name="TextBox 18">
              <a:extLst>
                <a:ext uri="{FF2B5EF4-FFF2-40B4-BE49-F238E27FC236}">
                  <a16:creationId xmlns:a16="http://schemas.microsoft.com/office/drawing/2014/main" id="{0B08EC74-7615-49B0-8021-B036F68B887B}"/>
                </a:ext>
              </a:extLst>
            </p:cNvPr>
            <p:cNvSpPr txBox="1"/>
            <p:nvPr/>
          </p:nvSpPr>
          <p:spPr>
            <a:xfrm>
              <a:off x="1643042" y="3357562"/>
              <a:ext cx="2271728" cy="1292234"/>
            </a:xfrm>
            <a:prstGeom prst="rect">
              <a:avLst/>
            </a:prstGeom>
            <a:noFill/>
          </p:spPr>
          <p:txBody>
            <a:bodyPr>
              <a:spAutoFit/>
            </a:bodyPr>
            <a:lstStyle/>
            <a:p>
              <a:pPr marL="0" lvl="2">
                <a:spcBef>
                  <a:spcPts val="0"/>
                </a:spcBef>
                <a:buSzPct val="65000"/>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数据盘发生故障时，镜像磁盘代替其工作</a:t>
              </a:r>
              <a:endParaRPr lang="en-US" altLang="zh-CN" sz="26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F63DEE8-DE84-4A69-A0D0-32FD7B634752}"/>
              </a:ext>
            </a:extLst>
          </p:cNvPr>
          <p:cNvGrpSpPr/>
          <p:nvPr/>
        </p:nvGrpSpPr>
        <p:grpSpPr>
          <a:xfrm>
            <a:off x="5500694"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1" name="圆角矩形标注 20">
              <a:extLst>
                <a:ext uri="{FF2B5EF4-FFF2-40B4-BE49-F238E27FC236}">
                  <a16:creationId xmlns:a16="http://schemas.microsoft.com/office/drawing/2014/main" id="{1CBB8D87-EF1F-4FFD-B9EF-DD71D207B1BF}"/>
                </a:ext>
              </a:extLst>
            </p:cNvPr>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2" name="TextBox 21">
              <a:extLst>
                <a:ext uri="{FF2B5EF4-FFF2-40B4-BE49-F238E27FC236}">
                  <a16:creationId xmlns:a16="http://schemas.microsoft.com/office/drawing/2014/main" id="{D317742F-CE82-462C-BA0C-A8A9B7B26726}"/>
                </a:ext>
              </a:extLst>
            </p:cNvPr>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代替故障数据盘工作</a:t>
              </a:r>
            </a:p>
          </p:txBody>
        </p:sp>
      </p:grpSp>
      <p:grpSp>
        <p:nvGrpSpPr>
          <p:cNvPr id="23" name="组合 22">
            <a:extLst>
              <a:ext uri="{FF2B5EF4-FFF2-40B4-BE49-F238E27FC236}">
                <a16:creationId xmlns:a16="http://schemas.microsoft.com/office/drawing/2014/main" id="{BF124921-E8FD-4E85-8384-4877F2D1690E}"/>
              </a:ext>
            </a:extLst>
          </p:cNvPr>
          <p:cNvGrpSpPr/>
          <p:nvPr/>
        </p:nvGrpSpPr>
        <p:grpSpPr>
          <a:xfrm>
            <a:off x="1785915" y="500063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4" name="圆角矩形标注 23">
              <a:extLst>
                <a:ext uri="{FF2B5EF4-FFF2-40B4-BE49-F238E27FC236}">
                  <a16:creationId xmlns:a16="http://schemas.microsoft.com/office/drawing/2014/main" id="{F1A03573-6B0F-48A0-BBE1-2D7C777E29D1}"/>
                </a:ext>
              </a:extLst>
            </p:cNvPr>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5" name="TextBox 24">
              <a:extLst>
                <a:ext uri="{FF2B5EF4-FFF2-40B4-BE49-F238E27FC236}">
                  <a16:creationId xmlns:a16="http://schemas.microsoft.com/office/drawing/2014/main" id="{1E766858-E68C-4D08-B977-1A73C9A040A5}"/>
                </a:ext>
              </a:extLst>
            </p:cNvPr>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故障数据盘进入修复</a:t>
              </a:r>
            </a:p>
          </p:txBody>
        </p:sp>
      </p:grpSp>
      <p:grpSp>
        <p:nvGrpSpPr>
          <p:cNvPr id="26" name="组合 25">
            <a:extLst>
              <a:ext uri="{FF2B5EF4-FFF2-40B4-BE49-F238E27FC236}">
                <a16:creationId xmlns:a16="http://schemas.microsoft.com/office/drawing/2014/main" id="{EB6FE726-61F9-47C2-883F-EB6D30906361}"/>
              </a:ext>
            </a:extLst>
          </p:cNvPr>
          <p:cNvGrpSpPr>
            <a:grpSpLocks/>
          </p:cNvGrpSpPr>
          <p:nvPr/>
        </p:nvGrpSpPr>
        <p:grpSpPr bwMode="auto">
          <a:xfrm>
            <a:off x="714375" y="1428750"/>
            <a:ext cx="2428875" cy="1571625"/>
            <a:chOff x="1357290" y="3214686"/>
            <a:chExt cx="2428892" cy="1571636"/>
          </a:xfrm>
        </p:grpSpPr>
        <p:sp>
          <p:nvSpPr>
            <p:cNvPr id="45070" name="云形标注 26">
              <a:extLst>
                <a:ext uri="{FF2B5EF4-FFF2-40B4-BE49-F238E27FC236}">
                  <a16:creationId xmlns:a16="http://schemas.microsoft.com/office/drawing/2014/main" id="{2875C292-B3D3-4CEE-9EEB-98DD6A411DC9}"/>
                </a:ext>
              </a:extLst>
            </p:cNvPr>
            <p:cNvSpPr/>
            <p:nvPr/>
          </p:nvSpPr>
          <p:spPr>
            <a:xfrm>
              <a:off x="1357290" y="3214686"/>
              <a:ext cx="242889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28" name="TextBox 27">
              <a:extLst>
                <a:ext uri="{FF2B5EF4-FFF2-40B4-BE49-F238E27FC236}">
                  <a16:creationId xmlns:a16="http://schemas.microsoft.com/office/drawing/2014/main" id="{F0CDB44A-5132-42C9-9343-726BBF2559A0}"/>
                </a:ext>
              </a:extLst>
            </p:cNvPr>
            <p:cNvSpPr txBox="1"/>
            <p:nvPr/>
          </p:nvSpPr>
          <p:spPr>
            <a:xfrm>
              <a:off x="1785918" y="3357562"/>
              <a:ext cx="1571636" cy="1292234"/>
            </a:xfrm>
            <a:prstGeom prst="rect">
              <a:avLst/>
            </a:prstGeom>
            <a:noFill/>
          </p:spPr>
          <p:txBody>
            <a:bodyPr>
              <a:spAutoFit/>
            </a:bodyPr>
            <a:lstStyle/>
            <a:p>
              <a:pPr marL="0" lvl="2">
                <a:spcBef>
                  <a:spcPts val="0"/>
                </a:spcBef>
                <a:buSzPct val="65000"/>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数据盘故障修复或加入新盘</a:t>
              </a:r>
              <a:endParaRPr lang="en-US" altLang="zh-CN" sz="26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85B7614B-712A-4E47-AD10-CD4D3E0D5565}"/>
              </a:ext>
            </a:extLst>
          </p:cNvPr>
          <p:cNvGrpSpPr/>
          <p:nvPr/>
        </p:nvGrpSpPr>
        <p:grpSpPr>
          <a:xfrm>
            <a:off x="5357818" y="5013176"/>
            <a:ext cx="2347930" cy="1143008"/>
            <a:chOff x="2857488" y="71414"/>
            <a:chExt cx="2347930" cy="1143008"/>
          </a:xfrm>
          <a:solidFill>
            <a:srgbClr val="FFFFCC"/>
          </a:solidFill>
          <a:scene3d>
            <a:camera prst="orthographicFront">
              <a:rot lat="0" lon="0" rev="0"/>
            </a:camera>
            <a:lightRig rig="balanced" dir="t">
              <a:rot lat="0" lon="0" rev="8700000"/>
            </a:lightRig>
          </a:scene3d>
        </p:grpSpPr>
        <p:sp>
          <p:nvSpPr>
            <p:cNvPr id="30" name="圆角矩形标注 29">
              <a:extLst>
                <a:ext uri="{FF2B5EF4-FFF2-40B4-BE49-F238E27FC236}">
                  <a16:creationId xmlns:a16="http://schemas.microsoft.com/office/drawing/2014/main" id="{A7C4029C-4CB9-4224-AAE9-991B6EAAC935}"/>
                </a:ext>
              </a:extLst>
            </p:cNvPr>
            <p:cNvSpPr/>
            <p:nvPr/>
          </p:nvSpPr>
          <p:spPr bwMode="auto">
            <a:xfrm>
              <a:off x="2857488" y="71414"/>
              <a:ext cx="2347930"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31" name="TextBox 30">
              <a:extLst>
                <a:ext uri="{FF2B5EF4-FFF2-40B4-BE49-F238E27FC236}">
                  <a16:creationId xmlns:a16="http://schemas.microsoft.com/office/drawing/2014/main" id="{F6FFAF4B-F01C-4ACF-A404-077E713F36CA}"/>
                </a:ext>
              </a:extLst>
            </p:cNvPr>
            <p:cNvSpPr txBox="1"/>
            <p:nvPr/>
          </p:nvSpPr>
          <p:spPr>
            <a:xfrm>
              <a:off x="2928926" y="170410"/>
              <a:ext cx="2205054"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镜像盘数据复制到数据盘</a:t>
              </a:r>
            </a:p>
          </p:txBody>
        </p:sp>
      </p:grpSp>
      <p:grpSp>
        <p:nvGrpSpPr>
          <p:cNvPr id="32" name="组合 31">
            <a:extLst>
              <a:ext uri="{FF2B5EF4-FFF2-40B4-BE49-F238E27FC236}">
                <a16:creationId xmlns:a16="http://schemas.microsoft.com/office/drawing/2014/main" id="{E2A7DA9A-A660-43A1-8EBB-8E1B885413E8}"/>
              </a:ext>
            </a:extLst>
          </p:cNvPr>
          <p:cNvGrpSpPr/>
          <p:nvPr/>
        </p:nvGrpSpPr>
        <p:grpSpPr>
          <a:xfrm>
            <a:off x="1785915"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33" name="圆角矩形标注 32">
              <a:extLst>
                <a:ext uri="{FF2B5EF4-FFF2-40B4-BE49-F238E27FC236}">
                  <a16:creationId xmlns:a16="http://schemas.microsoft.com/office/drawing/2014/main" id="{563FCCF2-E629-4FE1-8194-48A0EF107BA2}"/>
                </a:ext>
              </a:extLst>
            </p:cNvPr>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34" name="TextBox 33">
              <a:extLst>
                <a:ext uri="{FF2B5EF4-FFF2-40B4-BE49-F238E27FC236}">
                  <a16:creationId xmlns:a16="http://schemas.microsoft.com/office/drawing/2014/main" id="{B1B9DDCD-9648-4A7D-A1F8-74AFE01EEF8D}"/>
                </a:ext>
              </a:extLst>
            </p:cNvPr>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数据盘进入正常工作</a:t>
              </a:r>
            </a:p>
          </p:txBody>
        </p:sp>
      </p:grpSp>
      <p:sp>
        <p:nvSpPr>
          <p:cNvPr id="35" name="Rectangle 2">
            <a:extLst>
              <a:ext uri="{FF2B5EF4-FFF2-40B4-BE49-F238E27FC236}">
                <a16:creationId xmlns:a16="http://schemas.microsoft.com/office/drawing/2014/main" id="{CC396F57-26DB-4838-ABB2-3032D7EC6660}"/>
              </a:ext>
            </a:extLst>
          </p:cNvPr>
          <p:cNvSpPr txBox="1">
            <a:spLocks noChangeArrowheads="1"/>
          </p:cNvSpPr>
          <p:nvPr/>
        </p:nvSpPr>
        <p:spPr>
          <a:xfrm>
            <a:off x="214313" y="571500"/>
            <a:ext cx="8758237" cy="714375"/>
          </a:xfrm>
          <a:prstGeom prst="rect">
            <a:avLst/>
          </a:prstGeom>
          <a:solidFill>
            <a:schemeClr val="bg1"/>
          </a:solidFill>
        </p:spPr>
        <p:txBody>
          <a:bodyPr/>
          <a:lstStyle/>
          <a:p>
            <a:pPr marL="285750" indent="-285750">
              <a:spcBef>
                <a:spcPct val="20000"/>
              </a:spcBef>
              <a:buClr>
                <a:srgbClr val="800000"/>
              </a:buClr>
              <a:buSzPct val="70000"/>
              <a:buFont typeface="Wingdings" panose="05000000000000000000" pitchFamily="2" charset="2"/>
              <a:buChar char="n"/>
              <a:defRPr/>
            </a:pPr>
            <a:r>
              <a:rPr kumimoji="1" lang="en-US" altLang="zh-CN" sz="3200" b="0" kern="0" spc="-13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RAID1</a:t>
            </a:r>
            <a:r>
              <a:rPr kumimoji="1" lang="zh-CN" altLang="en-US" sz="3200" b="0" kern="0" spc="-13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1" lang="zh-CN" altLang="en-US" sz="2800" b="0" kern="0" spc="-13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每个数据盘附加一个冗盘</a:t>
            </a:r>
            <a:r>
              <a:rPr kumimoji="1" lang="en-US" altLang="zh-CN" sz="2800" b="0" kern="0" spc="-13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zh-CN" altLang="en-US" sz="2800" b="0" kern="0" spc="-13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也称镜像盘</a:t>
            </a:r>
            <a:r>
              <a:rPr kumimoji="1" lang="en-US" altLang="zh-CN" sz="2800" b="0" kern="0" spc="-13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2800" b="0" kern="0" spc="-13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1" presetClass="exit" presetSubtype="0" fill="hold" nodeType="with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16"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16"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16"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ntr" presetSubtype="16"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0AFBE-C9CE-477F-A538-FA2E96C4290D}"/>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cs typeface="+mj-cs"/>
            </a:endParaRPr>
          </a:p>
        </p:txBody>
      </p:sp>
      <p:sp>
        <p:nvSpPr>
          <p:cNvPr id="3" name="日期占位符 2">
            <a:extLst>
              <a:ext uri="{FF2B5EF4-FFF2-40B4-BE49-F238E27FC236}">
                <a16:creationId xmlns:a16="http://schemas.microsoft.com/office/drawing/2014/main" id="{23E1CF34-8522-48E8-B9B4-20FD19ECCBB3}"/>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536BD51-BD90-474E-BCBC-D71A03D29B76}"/>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83DE34B-E98D-49C1-A91C-5C385FDD7645}"/>
              </a:ext>
            </a:extLst>
          </p:cNvPr>
          <p:cNvSpPr>
            <a:spLocks noGrp="1"/>
          </p:cNvSpPr>
          <p:nvPr>
            <p:ph type="sldNum" sz="quarter" idx="12"/>
          </p:nvPr>
        </p:nvSpPr>
        <p:spPr/>
        <p:txBody>
          <a:bodyPr/>
          <a:lstStyle/>
          <a:p>
            <a:pPr>
              <a:defRPr/>
            </a:pPr>
            <a:fld id="{0ED79C0D-C465-4F07-A0B6-12DF083D3DDE}" type="slidenum">
              <a:rPr lang="zh-CN" altLang="en-US"/>
              <a:pPr>
                <a:defRPr/>
              </a:pPr>
              <a:t>24</a:t>
            </a:fld>
            <a:endParaRPr lang="en-US" altLang="zh-CN"/>
          </a:p>
        </p:txBody>
      </p:sp>
      <p:grpSp>
        <p:nvGrpSpPr>
          <p:cNvPr id="46086" name="组合 5">
            <a:extLst>
              <a:ext uri="{FF2B5EF4-FFF2-40B4-BE49-F238E27FC236}">
                <a16:creationId xmlns:a16="http://schemas.microsoft.com/office/drawing/2014/main" id="{D55D752F-FB01-4C1B-9705-0411EB378D7E}"/>
              </a:ext>
            </a:extLst>
          </p:cNvPr>
          <p:cNvGrpSpPr>
            <a:grpSpLocks/>
          </p:cNvGrpSpPr>
          <p:nvPr/>
        </p:nvGrpSpPr>
        <p:grpSpPr bwMode="auto">
          <a:xfrm>
            <a:off x="1500188" y="2786063"/>
            <a:ext cx="2357437" cy="1285875"/>
            <a:chOff x="1285852" y="1357298"/>
            <a:chExt cx="2357454" cy="1285884"/>
          </a:xfrm>
        </p:grpSpPr>
        <p:sp>
          <p:nvSpPr>
            <p:cNvPr id="7" name="流程图: 磁盘 6">
              <a:extLst>
                <a:ext uri="{FF2B5EF4-FFF2-40B4-BE49-F238E27FC236}">
                  <a16:creationId xmlns:a16="http://schemas.microsoft.com/office/drawing/2014/main" id="{59A3C297-C5A7-4A87-B4CC-84861E260722}"/>
                </a:ext>
              </a:extLst>
            </p:cNvPr>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46103" name="TextBox 7">
              <a:extLst>
                <a:ext uri="{FF2B5EF4-FFF2-40B4-BE49-F238E27FC236}">
                  <a16:creationId xmlns:a16="http://schemas.microsoft.com/office/drawing/2014/main" id="{68491890-DE9E-486C-A7DD-D719C8CC1D12}"/>
                </a:ext>
              </a:extLst>
            </p:cNvPr>
            <p:cNvSpPr txBox="1"/>
            <p:nvPr/>
          </p:nvSpPr>
          <p:spPr>
            <a:xfrm>
              <a:off x="1633517" y="1857363"/>
              <a:ext cx="1211272"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数据磁盘</a:t>
              </a:r>
            </a:p>
          </p:txBody>
        </p:sp>
      </p:grpSp>
      <p:grpSp>
        <p:nvGrpSpPr>
          <p:cNvPr id="46087" name="组合 8">
            <a:extLst>
              <a:ext uri="{FF2B5EF4-FFF2-40B4-BE49-F238E27FC236}">
                <a16:creationId xmlns:a16="http://schemas.microsoft.com/office/drawing/2014/main" id="{233A2D3B-BF3E-4B1E-A7BF-FE73D2B32A4D}"/>
              </a:ext>
            </a:extLst>
          </p:cNvPr>
          <p:cNvGrpSpPr>
            <a:grpSpLocks/>
          </p:cNvGrpSpPr>
          <p:nvPr/>
        </p:nvGrpSpPr>
        <p:grpSpPr bwMode="auto">
          <a:xfrm>
            <a:off x="5286375" y="2786063"/>
            <a:ext cx="2357438" cy="1285875"/>
            <a:chOff x="5072066" y="1357298"/>
            <a:chExt cx="2357454" cy="1285884"/>
          </a:xfrm>
        </p:grpSpPr>
        <p:sp>
          <p:nvSpPr>
            <p:cNvPr id="10" name="流程图: 磁盘 9">
              <a:extLst>
                <a:ext uri="{FF2B5EF4-FFF2-40B4-BE49-F238E27FC236}">
                  <a16:creationId xmlns:a16="http://schemas.microsoft.com/office/drawing/2014/main" id="{187198CB-7465-4A01-A9AE-73869588ACFC}"/>
                </a:ext>
              </a:extLst>
            </p:cNvPr>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46101" name="TextBox 10">
              <a:extLst>
                <a:ext uri="{FF2B5EF4-FFF2-40B4-BE49-F238E27FC236}">
                  <a16:creationId xmlns:a16="http://schemas.microsoft.com/office/drawing/2014/main" id="{91176D3F-48E7-46C9-BBBD-EBBDE61DCAE1}"/>
                </a:ext>
              </a:extLst>
            </p:cNvPr>
            <p:cNvSpPr txBox="1"/>
            <p:nvPr/>
          </p:nvSpPr>
          <p:spPr>
            <a:xfrm>
              <a:off x="5429256" y="1857363"/>
              <a:ext cx="1211270"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冗余磁盘</a:t>
              </a:r>
            </a:p>
          </p:txBody>
        </p:sp>
      </p:grpSp>
      <p:sp>
        <p:nvSpPr>
          <p:cNvPr id="6" name="TextBox 11">
            <a:extLst>
              <a:ext uri="{FF2B5EF4-FFF2-40B4-BE49-F238E27FC236}">
                <a16:creationId xmlns:a16="http://schemas.microsoft.com/office/drawing/2014/main" id="{28BE3F54-5653-4D51-B0E1-AB253B9B0B56}"/>
              </a:ext>
            </a:extLst>
          </p:cNvPr>
          <p:cNvSpPr txBox="1"/>
          <p:nvPr/>
        </p:nvSpPr>
        <p:spPr>
          <a:xfrm>
            <a:off x="4214813" y="2714625"/>
            <a:ext cx="965200" cy="13239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8000" b="0" noProof="1">
                <a:solidFill>
                  <a:srgbClr val="000000"/>
                </a:solidFill>
                <a:effectLst>
                  <a:outerShdw blurRad="38100" dist="38100" dir="2700000" algn="tl">
                    <a:srgbClr val="C0C0C0"/>
                  </a:outerShdw>
                </a:effectLst>
                <a:latin typeface="楷体_GB2312"/>
              </a:rPr>
              <a:t>=</a:t>
            </a:r>
          </a:p>
        </p:txBody>
      </p:sp>
      <p:grpSp>
        <p:nvGrpSpPr>
          <p:cNvPr id="13" name="组合 12">
            <a:extLst>
              <a:ext uri="{FF2B5EF4-FFF2-40B4-BE49-F238E27FC236}">
                <a16:creationId xmlns:a16="http://schemas.microsoft.com/office/drawing/2014/main" id="{E24144E1-B5B9-43AE-910D-613263B0B6FE}"/>
              </a:ext>
            </a:extLst>
          </p:cNvPr>
          <p:cNvGrpSpPr/>
          <p:nvPr/>
        </p:nvGrpSpPr>
        <p:grpSpPr>
          <a:xfrm>
            <a:off x="3059832" y="1571612"/>
            <a:ext cx="2869490"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a:extLst>
                <a:ext uri="{FF2B5EF4-FFF2-40B4-BE49-F238E27FC236}">
                  <a16:creationId xmlns:a16="http://schemas.microsoft.com/office/drawing/2014/main" id="{35BD4A74-9A70-4DA3-BCFD-D45F30CFBFAE}"/>
                </a:ext>
              </a:extLst>
            </p:cNvPr>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15" name="TextBox 14">
              <a:extLst>
                <a:ext uri="{FF2B5EF4-FFF2-40B4-BE49-F238E27FC236}">
                  <a16:creationId xmlns:a16="http://schemas.microsoft.com/office/drawing/2014/main" id="{756A4652-C98B-49A4-905D-9364A6770C60}"/>
                </a:ext>
              </a:extLst>
            </p:cNvPr>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a:extLst>
              <a:ext uri="{FF2B5EF4-FFF2-40B4-BE49-F238E27FC236}">
                <a16:creationId xmlns:a16="http://schemas.microsoft.com/office/drawing/2014/main" id="{64A9DCC6-A787-41B9-97E9-91EE630D13A5}"/>
              </a:ext>
            </a:extLst>
          </p:cNvPr>
          <p:cNvGrpSpPr>
            <a:grpSpLocks/>
          </p:cNvGrpSpPr>
          <p:nvPr/>
        </p:nvGrpSpPr>
        <p:grpSpPr bwMode="auto">
          <a:xfrm>
            <a:off x="6072188" y="928688"/>
            <a:ext cx="2786062" cy="1571625"/>
            <a:chOff x="1357290" y="3214686"/>
            <a:chExt cx="2786082" cy="1571636"/>
          </a:xfrm>
        </p:grpSpPr>
        <p:sp>
          <p:nvSpPr>
            <p:cNvPr id="46098" name="云形标注 16">
              <a:extLst>
                <a:ext uri="{FF2B5EF4-FFF2-40B4-BE49-F238E27FC236}">
                  <a16:creationId xmlns:a16="http://schemas.microsoft.com/office/drawing/2014/main" id="{73381933-8940-47EA-810E-3D460CE46183}"/>
                </a:ext>
              </a:extLst>
            </p:cNvPr>
            <p:cNvSpPr/>
            <p:nvPr/>
          </p:nvSpPr>
          <p:spPr>
            <a:xfrm>
              <a:off x="1357290" y="3214686"/>
              <a:ext cx="2786082" cy="1571636"/>
            </a:xfrm>
            <a:prstGeom prst="cloudCallout">
              <a:avLst>
                <a:gd name="adj1" fmla="val -36694"/>
                <a:gd name="adj2" fmla="val 81366"/>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18" name="TextBox 17">
              <a:extLst>
                <a:ext uri="{FF2B5EF4-FFF2-40B4-BE49-F238E27FC236}">
                  <a16:creationId xmlns:a16="http://schemas.microsoft.com/office/drawing/2014/main" id="{5DECB21E-639E-46B3-9909-670307826E29}"/>
                </a:ext>
              </a:extLst>
            </p:cNvPr>
            <p:cNvSpPr txBox="1"/>
            <p:nvPr/>
          </p:nvSpPr>
          <p:spPr>
            <a:xfrm>
              <a:off x="1643042" y="3357562"/>
              <a:ext cx="2271728" cy="1292234"/>
            </a:xfrm>
            <a:prstGeom prst="rect">
              <a:avLst/>
            </a:prstGeom>
            <a:noFill/>
          </p:spPr>
          <p:txBody>
            <a:bodyPr>
              <a:spAutoFit/>
            </a:bodyPr>
            <a:lstStyle/>
            <a:p>
              <a:pPr marL="0" lvl="2">
                <a:spcBef>
                  <a:spcPts val="0"/>
                </a:spcBef>
                <a:buSzPct val="65000"/>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镜像盘发生故障时，数据磁盘继续其工作</a:t>
              </a:r>
              <a:endParaRPr lang="en-US" altLang="zh-CN" sz="26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882F81CB-72B4-434E-B422-52260074CE88}"/>
              </a:ext>
            </a:extLst>
          </p:cNvPr>
          <p:cNvGrpSpPr/>
          <p:nvPr/>
        </p:nvGrpSpPr>
        <p:grpSpPr>
          <a:xfrm>
            <a:off x="5500694" y="4572008"/>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0" name="圆角矩形标注 19">
              <a:extLst>
                <a:ext uri="{FF2B5EF4-FFF2-40B4-BE49-F238E27FC236}">
                  <a16:creationId xmlns:a16="http://schemas.microsoft.com/office/drawing/2014/main" id="{7D769661-42CC-4DDF-8424-EE519CF5D2D7}"/>
                </a:ext>
              </a:extLst>
            </p:cNvPr>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1" name="TextBox 20">
              <a:extLst>
                <a:ext uri="{FF2B5EF4-FFF2-40B4-BE49-F238E27FC236}">
                  <a16:creationId xmlns:a16="http://schemas.microsoft.com/office/drawing/2014/main" id="{DA159000-1924-4A00-B628-234594D7FC6F}"/>
                </a:ext>
              </a:extLst>
            </p:cNvPr>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镜像盘进入故障修复</a:t>
              </a:r>
            </a:p>
          </p:txBody>
        </p:sp>
      </p:grpSp>
      <p:grpSp>
        <p:nvGrpSpPr>
          <p:cNvPr id="22" name="组合 21">
            <a:extLst>
              <a:ext uri="{FF2B5EF4-FFF2-40B4-BE49-F238E27FC236}">
                <a16:creationId xmlns:a16="http://schemas.microsoft.com/office/drawing/2014/main" id="{54BD6D6F-C086-4323-83F5-54A3C53A1747}"/>
              </a:ext>
            </a:extLst>
          </p:cNvPr>
          <p:cNvGrpSpPr/>
          <p:nvPr/>
        </p:nvGrpSpPr>
        <p:grpSpPr>
          <a:xfrm>
            <a:off x="1785915" y="4374221"/>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3" name="圆角矩形标注 22">
              <a:extLst>
                <a:ext uri="{FF2B5EF4-FFF2-40B4-BE49-F238E27FC236}">
                  <a16:creationId xmlns:a16="http://schemas.microsoft.com/office/drawing/2014/main" id="{7F568D34-1AB5-4BF2-8503-AFED705FA60F}"/>
                </a:ext>
              </a:extLst>
            </p:cNvPr>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4" name="TextBox 23">
              <a:extLst>
                <a:ext uri="{FF2B5EF4-FFF2-40B4-BE49-F238E27FC236}">
                  <a16:creationId xmlns:a16="http://schemas.microsoft.com/office/drawing/2014/main" id="{1FD877CC-3857-4673-ACA0-0C6A2C8D389D}"/>
                </a:ext>
              </a:extLst>
            </p:cNvPr>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数据盘继续工作</a:t>
              </a:r>
            </a:p>
          </p:txBody>
        </p:sp>
      </p:grpSp>
      <p:grpSp>
        <p:nvGrpSpPr>
          <p:cNvPr id="25" name="组合 24">
            <a:extLst>
              <a:ext uri="{FF2B5EF4-FFF2-40B4-BE49-F238E27FC236}">
                <a16:creationId xmlns:a16="http://schemas.microsoft.com/office/drawing/2014/main" id="{15FE27D1-A33E-49C4-B39C-51A5F437E539}"/>
              </a:ext>
            </a:extLst>
          </p:cNvPr>
          <p:cNvGrpSpPr>
            <a:grpSpLocks/>
          </p:cNvGrpSpPr>
          <p:nvPr/>
        </p:nvGrpSpPr>
        <p:grpSpPr bwMode="auto">
          <a:xfrm>
            <a:off x="6143625" y="1000125"/>
            <a:ext cx="2428875" cy="1571625"/>
            <a:chOff x="1357290" y="3214686"/>
            <a:chExt cx="2428892" cy="1571636"/>
          </a:xfrm>
        </p:grpSpPr>
        <p:sp>
          <p:nvSpPr>
            <p:cNvPr id="46096" name="云形标注 25">
              <a:extLst>
                <a:ext uri="{FF2B5EF4-FFF2-40B4-BE49-F238E27FC236}">
                  <a16:creationId xmlns:a16="http://schemas.microsoft.com/office/drawing/2014/main" id="{A748DA96-3C33-4BF2-8D60-E828B92F23CA}"/>
                </a:ext>
              </a:extLst>
            </p:cNvPr>
            <p:cNvSpPr/>
            <p:nvPr/>
          </p:nvSpPr>
          <p:spPr>
            <a:xfrm>
              <a:off x="1357290" y="3214686"/>
              <a:ext cx="2428892" cy="1571636"/>
            </a:xfrm>
            <a:prstGeom prst="cloudCallout">
              <a:avLst>
                <a:gd name="adj1" fmla="val -33491"/>
                <a:gd name="adj2" fmla="val 76750"/>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27" name="TextBox 26">
              <a:extLst>
                <a:ext uri="{FF2B5EF4-FFF2-40B4-BE49-F238E27FC236}">
                  <a16:creationId xmlns:a16="http://schemas.microsoft.com/office/drawing/2014/main" id="{4FE04BC1-DC62-42E5-88E7-14779CC56EA7}"/>
                </a:ext>
              </a:extLst>
            </p:cNvPr>
            <p:cNvSpPr txBox="1"/>
            <p:nvPr/>
          </p:nvSpPr>
          <p:spPr>
            <a:xfrm>
              <a:off x="1785918" y="3357562"/>
              <a:ext cx="1571636" cy="1292234"/>
            </a:xfrm>
            <a:prstGeom prst="rect">
              <a:avLst/>
            </a:prstGeom>
            <a:noFill/>
          </p:spPr>
          <p:txBody>
            <a:bodyPr>
              <a:spAutoFit/>
            </a:bodyPr>
            <a:lstStyle/>
            <a:p>
              <a:pPr marL="0" lvl="2">
                <a:spcBef>
                  <a:spcPts val="0"/>
                </a:spcBef>
                <a:buSzPct val="65000"/>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镜像盘故障修复或加入新盘</a:t>
              </a:r>
              <a:endParaRPr lang="en-US" altLang="zh-CN" sz="26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673A0B09-7D67-4310-A03F-147B0DF69350}"/>
              </a:ext>
            </a:extLst>
          </p:cNvPr>
          <p:cNvGrpSpPr/>
          <p:nvPr/>
        </p:nvGrpSpPr>
        <p:grpSpPr>
          <a:xfrm>
            <a:off x="5401345" y="4581116"/>
            <a:ext cx="2214578" cy="1143008"/>
            <a:chOff x="2857488" y="71414"/>
            <a:chExt cx="2214578" cy="1143008"/>
          </a:xfrm>
          <a:solidFill>
            <a:srgbClr val="FFFFCC"/>
          </a:solidFill>
          <a:scene3d>
            <a:camera prst="orthographicFront">
              <a:rot lat="0" lon="0" rev="0"/>
            </a:camera>
            <a:lightRig rig="balanced" dir="t">
              <a:rot lat="0" lon="0" rev="8700000"/>
            </a:lightRig>
          </a:scene3d>
        </p:grpSpPr>
        <p:sp>
          <p:nvSpPr>
            <p:cNvPr id="29" name="圆角矩形标注 28">
              <a:extLst>
                <a:ext uri="{FF2B5EF4-FFF2-40B4-BE49-F238E27FC236}">
                  <a16:creationId xmlns:a16="http://schemas.microsoft.com/office/drawing/2014/main" id="{1F4DD125-6786-4470-959F-8E05D864FB6D}"/>
                </a:ext>
              </a:extLst>
            </p:cNvPr>
            <p:cNvSpPr/>
            <p:nvPr/>
          </p:nvSpPr>
          <p:spPr bwMode="auto">
            <a:xfrm>
              <a:off x="2857488" y="71414"/>
              <a:ext cx="2214578"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30" name="TextBox 29">
              <a:extLst>
                <a:ext uri="{FF2B5EF4-FFF2-40B4-BE49-F238E27FC236}">
                  <a16:creationId xmlns:a16="http://schemas.microsoft.com/office/drawing/2014/main" id="{67B214FF-56CF-4313-9F41-23DEF10428A3}"/>
                </a:ext>
              </a:extLst>
            </p:cNvPr>
            <p:cNvSpPr txBox="1"/>
            <p:nvPr/>
          </p:nvSpPr>
          <p:spPr>
            <a:xfrm>
              <a:off x="2928926" y="170410"/>
              <a:ext cx="2071702"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镜像盘恢复工作</a:t>
              </a:r>
            </a:p>
          </p:txBody>
        </p:sp>
      </p:grpSp>
      <p:grpSp>
        <p:nvGrpSpPr>
          <p:cNvPr id="31" name="组合 30">
            <a:extLst>
              <a:ext uri="{FF2B5EF4-FFF2-40B4-BE49-F238E27FC236}">
                <a16:creationId xmlns:a16="http://schemas.microsoft.com/office/drawing/2014/main" id="{D3751C9E-F1BE-40DF-BEFF-A4514A3F73F4}"/>
              </a:ext>
            </a:extLst>
          </p:cNvPr>
          <p:cNvGrpSpPr/>
          <p:nvPr/>
        </p:nvGrpSpPr>
        <p:grpSpPr>
          <a:xfrm>
            <a:off x="1587250" y="4365089"/>
            <a:ext cx="2428892" cy="1143008"/>
            <a:chOff x="2786050" y="71414"/>
            <a:chExt cx="2428892" cy="1143008"/>
          </a:xfrm>
          <a:solidFill>
            <a:srgbClr val="FFFFCC"/>
          </a:solidFill>
          <a:scene3d>
            <a:camera prst="orthographicFront">
              <a:rot lat="0" lon="0" rev="0"/>
            </a:camera>
            <a:lightRig rig="balanced" dir="t">
              <a:rot lat="0" lon="0" rev="8700000"/>
            </a:lightRig>
          </a:scene3d>
        </p:grpSpPr>
        <p:sp>
          <p:nvSpPr>
            <p:cNvPr id="32" name="圆角矩形标注 31">
              <a:extLst>
                <a:ext uri="{FF2B5EF4-FFF2-40B4-BE49-F238E27FC236}">
                  <a16:creationId xmlns:a16="http://schemas.microsoft.com/office/drawing/2014/main" id="{FF426FC9-367F-42D6-B00E-3F0711403332}"/>
                </a:ext>
              </a:extLst>
            </p:cNvPr>
            <p:cNvSpPr/>
            <p:nvPr/>
          </p:nvSpPr>
          <p:spPr bwMode="auto">
            <a:xfrm>
              <a:off x="2786050" y="71414"/>
              <a:ext cx="2428892"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33" name="TextBox 32">
              <a:extLst>
                <a:ext uri="{FF2B5EF4-FFF2-40B4-BE49-F238E27FC236}">
                  <a16:creationId xmlns:a16="http://schemas.microsoft.com/office/drawing/2014/main" id="{7BFCE8C8-99B5-44C6-8448-C581A02B4802}"/>
                </a:ext>
              </a:extLst>
            </p:cNvPr>
            <p:cNvSpPr txBox="1"/>
            <p:nvPr/>
          </p:nvSpPr>
          <p:spPr>
            <a:xfrm>
              <a:off x="2928926" y="170410"/>
              <a:ext cx="2214578"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数据盘数据复制到镜像盘</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 presetClass="exit" presetSubtype="0" fill="hold" nodeType="withEffect">
                                  <p:stCondLst>
                                    <p:cond delay="0"/>
                                  </p:stCondLst>
                                  <p:childTnLst>
                                    <p:set>
                                      <p:cBhvr>
                                        <p:cTn id="11" dur="1" fill="hold">
                                          <p:stCondLst>
                                            <p:cond delay="0"/>
                                          </p:stCondLst>
                                        </p:cTn>
                                        <p:tgtEl>
                                          <p:spTgt spid="13"/>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1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16"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16"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53" presetClass="entr" presetSubtype="16"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3986-1A8C-4C8B-8A17-8A70DE05DCAF}"/>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cs typeface="+mj-cs"/>
            </a:endParaRPr>
          </a:p>
        </p:txBody>
      </p:sp>
      <p:sp>
        <p:nvSpPr>
          <p:cNvPr id="3" name="日期占位符 2">
            <a:extLst>
              <a:ext uri="{FF2B5EF4-FFF2-40B4-BE49-F238E27FC236}">
                <a16:creationId xmlns:a16="http://schemas.microsoft.com/office/drawing/2014/main" id="{D2E9FDB9-5913-4EFD-ABD6-62A1A35DBD01}"/>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09175E76-E755-4F4D-BD03-444415924E35}"/>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11247B99-FE8F-4D00-BF8B-D22ED0EBC291}"/>
              </a:ext>
            </a:extLst>
          </p:cNvPr>
          <p:cNvSpPr>
            <a:spLocks noGrp="1"/>
          </p:cNvSpPr>
          <p:nvPr>
            <p:ph type="sldNum" sz="quarter" idx="12"/>
          </p:nvPr>
        </p:nvSpPr>
        <p:spPr/>
        <p:txBody>
          <a:bodyPr/>
          <a:lstStyle/>
          <a:p>
            <a:pPr>
              <a:defRPr/>
            </a:pPr>
            <a:fld id="{ED0A4FC9-A131-4C99-BDF0-F9BC9FB0D0D8}" type="slidenum">
              <a:rPr lang="zh-CN" altLang="en-US"/>
              <a:pPr>
                <a:defRPr/>
              </a:pPr>
              <a:t>25</a:t>
            </a:fld>
            <a:endParaRPr lang="en-US" altLang="zh-CN"/>
          </a:p>
        </p:txBody>
      </p:sp>
      <p:grpSp>
        <p:nvGrpSpPr>
          <p:cNvPr id="47110" name="组合 5">
            <a:extLst>
              <a:ext uri="{FF2B5EF4-FFF2-40B4-BE49-F238E27FC236}">
                <a16:creationId xmlns:a16="http://schemas.microsoft.com/office/drawing/2014/main" id="{01E53314-B44E-4F21-A91F-0480664187CC}"/>
              </a:ext>
            </a:extLst>
          </p:cNvPr>
          <p:cNvGrpSpPr>
            <a:grpSpLocks/>
          </p:cNvGrpSpPr>
          <p:nvPr/>
        </p:nvGrpSpPr>
        <p:grpSpPr bwMode="auto">
          <a:xfrm>
            <a:off x="1500188" y="2786063"/>
            <a:ext cx="2357437" cy="1285875"/>
            <a:chOff x="1285852" y="1357298"/>
            <a:chExt cx="2357454" cy="1285884"/>
          </a:xfrm>
        </p:grpSpPr>
        <p:sp>
          <p:nvSpPr>
            <p:cNvPr id="7" name="流程图: 磁盘 6">
              <a:extLst>
                <a:ext uri="{FF2B5EF4-FFF2-40B4-BE49-F238E27FC236}">
                  <a16:creationId xmlns:a16="http://schemas.microsoft.com/office/drawing/2014/main" id="{DFCFE89D-B060-4F1C-90DD-880D6A8881DE}"/>
                </a:ext>
              </a:extLst>
            </p:cNvPr>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47129" name="TextBox 7">
              <a:extLst>
                <a:ext uri="{FF2B5EF4-FFF2-40B4-BE49-F238E27FC236}">
                  <a16:creationId xmlns:a16="http://schemas.microsoft.com/office/drawing/2014/main" id="{536F79CC-C9CD-465C-9E44-56A5028E7A98}"/>
                </a:ext>
              </a:extLst>
            </p:cNvPr>
            <p:cNvSpPr txBox="1"/>
            <p:nvPr/>
          </p:nvSpPr>
          <p:spPr>
            <a:xfrm>
              <a:off x="1633517" y="1857363"/>
              <a:ext cx="1211272"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数据磁盘</a:t>
              </a:r>
            </a:p>
          </p:txBody>
        </p:sp>
      </p:grpSp>
      <p:grpSp>
        <p:nvGrpSpPr>
          <p:cNvPr id="47111" name="组合 8">
            <a:extLst>
              <a:ext uri="{FF2B5EF4-FFF2-40B4-BE49-F238E27FC236}">
                <a16:creationId xmlns:a16="http://schemas.microsoft.com/office/drawing/2014/main" id="{C29D7B9A-10D1-4FB4-8D13-6DC38F1BBE48}"/>
              </a:ext>
            </a:extLst>
          </p:cNvPr>
          <p:cNvGrpSpPr>
            <a:grpSpLocks/>
          </p:cNvGrpSpPr>
          <p:nvPr/>
        </p:nvGrpSpPr>
        <p:grpSpPr bwMode="auto">
          <a:xfrm>
            <a:off x="5286375" y="2786063"/>
            <a:ext cx="2357438" cy="1285875"/>
            <a:chOff x="5072066" y="1357298"/>
            <a:chExt cx="2357454" cy="1285884"/>
          </a:xfrm>
        </p:grpSpPr>
        <p:sp>
          <p:nvSpPr>
            <p:cNvPr id="10" name="流程图: 磁盘 9">
              <a:extLst>
                <a:ext uri="{FF2B5EF4-FFF2-40B4-BE49-F238E27FC236}">
                  <a16:creationId xmlns:a16="http://schemas.microsoft.com/office/drawing/2014/main" id="{221B92EE-0BDE-4788-BFFA-5C1992EAE22B}"/>
                </a:ext>
              </a:extLst>
            </p:cNvPr>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47127" name="TextBox 10">
              <a:extLst>
                <a:ext uri="{FF2B5EF4-FFF2-40B4-BE49-F238E27FC236}">
                  <a16:creationId xmlns:a16="http://schemas.microsoft.com/office/drawing/2014/main" id="{D6A6D284-C447-4287-95DC-50C0EE3198F9}"/>
                </a:ext>
              </a:extLst>
            </p:cNvPr>
            <p:cNvSpPr txBox="1"/>
            <p:nvPr/>
          </p:nvSpPr>
          <p:spPr>
            <a:xfrm>
              <a:off x="5429256" y="1857363"/>
              <a:ext cx="1211270"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冗余磁盘</a:t>
              </a:r>
            </a:p>
          </p:txBody>
        </p:sp>
      </p:grpSp>
      <p:sp>
        <p:nvSpPr>
          <p:cNvPr id="6" name="TextBox 11">
            <a:extLst>
              <a:ext uri="{FF2B5EF4-FFF2-40B4-BE49-F238E27FC236}">
                <a16:creationId xmlns:a16="http://schemas.microsoft.com/office/drawing/2014/main" id="{226884E4-2449-41AB-B14C-513CB22698E6}"/>
              </a:ext>
            </a:extLst>
          </p:cNvPr>
          <p:cNvSpPr txBox="1"/>
          <p:nvPr/>
        </p:nvSpPr>
        <p:spPr>
          <a:xfrm>
            <a:off x="4214813" y="2714625"/>
            <a:ext cx="965200" cy="132397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8000" b="0" noProof="1">
                <a:solidFill>
                  <a:srgbClr val="000000"/>
                </a:solidFill>
                <a:effectLst>
                  <a:outerShdw blurRad="38100" dist="38100" dir="2700000" algn="tl">
                    <a:srgbClr val="C0C0C0"/>
                  </a:outerShdw>
                </a:effectLst>
                <a:latin typeface="楷体_GB2312"/>
              </a:rPr>
              <a:t>=</a:t>
            </a:r>
          </a:p>
        </p:txBody>
      </p:sp>
      <p:grpSp>
        <p:nvGrpSpPr>
          <p:cNvPr id="13" name="组合 12">
            <a:extLst>
              <a:ext uri="{FF2B5EF4-FFF2-40B4-BE49-F238E27FC236}">
                <a16:creationId xmlns:a16="http://schemas.microsoft.com/office/drawing/2014/main" id="{DCC64483-5B15-40B4-996B-6B06EF60F056}"/>
              </a:ext>
            </a:extLst>
          </p:cNvPr>
          <p:cNvGrpSpPr/>
          <p:nvPr/>
        </p:nvGrpSpPr>
        <p:grpSpPr>
          <a:xfrm>
            <a:off x="3357549" y="1571612"/>
            <a:ext cx="2571768"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a:extLst>
                <a:ext uri="{FF2B5EF4-FFF2-40B4-BE49-F238E27FC236}">
                  <a16:creationId xmlns:a16="http://schemas.microsoft.com/office/drawing/2014/main" id="{7D0B731B-27C1-4332-863D-2046159A5E79}"/>
                </a:ext>
              </a:extLst>
            </p:cNvPr>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15" name="TextBox 14">
              <a:extLst>
                <a:ext uri="{FF2B5EF4-FFF2-40B4-BE49-F238E27FC236}">
                  <a16:creationId xmlns:a16="http://schemas.microsoft.com/office/drawing/2014/main" id="{6A865888-C7E4-4384-BB09-2901AA37467E}"/>
                </a:ext>
              </a:extLst>
            </p:cNvPr>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lvl="2">
                <a:spcBef>
                  <a:spcPct val="20000"/>
                </a:spcBef>
                <a:defRPr/>
              </a:pPr>
              <a:r>
                <a:rPr lang="zh-CN" altLang="en-US" sz="2600" b="0" kern="0" dirty="0">
                  <a:solidFill>
                    <a:srgbClr val="800000"/>
                  </a:solidFill>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a:extLst>
              <a:ext uri="{FF2B5EF4-FFF2-40B4-BE49-F238E27FC236}">
                <a16:creationId xmlns:a16="http://schemas.microsoft.com/office/drawing/2014/main" id="{63E2179D-0A89-4DFD-BCAA-EDCEDDB0E359}"/>
              </a:ext>
            </a:extLst>
          </p:cNvPr>
          <p:cNvGrpSpPr>
            <a:grpSpLocks/>
          </p:cNvGrpSpPr>
          <p:nvPr/>
        </p:nvGrpSpPr>
        <p:grpSpPr bwMode="auto">
          <a:xfrm>
            <a:off x="571500" y="785813"/>
            <a:ext cx="2428875" cy="1571625"/>
            <a:chOff x="1357290" y="3214686"/>
            <a:chExt cx="2428892" cy="1571636"/>
          </a:xfrm>
        </p:grpSpPr>
        <p:sp>
          <p:nvSpPr>
            <p:cNvPr id="47124" name="云形标注 16">
              <a:extLst>
                <a:ext uri="{FF2B5EF4-FFF2-40B4-BE49-F238E27FC236}">
                  <a16:creationId xmlns:a16="http://schemas.microsoft.com/office/drawing/2014/main" id="{5630169D-1393-4364-BA8E-7DA46D9E4652}"/>
                </a:ext>
              </a:extLst>
            </p:cNvPr>
            <p:cNvSpPr/>
            <p:nvPr/>
          </p:nvSpPr>
          <p:spPr>
            <a:xfrm>
              <a:off x="1357290" y="3214686"/>
              <a:ext cx="2428892" cy="1571636"/>
            </a:xfrm>
            <a:prstGeom prst="cloudCallout">
              <a:avLst>
                <a:gd name="adj1" fmla="val 33435"/>
                <a:gd name="adj2" fmla="val 90602"/>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18" name="TextBox 17">
              <a:extLst>
                <a:ext uri="{FF2B5EF4-FFF2-40B4-BE49-F238E27FC236}">
                  <a16:creationId xmlns:a16="http://schemas.microsoft.com/office/drawing/2014/main" id="{6CE6A208-E335-4DF9-AD08-D675F6625A31}"/>
                </a:ext>
              </a:extLst>
            </p:cNvPr>
            <p:cNvSpPr txBox="1"/>
            <p:nvPr/>
          </p:nvSpPr>
          <p:spPr>
            <a:xfrm>
              <a:off x="1714481" y="3500438"/>
              <a:ext cx="1714512" cy="954094"/>
            </a:xfrm>
            <a:prstGeom prst="rect">
              <a:avLst/>
            </a:prstGeom>
            <a:noFill/>
          </p:spPr>
          <p:txBody>
            <a:bodyPr>
              <a:spAutoFit/>
            </a:bodyPr>
            <a:lstStyle/>
            <a:p>
              <a:pPr marL="0" lvl="2">
                <a:spcBef>
                  <a:spcPts val="0"/>
                </a:spcBef>
                <a:buSzPct val="65000"/>
                <a:defRPr/>
              </a:pPr>
              <a:r>
                <a:rPr lang="zh-CN" altLang="en-US" sz="2800" b="0" kern="0" dirty="0">
                  <a:solidFill>
                    <a:srgbClr val="800000"/>
                  </a:solidFill>
                  <a:latin typeface="楷体_GB2312" pitchFamily="49" charset="-122"/>
                  <a:ea typeface="华文行楷" panose="02010800040101010101" pitchFamily="2" charset="-122"/>
                  <a:cs typeface="Times New Roman" panose="02020603050405020304" pitchFamily="18" charset="0"/>
                </a:rPr>
                <a:t>数据磁盘发生故障</a:t>
              </a:r>
              <a:endParaRPr lang="en-US" altLang="zh-CN" sz="28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E3DCFD32-C6FD-483C-8B97-917C39D8907C}"/>
              </a:ext>
            </a:extLst>
          </p:cNvPr>
          <p:cNvGrpSpPr>
            <a:grpSpLocks/>
          </p:cNvGrpSpPr>
          <p:nvPr/>
        </p:nvGrpSpPr>
        <p:grpSpPr bwMode="auto">
          <a:xfrm>
            <a:off x="6000750" y="785813"/>
            <a:ext cx="2428875" cy="1571625"/>
            <a:chOff x="1357290" y="3214686"/>
            <a:chExt cx="2428892" cy="1571636"/>
          </a:xfrm>
        </p:grpSpPr>
        <p:sp>
          <p:nvSpPr>
            <p:cNvPr id="47122" name="云形标注 19">
              <a:extLst>
                <a:ext uri="{FF2B5EF4-FFF2-40B4-BE49-F238E27FC236}">
                  <a16:creationId xmlns:a16="http://schemas.microsoft.com/office/drawing/2014/main" id="{3EFCC551-A0B0-4294-B33D-B543866CF910}"/>
                </a:ext>
              </a:extLst>
            </p:cNvPr>
            <p:cNvSpPr/>
            <p:nvPr/>
          </p:nvSpPr>
          <p:spPr>
            <a:xfrm>
              <a:off x="1357290" y="3214686"/>
              <a:ext cx="2428892" cy="1571636"/>
            </a:xfrm>
            <a:prstGeom prst="cloudCallout">
              <a:avLst>
                <a:gd name="adj1" fmla="val -34685"/>
                <a:gd name="adj2" fmla="val 91523"/>
              </a:avLst>
            </a:prstGeom>
            <a:solidFill>
              <a:schemeClr val="accent1"/>
            </a:solidFill>
            <a:ln w="9525" cap="flat" cmpd="sng">
              <a:solidFill>
                <a:srgbClr val="000000"/>
              </a:solidFill>
              <a:prstDash val="soli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21" name="TextBox 20">
              <a:extLst>
                <a:ext uri="{FF2B5EF4-FFF2-40B4-BE49-F238E27FC236}">
                  <a16:creationId xmlns:a16="http://schemas.microsoft.com/office/drawing/2014/main" id="{5B6E59A0-FD6B-4814-AA39-442686F28C32}"/>
                </a:ext>
              </a:extLst>
            </p:cNvPr>
            <p:cNvSpPr txBox="1"/>
            <p:nvPr/>
          </p:nvSpPr>
          <p:spPr>
            <a:xfrm>
              <a:off x="1714481" y="3500438"/>
              <a:ext cx="1714512" cy="954094"/>
            </a:xfrm>
            <a:prstGeom prst="rect">
              <a:avLst/>
            </a:prstGeom>
            <a:noFill/>
          </p:spPr>
          <p:txBody>
            <a:bodyPr>
              <a:spAutoFit/>
            </a:bodyPr>
            <a:lstStyle/>
            <a:p>
              <a:pPr marL="0" lvl="2">
                <a:spcBef>
                  <a:spcPts val="0"/>
                </a:spcBef>
                <a:buSzPct val="65000"/>
                <a:defRPr/>
              </a:pPr>
              <a:r>
                <a:rPr lang="zh-CN" altLang="en-US" sz="2800" b="0" kern="0" dirty="0">
                  <a:solidFill>
                    <a:srgbClr val="800000"/>
                  </a:solidFill>
                  <a:latin typeface="楷体_GB2312" pitchFamily="49" charset="-122"/>
                  <a:ea typeface="华文行楷" panose="02010800040101010101" pitchFamily="2" charset="-122"/>
                  <a:cs typeface="Times New Roman" panose="02020603050405020304" pitchFamily="18" charset="0"/>
                </a:rPr>
                <a:t>镜像磁盘发生故障</a:t>
              </a:r>
              <a:endParaRPr lang="en-US" altLang="zh-CN" sz="2800" b="0" kern="0" dirty="0">
                <a:solidFill>
                  <a:srgbClr val="800000"/>
                </a:solidFill>
                <a:latin typeface="楷体_GB2312" pitchFamily="49" charset="-122"/>
                <a:ea typeface="华文行楷" panose="0201080004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13D9E137-89AE-4DD5-8BD3-385EE06E2B1B}"/>
              </a:ext>
            </a:extLst>
          </p:cNvPr>
          <p:cNvGrpSpPr>
            <a:grpSpLocks/>
          </p:cNvGrpSpPr>
          <p:nvPr/>
        </p:nvGrpSpPr>
        <p:grpSpPr bwMode="auto">
          <a:xfrm>
            <a:off x="3429000" y="2571750"/>
            <a:ext cx="2357438" cy="1928813"/>
            <a:chOff x="3071802" y="4643446"/>
            <a:chExt cx="2357454" cy="1928826"/>
          </a:xfrm>
        </p:grpSpPr>
        <p:sp>
          <p:nvSpPr>
            <p:cNvPr id="47120" name="爆炸形 2 22">
              <a:extLst>
                <a:ext uri="{FF2B5EF4-FFF2-40B4-BE49-F238E27FC236}">
                  <a16:creationId xmlns:a16="http://schemas.microsoft.com/office/drawing/2014/main" id="{C219C9EC-ED60-4D91-BD7D-FA1BB036EBB6}"/>
                </a:ext>
              </a:extLst>
            </p:cNvPr>
            <p:cNvSpPr/>
            <p:nvPr/>
          </p:nvSpPr>
          <p:spPr>
            <a:xfrm>
              <a:off x="3071802" y="4643446"/>
              <a:ext cx="2357454" cy="1928826"/>
            </a:xfrm>
            <a:prstGeom prst="irregularSeal2">
              <a:avLst/>
            </a:prstGeom>
            <a:solidFill>
              <a:schemeClr val="accent1"/>
            </a:solidFill>
            <a:ln w="9525" cap="flat" cmpd="sng">
              <a:solidFill>
                <a:srgbClr val="000000"/>
              </a:solidFill>
              <a:prstDash val="solid"/>
              <a:roun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808080"/>
                </a:solidFill>
                <a:effectLst>
                  <a:outerShdw blurRad="38100" dist="38100" dir="2700000" algn="tl">
                    <a:srgbClr val="000000"/>
                  </a:outerShdw>
                </a:effectLst>
                <a:ea typeface="华文新魏" panose="02010800040101010101" pitchFamily="2" charset="-122"/>
              </a:endParaRPr>
            </a:p>
          </p:txBody>
        </p:sp>
        <p:sp>
          <p:nvSpPr>
            <p:cNvPr id="47121" name="TextBox 23">
              <a:extLst>
                <a:ext uri="{FF2B5EF4-FFF2-40B4-BE49-F238E27FC236}">
                  <a16:creationId xmlns:a16="http://schemas.microsoft.com/office/drawing/2014/main" id="{EF54AA13-744D-4B4F-A79B-3FDA156A3BAD}"/>
                </a:ext>
              </a:extLst>
            </p:cNvPr>
            <p:cNvSpPr txBox="1"/>
            <p:nvPr/>
          </p:nvSpPr>
          <p:spPr>
            <a:xfrm>
              <a:off x="3686169" y="5130812"/>
              <a:ext cx="1006482" cy="1076332"/>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buFontTx/>
                <a:buNone/>
                <a:defRPr/>
              </a:pPr>
              <a:r>
                <a:rPr lang="zh-CN" altLang="en-US" b="0" noProof="1">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系统</a:t>
              </a:r>
              <a:endParaRPr lang="zh-CN" altLang="zh-CN" b="0" noProof="1">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a:p>
              <a:pPr>
                <a:spcBef>
                  <a:spcPct val="0"/>
                </a:spcBef>
                <a:buFontTx/>
                <a:buNone/>
                <a:defRPr/>
              </a:pPr>
              <a:r>
                <a:rPr lang="zh-CN" altLang="en-US" b="0" noProof="1">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崩溃</a:t>
              </a:r>
            </a:p>
          </p:txBody>
        </p:sp>
      </p:grpSp>
      <p:sp>
        <p:nvSpPr>
          <p:cNvPr id="25" name="TextBox 24">
            <a:extLst>
              <a:ext uri="{FF2B5EF4-FFF2-40B4-BE49-F238E27FC236}">
                <a16:creationId xmlns:a16="http://schemas.microsoft.com/office/drawing/2014/main" id="{19B9A7E4-A398-4F2C-AB03-77EA5F236805}"/>
              </a:ext>
            </a:extLst>
          </p:cNvPr>
          <p:cNvSpPr txBox="1"/>
          <p:nvPr/>
        </p:nvSpPr>
        <p:spPr>
          <a:xfrm>
            <a:off x="2571733" y="4929183"/>
            <a:ext cx="3877985" cy="646331"/>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spcBef>
                <a:spcPct val="20000"/>
              </a:spcBef>
              <a:defRPr/>
            </a:pPr>
            <a:r>
              <a:rPr lang="zh-CN" altLang="en-US" sz="3600" b="0" dirty="0">
                <a:solidFill>
                  <a:srgbClr val="FF0000"/>
                </a:solidFill>
                <a:latin typeface="楷体_GB2312" pitchFamily="49" charset="-122"/>
                <a:ea typeface="华文行楷" panose="02010800040101010101" pitchFamily="2" charset="-122"/>
                <a:cs typeface="Times New Roman" panose="02020603050405020304" pitchFamily="18" charset="0"/>
              </a:rPr>
              <a:t>这是</a:t>
            </a:r>
            <a:r>
              <a:rPr lang="en-US" altLang="zh-CN" sz="3600" b="0" dirty="0">
                <a:solidFill>
                  <a:srgbClr val="FF0000"/>
                </a:solidFill>
                <a:latin typeface="楷体_GB2312" pitchFamily="49" charset="-122"/>
                <a:ea typeface="华文行楷" panose="02010800040101010101" pitchFamily="2" charset="-122"/>
                <a:cs typeface="Times New Roman" panose="02020603050405020304" pitchFamily="18" charset="0"/>
              </a:rPr>
              <a:t>RAID1</a:t>
            </a:r>
            <a:r>
              <a:rPr lang="zh-CN" altLang="en-US" sz="3600" b="0" dirty="0">
                <a:solidFill>
                  <a:srgbClr val="FF0000"/>
                </a:solidFill>
                <a:latin typeface="楷体_GB2312" pitchFamily="49" charset="-122"/>
                <a:ea typeface="华文行楷" panose="02010800040101010101" pitchFamily="2" charset="-122"/>
                <a:cs typeface="Times New Roman" panose="02020603050405020304" pitchFamily="18" charset="0"/>
              </a:rPr>
              <a:t>的弱点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5"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 calcmode="lin" valueType="num">
                                      <p:cBhvr>
                                        <p:cTn id="30" dur="5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047BB-E662-4BA3-A044-30FA12E87436}"/>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cs typeface="+mj-cs"/>
            </a:endParaRPr>
          </a:p>
        </p:txBody>
      </p:sp>
      <p:sp>
        <p:nvSpPr>
          <p:cNvPr id="3" name="日期占位符 2">
            <a:extLst>
              <a:ext uri="{FF2B5EF4-FFF2-40B4-BE49-F238E27FC236}">
                <a16:creationId xmlns:a16="http://schemas.microsoft.com/office/drawing/2014/main" id="{07888EB2-FA18-4F0F-BC36-A0646F7D26FB}"/>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1446068F-AAD3-43B3-B5B3-E11821F353CC}"/>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094F5CB4-D51A-4CAB-A457-14336A5AF36C}"/>
              </a:ext>
            </a:extLst>
          </p:cNvPr>
          <p:cNvSpPr>
            <a:spLocks noGrp="1"/>
          </p:cNvSpPr>
          <p:nvPr>
            <p:ph type="sldNum" sz="quarter" idx="12"/>
          </p:nvPr>
        </p:nvSpPr>
        <p:spPr/>
        <p:txBody>
          <a:bodyPr/>
          <a:lstStyle/>
          <a:p>
            <a:pPr>
              <a:defRPr/>
            </a:pPr>
            <a:fld id="{3B936A9B-7676-4D1C-8F95-BDAEB05929C5}" type="slidenum">
              <a:rPr lang="zh-CN" altLang="en-US"/>
              <a:pPr>
                <a:defRPr/>
              </a:pPr>
              <a:t>26</a:t>
            </a:fld>
            <a:endParaRPr lang="en-US" altLang="zh-CN"/>
          </a:p>
        </p:txBody>
      </p:sp>
      <p:sp>
        <p:nvSpPr>
          <p:cNvPr id="6" name="Rectangle 2">
            <a:extLst>
              <a:ext uri="{FF2B5EF4-FFF2-40B4-BE49-F238E27FC236}">
                <a16:creationId xmlns:a16="http://schemas.microsoft.com/office/drawing/2014/main" id="{1A0A3680-F3CD-4338-9007-5B23D1A12D60}"/>
              </a:ext>
            </a:extLst>
          </p:cNvPr>
          <p:cNvSpPr txBox="1"/>
          <p:nvPr/>
        </p:nvSpPr>
        <p:spPr>
          <a:xfrm>
            <a:off x="714375" y="1214438"/>
            <a:ext cx="8034338" cy="4878387"/>
          </a:xfrm>
          <a:prstGeom prst="rect">
            <a:avLst/>
          </a:prstGeom>
          <a:noFill/>
          <a:ln w="9525">
            <a:noFill/>
            <a:miter/>
          </a:ln>
        </p:spPr>
        <p:txBody>
          <a:bodyPr/>
          <a:lstStyle>
            <a:lvl1pPr marL="285750" indent="-285750">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spcBef>
                <a:spcPts val="1200"/>
              </a:spcBef>
              <a:buClr>
                <a:srgbClr val="800000"/>
              </a:buClr>
              <a:buSzPct val="70000"/>
              <a:buFont typeface="Wingdings" panose="05000000000000000000" pitchFamily="2" charset="2"/>
              <a:buChar char="n"/>
              <a:defRPr/>
            </a:pPr>
            <a:r>
              <a:rPr lang="en-US" altLang="zh-CN" sz="32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RAID4</a:t>
            </a:r>
            <a:r>
              <a:rPr lang="zh-CN" altLang="en-US" sz="32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策略</a:t>
            </a:r>
            <a:endParaRPr lang="en-US" altLang="zh-CN" sz="32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spcBef>
                <a:spcPts val="1200"/>
              </a:spcBef>
              <a:buClr>
                <a:srgbClr val="800000"/>
              </a:buClr>
              <a:buSzPct val="70000"/>
              <a:buFont typeface="Wingdings" panose="05000000000000000000" pitchFamily="2" charset="2"/>
              <a:buChar char="u"/>
              <a:defRPr/>
            </a:pP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仅适用一个冗盘完成</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n</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个数据盘的</a:t>
            </a:r>
            <a:r>
              <a:rPr lang="zh-CN" altLang="en-US" sz="2800" b="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奇偶校验</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a:spcBef>
                <a:spcPts val="1200"/>
              </a:spcBef>
              <a:buClr>
                <a:srgbClr val="800000"/>
              </a:buClr>
              <a:buSzPct val="70000"/>
              <a:buFont typeface="Wingdings" panose="05000000000000000000" pitchFamily="2" charset="2"/>
              <a:buChar char="u"/>
              <a:defRPr/>
            </a:pP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冗余盘的第</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块存储所有</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n</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个数据盘</a:t>
            </a:r>
            <a:r>
              <a:rPr lang="zh-CN" altLang="en-US" sz="2800" b="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2800" b="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800" b="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块数据的奇偶校验位</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a:spcBef>
                <a:spcPts val="1200"/>
              </a:spcBef>
              <a:buClr>
                <a:srgbClr val="800000"/>
              </a:buClr>
              <a:buSzPct val="70000"/>
              <a:buFont typeface="Wingdings" panose="05000000000000000000" pitchFamily="2" charset="2"/>
              <a:buChar char="u"/>
              <a:defRPr/>
            </a:pP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如果所有</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n</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个数据磁盘的第</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块的第</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j</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位上1的个数是偶数，则冗余磁盘的第</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块第</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j</a:t>
            </a:r>
            <a:r>
              <a:rPr lang="zh-CN" altLang="en-US"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位为0，否则为1</a:t>
            </a:r>
            <a:r>
              <a:rPr lang="en-US" altLang="zh-CN" sz="2800" b="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1">
              <a:spcBef>
                <a:spcPts val="1200"/>
              </a:spcBef>
              <a:buClr>
                <a:srgbClr val="800000"/>
              </a:buClr>
              <a:buSzPct val="70000"/>
              <a:buFont typeface="Wingdings" panose="05000000000000000000" pitchFamily="2" charset="2"/>
              <a:buChar char="u"/>
              <a:defRPr/>
            </a:pPr>
            <a:endParaRPr lang="zh-CN" altLang="en-US" sz="2800" b="0">
              <a:solidFill>
                <a:srgbClr val="000099"/>
              </a:solidFill>
              <a:effectLst>
                <a:outerShdw blurRad="38100" dist="38100" dir="2700000" algn="tl">
                  <a:srgbClr val="C0C0C0"/>
                </a:outerShdw>
              </a:effectLst>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60270-A2CD-404A-A780-B99D5CE484B3}"/>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cs typeface="+mj-cs"/>
            </a:endParaRPr>
          </a:p>
        </p:txBody>
      </p:sp>
      <p:sp>
        <p:nvSpPr>
          <p:cNvPr id="3" name="日期占位符 2">
            <a:extLst>
              <a:ext uri="{FF2B5EF4-FFF2-40B4-BE49-F238E27FC236}">
                <a16:creationId xmlns:a16="http://schemas.microsoft.com/office/drawing/2014/main" id="{31EE8D0B-C698-4B25-A9DD-D4597A957717}"/>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380BE0DE-848A-4586-88F0-EAD0865533C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C8C9102-D508-49A4-8E71-10C55778F201}"/>
              </a:ext>
            </a:extLst>
          </p:cNvPr>
          <p:cNvSpPr>
            <a:spLocks noGrp="1"/>
          </p:cNvSpPr>
          <p:nvPr>
            <p:ph type="sldNum" sz="quarter" idx="12"/>
          </p:nvPr>
        </p:nvSpPr>
        <p:spPr/>
        <p:txBody>
          <a:bodyPr/>
          <a:lstStyle/>
          <a:p>
            <a:pPr>
              <a:defRPr/>
            </a:pPr>
            <a:fld id="{B0B527CF-B26C-4117-AF63-37A53C06CD82}" type="slidenum">
              <a:rPr lang="zh-CN" altLang="en-US"/>
              <a:pPr>
                <a:defRPr/>
              </a:pPr>
              <a:t>27</a:t>
            </a:fld>
            <a:endParaRPr lang="en-US" altLang="zh-CN"/>
          </a:p>
        </p:txBody>
      </p:sp>
      <p:sp>
        <p:nvSpPr>
          <p:cNvPr id="6" name="Rectangle 2">
            <a:extLst>
              <a:ext uri="{FF2B5EF4-FFF2-40B4-BE49-F238E27FC236}">
                <a16:creationId xmlns:a16="http://schemas.microsoft.com/office/drawing/2014/main" id="{6F2D6E4C-9A13-44CD-974E-F76CCC092984}"/>
              </a:ext>
            </a:extLst>
          </p:cNvPr>
          <p:cNvSpPr txBox="1">
            <a:spLocks noChangeArrowheads="1"/>
          </p:cNvSpPr>
          <p:nvPr/>
        </p:nvSpPr>
        <p:spPr>
          <a:xfrm>
            <a:off x="762000" y="1189038"/>
            <a:ext cx="7924800" cy="5287962"/>
          </a:xfrm>
          <a:prstGeom prst="rect">
            <a:avLst/>
          </a:prstGeom>
        </p:spPr>
        <p:txBody>
          <a:bodyPr/>
          <a:lstStyle/>
          <a:p>
            <a:pPr marL="285750" indent="-285750" algn="just">
              <a:spcBef>
                <a:spcPct val="20000"/>
              </a:spcBef>
              <a:buFontTx/>
              <a:buChar char="–"/>
              <a:defRPr/>
            </a:pPr>
            <a:r>
              <a:rPr lang="en-US" altLang="zh-CN"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RAID4</a:t>
            </a:r>
            <a:endParaRPr lang="zh-CN" altLang="en-US"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marL="685800" lvl="1" indent="-228600" algn="just">
              <a:spcBef>
                <a:spcPct val="20000"/>
              </a:spcBef>
              <a:buFontTx/>
              <a:buChar char="•"/>
              <a:defRPr/>
            </a:pPr>
            <a:r>
              <a:rPr lang="zh-CN" altLang="en-US" sz="2400"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例. 假定系统具有三个相同数据磁盘（盘1、盘2、盘3）和一个冗余盘（盘4），每个磁盘块存储八位数据。如果三个数据磁盘的第</a:t>
            </a:r>
            <a:r>
              <a:rPr lang="en-US" altLang="zh-CN" sz="2400" kern="0"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400"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块分别存储如下数据： </a:t>
            </a:r>
          </a:p>
          <a:p>
            <a:pPr marL="1600200" lvl="3" indent="-228600" algn="just">
              <a:spcBef>
                <a:spcPct val="20000"/>
              </a:spcBef>
              <a:defRPr/>
            </a:pPr>
            <a:r>
              <a:rPr lang="zh-CN" altLang="en-US"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磁盘1：  11110000</a:t>
            </a:r>
          </a:p>
          <a:p>
            <a:pPr marL="1600200" lvl="3" indent="-228600" algn="just">
              <a:spcBef>
                <a:spcPct val="20000"/>
              </a:spcBef>
              <a:defRPr/>
            </a:pPr>
            <a:r>
              <a:rPr lang="zh-CN" altLang="en-US"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磁盘2：  10101010</a:t>
            </a:r>
          </a:p>
          <a:p>
            <a:pPr marL="1600200" lvl="3" indent="-228600" algn="just">
              <a:spcBef>
                <a:spcPct val="20000"/>
              </a:spcBef>
              <a:defRPr/>
            </a:pPr>
            <a:r>
              <a:rPr lang="zh-CN" altLang="en-US"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磁盘3：  00111000</a:t>
            </a:r>
          </a:p>
          <a:p>
            <a:pPr marL="685800" lvl="1" indent="-228600" algn="just">
              <a:spcBef>
                <a:spcPct val="20000"/>
              </a:spcBef>
              <a:defRPr/>
            </a:pPr>
            <a:r>
              <a:rPr lang="zh-CN" altLang="en-US" sz="2400"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   则冗余磁盘（即磁盘4）的第</a:t>
            </a:r>
            <a:r>
              <a:rPr lang="en-US" altLang="zh-CN" sz="2400" kern="0"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400" kern="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块存储如下的奇偶校验位：    </a:t>
            </a:r>
          </a:p>
        </p:txBody>
      </p:sp>
      <p:sp>
        <p:nvSpPr>
          <p:cNvPr id="9" name="Rectangle 4">
            <a:extLst>
              <a:ext uri="{FF2B5EF4-FFF2-40B4-BE49-F238E27FC236}">
                <a16:creationId xmlns:a16="http://schemas.microsoft.com/office/drawing/2014/main" id="{FDF6F481-EDC3-4A2B-BD36-9F9C5D504849}"/>
              </a:ext>
            </a:extLst>
          </p:cNvPr>
          <p:cNvSpPr>
            <a:spLocks noChangeArrowheads="1"/>
          </p:cNvSpPr>
          <p:nvPr/>
        </p:nvSpPr>
        <p:spPr bwMode="auto">
          <a:xfrm>
            <a:off x="2227263" y="4832350"/>
            <a:ext cx="3857625" cy="396875"/>
          </a:xfrm>
          <a:prstGeom prst="rect">
            <a:avLst/>
          </a:prstGeom>
          <a:noFill/>
          <a:ln w="9525">
            <a:noFill/>
            <a:miter lim="800000"/>
          </a:ln>
          <a:effectLst/>
        </p:spPr>
        <p:txBody>
          <a:bodyPr wrap="none">
            <a:spAutoFit/>
          </a:bodyPr>
          <a:lstStyle/>
          <a:p>
            <a:pPr lvl="2" eaLnBrk="1" hangingPunct="1">
              <a:spcBef>
                <a:spcPct val="20000"/>
              </a:spcBef>
              <a:buFont typeface="Arial" panose="020B0604020202020204" pitchFamily="34" charset="0"/>
              <a:buNone/>
              <a:defRPr/>
            </a:pPr>
            <a:r>
              <a:rPr lang="zh-CN" altLang="en-US" noProof="1">
                <a:solidFill>
                  <a:srgbClr val="2929FF"/>
                </a:solidFill>
                <a:effectLst>
                  <a:outerShdw blurRad="38100" dist="38100" dir="2700000">
                    <a:srgbClr val="C0C0C0"/>
                  </a:outerShdw>
                </a:effectLst>
                <a:latin typeface="宋体" panose="02010600030101010101" pitchFamily="2" charset="-122"/>
                <a:ea typeface="楷体_GB2312"/>
              </a:rPr>
              <a:t>磁盘4：  01100010</a:t>
            </a:r>
            <a:r>
              <a:rPr lang="zh-CN" altLang="en-US" noProof="1">
                <a:solidFill>
                  <a:srgbClr val="2929FF"/>
                </a:solidFill>
                <a:effectLst>
                  <a:outerShdw blurRad="38100" dist="38100" dir="2700000">
                    <a:srgbClr val="C0C0C0"/>
                  </a:outerShdw>
                </a:effectLst>
                <a:ea typeface="楷体_GB2312"/>
              </a:rPr>
              <a:t> </a:t>
            </a:r>
            <a:r>
              <a:rPr lang="zh-CN" altLang="en-US" noProof="1">
                <a:solidFill>
                  <a:srgbClr val="2929FF"/>
                </a:solidFill>
                <a:effectLst>
                  <a:outerShdw blurRad="38100" dist="38100" dir="2700000">
                    <a:srgbClr val="C0C0C0"/>
                  </a:outerShdw>
                </a:effectLst>
                <a:latin typeface="宋体" panose="02010600030101010101" pitchFamily="2" charset="-122"/>
                <a:ea typeface="楷体_GB2312"/>
              </a:rPr>
              <a:t>    </a:t>
            </a:r>
          </a:p>
        </p:txBody>
      </p:sp>
      <p:sp>
        <p:nvSpPr>
          <p:cNvPr id="10" name="Rectangle 5">
            <a:extLst>
              <a:ext uri="{FF2B5EF4-FFF2-40B4-BE49-F238E27FC236}">
                <a16:creationId xmlns:a16="http://schemas.microsoft.com/office/drawing/2014/main" id="{DA2F0B85-7EEA-402A-8A4C-25FB0D16EDF8}"/>
              </a:ext>
            </a:extLst>
          </p:cNvPr>
          <p:cNvSpPr>
            <a:spLocks noChangeArrowheads="1"/>
          </p:cNvSpPr>
          <p:nvPr/>
        </p:nvSpPr>
        <p:spPr bwMode="auto">
          <a:xfrm>
            <a:off x="838200" y="5445125"/>
            <a:ext cx="8001000" cy="831850"/>
          </a:xfrm>
          <a:prstGeom prst="rect">
            <a:avLst/>
          </a:prstGeom>
          <a:solidFill>
            <a:srgbClr val="FFFF66"/>
          </a:solidFill>
          <a:ln w="9525">
            <a:noFill/>
            <a:miter lim="800000"/>
          </a:ln>
          <a:effectLst/>
        </p:spPr>
        <p:txBody>
          <a:bodyPr>
            <a:spAutoFit/>
          </a:bodyPr>
          <a:lstStyle/>
          <a:p>
            <a:pPr eaLnBrk="1" hangingPunct="1">
              <a:spcBef>
                <a:spcPct val="20000"/>
              </a:spcBef>
              <a:buFont typeface="Arial" panose="020B0604020202020204" pitchFamily="34" charset="0"/>
              <a:buNone/>
              <a:defRPr/>
            </a:pPr>
            <a:r>
              <a:rPr lang="zh-CN" altLang="en-US" sz="2400" noProof="1">
                <a:solidFill>
                  <a:srgbClr val="2929FF"/>
                </a:solidFill>
                <a:effectLst>
                  <a:outerShdw blurRad="38100" dist="38100" dir="2700000">
                    <a:srgbClr val="C0C0C0"/>
                  </a:outerShdw>
                </a:effectLst>
                <a:latin typeface="宋体" panose="02010600030101010101" pitchFamily="2" charset="-122"/>
                <a:ea typeface="楷体_GB2312"/>
              </a:rPr>
              <a:t>如果系统具有</a:t>
            </a:r>
            <a:r>
              <a:rPr lang="en-US" altLang="zh-CN" sz="2400" noProof="1">
                <a:solidFill>
                  <a:srgbClr val="2929FF"/>
                </a:solidFill>
                <a:effectLst>
                  <a:outerShdw blurRad="38100" dist="38100" dir="2700000">
                    <a:srgbClr val="C0C0C0"/>
                  </a:outerShdw>
                </a:effectLst>
                <a:latin typeface="宋体" panose="02010600030101010101" pitchFamily="2" charset="-122"/>
                <a:ea typeface="楷体_GB2312"/>
              </a:rPr>
              <a:t>n</a:t>
            </a:r>
            <a:r>
              <a:rPr lang="zh-CN" altLang="en-US" sz="2400" noProof="1">
                <a:solidFill>
                  <a:srgbClr val="2929FF"/>
                </a:solidFill>
                <a:effectLst>
                  <a:outerShdw blurRad="38100" dist="38100" dir="2700000">
                    <a:srgbClr val="C0C0C0"/>
                  </a:outerShdw>
                </a:effectLst>
                <a:latin typeface="宋体" panose="02010600030101010101" pitchFamily="2" charset="-122"/>
                <a:ea typeface="楷体_GB2312"/>
              </a:rPr>
              <a:t>个磁盘和一个冗余磁盘，可以</a:t>
            </a:r>
            <a:r>
              <a:rPr lang="zh-CN" altLang="en-US" sz="2400" noProof="1">
                <a:solidFill>
                  <a:srgbClr val="FF0000"/>
                </a:solidFill>
                <a:effectLst>
                  <a:outerShdw blurRad="38100" dist="38100" dir="2700000">
                    <a:srgbClr val="C0C0C0"/>
                  </a:outerShdw>
                </a:effectLst>
                <a:latin typeface="宋体" panose="02010600030101010101" pitchFamily="2" charset="-122"/>
                <a:ea typeface="楷体_GB2312"/>
              </a:rPr>
              <a:t>通过读这</a:t>
            </a:r>
            <a:r>
              <a:rPr lang="en-US" altLang="zh-CN" sz="2400" noProof="1">
                <a:solidFill>
                  <a:srgbClr val="FF0000"/>
                </a:solidFill>
                <a:effectLst>
                  <a:outerShdw blurRad="38100" dist="38100" dir="2700000">
                    <a:srgbClr val="C0C0C0"/>
                  </a:outerShdw>
                </a:effectLst>
                <a:latin typeface="宋体" panose="02010600030101010101" pitchFamily="2" charset="-122"/>
                <a:ea typeface="楷体_GB2312"/>
              </a:rPr>
              <a:t>n+1</a:t>
            </a:r>
            <a:r>
              <a:rPr lang="zh-CN" altLang="en-US" sz="2400" noProof="1">
                <a:solidFill>
                  <a:srgbClr val="FF0000"/>
                </a:solidFill>
                <a:effectLst>
                  <a:outerShdw blurRad="38100" dist="38100" dir="2700000">
                    <a:srgbClr val="C0C0C0"/>
                  </a:outerShdw>
                </a:effectLst>
                <a:latin typeface="宋体" panose="02010600030101010101" pitchFamily="2" charset="-122"/>
                <a:ea typeface="楷体_GB2312"/>
              </a:rPr>
              <a:t>个磁盘中的任何</a:t>
            </a:r>
            <a:r>
              <a:rPr lang="en-US" altLang="zh-CN" sz="2400" noProof="1">
                <a:solidFill>
                  <a:srgbClr val="FF0000"/>
                </a:solidFill>
                <a:effectLst>
                  <a:outerShdw blurRad="38100" dist="38100" dir="2700000">
                    <a:srgbClr val="C0C0C0"/>
                  </a:outerShdw>
                </a:effectLst>
                <a:latin typeface="宋体" panose="02010600030101010101" pitchFamily="2" charset="-122"/>
                <a:ea typeface="楷体_GB2312"/>
              </a:rPr>
              <a:t>n</a:t>
            </a:r>
            <a:r>
              <a:rPr lang="zh-CN" altLang="en-US" sz="2400" noProof="1">
                <a:solidFill>
                  <a:srgbClr val="FF0000"/>
                </a:solidFill>
                <a:effectLst>
                  <a:outerShdw blurRad="38100" dist="38100" dir="2700000">
                    <a:srgbClr val="C0C0C0"/>
                  </a:outerShdw>
                </a:effectLst>
                <a:latin typeface="宋体" panose="02010600030101010101" pitchFamily="2" charset="-122"/>
                <a:ea typeface="楷体_GB2312"/>
              </a:rPr>
              <a:t>个磁盘的数据推导出另一个磁盘的数据。</a:t>
            </a:r>
            <a:r>
              <a:rPr lang="zh-CN" altLang="en-US" sz="2400" noProof="1">
                <a:solidFill>
                  <a:srgbClr val="FF0000"/>
                </a:solidFill>
                <a:effectLst>
                  <a:outerShdw blurRad="38100" dist="38100" dir="2700000">
                    <a:srgbClr val="C0C0C0"/>
                  </a:outerShdw>
                </a:effectLst>
                <a:latin typeface="楷体_GB2312"/>
                <a:ea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FF5F3-07DF-4263-8435-F162F4A1CD70}"/>
              </a:ext>
            </a:extLst>
          </p:cNvPr>
          <p:cNvSpPr>
            <a:spLocks noGrp="1"/>
          </p:cNvSpPr>
          <p:nvPr>
            <p:ph type="title"/>
          </p:nvPr>
        </p:nvSpPr>
        <p:spPr/>
        <p:txBody>
          <a:bodyPr/>
          <a:lstStyle/>
          <a:p>
            <a:pPr algn="r">
              <a:defRPr/>
            </a:pPr>
            <a:r>
              <a:rPr lang="zh-CN" altLang="en-US" dirty="0">
                <a:solidFill>
                  <a:srgbClr val="800000"/>
                </a:solidFill>
                <a:latin typeface="华文行楷" panose="02010800040101010101" pitchFamily="2" charset="-122"/>
                <a:ea typeface="华文行楷" panose="02010800040101010101" pitchFamily="2" charset="-122"/>
                <a:cs typeface="+mj-cs"/>
              </a:rPr>
              <a:t>磁盘容错技术</a:t>
            </a:r>
            <a:endParaRPr lang="zh-CN" altLang="en-US" dirty="0">
              <a:cs typeface="+mj-cs"/>
            </a:endParaRPr>
          </a:p>
        </p:txBody>
      </p:sp>
      <p:sp>
        <p:nvSpPr>
          <p:cNvPr id="3" name="日期占位符 2">
            <a:extLst>
              <a:ext uri="{FF2B5EF4-FFF2-40B4-BE49-F238E27FC236}">
                <a16:creationId xmlns:a16="http://schemas.microsoft.com/office/drawing/2014/main" id="{4EDAD7D3-D160-4896-8EC3-1E02A70F9221}"/>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C64D9D00-227C-4546-8421-71FD45969AF6}"/>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2B515E60-C32E-43AC-8756-C76200711BA6}"/>
              </a:ext>
            </a:extLst>
          </p:cNvPr>
          <p:cNvSpPr>
            <a:spLocks noGrp="1"/>
          </p:cNvSpPr>
          <p:nvPr>
            <p:ph type="sldNum" sz="quarter" idx="12"/>
          </p:nvPr>
        </p:nvSpPr>
        <p:spPr/>
        <p:txBody>
          <a:bodyPr/>
          <a:lstStyle/>
          <a:p>
            <a:pPr>
              <a:defRPr/>
            </a:pPr>
            <a:fld id="{0FA060EA-AE32-46CD-B6CD-52CA79EB1AE9}" type="slidenum">
              <a:rPr lang="zh-CN" altLang="en-US"/>
              <a:pPr>
                <a:defRPr/>
              </a:pPr>
              <a:t>28</a:t>
            </a:fld>
            <a:endParaRPr lang="en-US" altLang="zh-CN"/>
          </a:p>
        </p:txBody>
      </p:sp>
      <p:sp>
        <p:nvSpPr>
          <p:cNvPr id="6" name="Rectangle 2">
            <a:extLst>
              <a:ext uri="{FF2B5EF4-FFF2-40B4-BE49-F238E27FC236}">
                <a16:creationId xmlns:a16="http://schemas.microsoft.com/office/drawing/2014/main" id="{168B307D-2200-4C76-A59E-FFFF043873E9}"/>
              </a:ext>
            </a:extLst>
          </p:cNvPr>
          <p:cNvSpPr txBox="1">
            <a:spLocks noChangeArrowheads="1"/>
          </p:cNvSpPr>
          <p:nvPr/>
        </p:nvSpPr>
        <p:spPr>
          <a:xfrm>
            <a:off x="251520" y="1044352"/>
            <a:ext cx="8428856" cy="5287962"/>
          </a:xfrm>
          <a:prstGeom prst="rect">
            <a:avLst/>
          </a:prstGeom>
        </p:spPr>
        <p:txBody>
          <a:bodyPr/>
          <a:lstStyle>
            <a:lvl1pPr marL="285750" indent="-285750">
              <a:defRPr sz="2000" b="1">
                <a:solidFill>
                  <a:schemeClr val="tx1"/>
                </a:solidFill>
                <a:latin typeface="Times New Roman" panose="02020603050405020304" pitchFamily="18" charset="0"/>
                <a:ea typeface="宋体" panose="02010600030101010101" pitchFamily="2" charset="-122"/>
              </a:defRPr>
            </a:lvl1pPr>
            <a:lvl2pPr marL="685800" indent="-22860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Char char="–"/>
              <a:defRPr/>
            </a:pPr>
            <a:r>
              <a:rPr lang="en-US" altLang="zh-CN"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RAID4</a:t>
            </a:r>
            <a:endParaRPr lang="zh-CN" altLang="en-US" sz="280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例</a:t>
            </a:r>
          </a:p>
          <a:p>
            <a:pPr lvl="3" algn="just">
              <a:spcBef>
                <a:spcPct val="20000"/>
              </a:spcBef>
              <a:buFont typeface="Arial" panose="020B0604020202020204" pitchFamily="34" charset="0"/>
              <a:buNone/>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磁盘1：  11110000</a:t>
            </a:r>
          </a:p>
          <a:p>
            <a:pPr lvl="3" algn="just">
              <a:spcBef>
                <a:spcPct val="20000"/>
              </a:spcBef>
              <a:buFont typeface="Arial" panose="020B0604020202020204" pitchFamily="34" charset="0"/>
              <a:buNone/>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磁盘2：  10101010</a:t>
            </a:r>
          </a:p>
          <a:p>
            <a:pPr lvl="3" algn="just">
              <a:spcBef>
                <a:spcPct val="20000"/>
              </a:spcBef>
              <a:buFont typeface="Arial" panose="020B0604020202020204" pitchFamily="34" charset="0"/>
              <a:buNone/>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磁盘3：  00111000</a:t>
            </a:r>
          </a:p>
          <a:p>
            <a:pPr lvl="3" algn="just">
              <a:spcBef>
                <a:spcPct val="20000"/>
              </a:spcBef>
              <a:buFont typeface="Arial" panose="020B0604020202020204" pitchFamily="34" charset="0"/>
              <a:buNone/>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磁盘4：  01100010</a:t>
            </a:r>
          </a:p>
          <a:p>
            <a:pPr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假设我们正在读数据磁盘1的一个数据块1，另一个请求要读磁盘1的不同数据块，比如说块</a:t>
            </a:r>
            <a:r>
              <a:rPr lang="en-US" altLang="zh-CN" sz="2400"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en-US" altLang="zh-CN"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如果其余的磁盘都处于空闲状态，则不必等待第一个请求完成。</a:t>
            </a:r>
          </a:p>
          <a:p>
            <a:pPr lvl="1" algn="just">
              <a:spcBef>
                <a:spcPct val="20000"/>
              </a:spcBef>
              <a:buFontTx/>
              <a:buChar char="•"/>
              <a:defRPr/>
            </a:pP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可以通过如下两步操作得到数据磁盘1的第</a:t>
            </a:r>
            <a:r>
              <a:rPr lang="en-US" altLang="zh-CN" sz="2400"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400"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块数据：</a:t>
            </a:r>
          </a:p>
          <a:p>
            <a:pPr lvl="2" algn="just">
              <a:spcBef>
                <a:spcPct val="20000"/>
              </a:spcBef>
              <a:buFontTx/>
              <a:buChar char="–"/>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第一步：读数据磁盘2、数据磁盘3和冗余磁盘的第</a:t>
            </a:r>
            <a:r>
              <a:rPr lang="en-US" altLang="zh-CN"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块数据，</a:t>
            </a:r>
          </a:p>
          <a:p>
            <a:pPr lvl="2" algn="just">
              <a:spcBef>
                <a:spcPct val="20000"/>
              </a:spcBef>
              <a:buFontTx/>
              <a:buChar char="–"/>
              <a:defRPr/>
            </a:pP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第二步：使用奇偶校验原理计算数据磁盘1的第</a:t>
            </a:r>
            <a:r>
              <a:rPr lang="en-US" altLang="zh-CN" dirty="0" err="1">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dirty="0">
                <a:solidFill>
                  <a:srgbClr val="33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块数据：磁盘1：11110000。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 calcmode="lin" valueType="num">
                                      <p:cBhvr additive="base">
                                        <p:cTn id="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anim calcmode="lin" valueType="num">
                                      <p:cBhvr additive="base">
                                        <p:cTn id="1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09ACAFA-7040-4DC2-ACB7-B4D2A1A7397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1918C1F8-40EC-45C5-AD91-86F7694C342A}"/>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FD46DC24-8956-4AFC-A3D4-E55DC654608E}"/>
              </a:ext>
            </a:extLst>
          </p:cNvPr>
          <p:cNvSpPr>
            <a:spLocks noGrp="1"/>
          </p:cNvSpPr>
          <p:nvPr>
            <p:ph type="sldNum" sz="quarter" idx="12"/>
          </p:nvPr>
        </p:nvSpPr>
        <p:spPr/>
        <p:txBody>
          <a:bodyPr/>
          <a:lstStyle/>
          <a:p>
            <a:pPr>
              <a:defRPr/>
            </a:pPr>
            <a:fld id="{0F88F76D-985C-49AB-BCD0-395C560B0565}" type="slidenum">
              <a:rPr lang="zh-CN" altLang="en-US"/>
              <a:pPr>
                <a:defRPr/>
              </a:pPr>
              <a:t>29</a:t>
            </a:fld>
            <a:endParaRPr lang="en-US" altLang="zh-CN"/>
          </a:p>
        </p:txBody>
      </p:sp>
      <p:sp>
        <p:nvSpPr>
          <p:cNvPr id="6" name="Rectangle 2">
            <a:extLst>
              <a:ext uri="{FF2B5EF4-FFF2-40B4-BE49-F238E27FC236}">
                <a16:creationId xmlns:a16="http://schemas.microsoft.com/office/drawing/2014/main" id="{8B2B3F11-9910-45A5-9398-2BB02A4704B5}"/>
              </a:ext>
            </a:extLst>
          </p:cNvPr>
          <p:cNvSpPr txBox="1">
            <a:spLocks noChangeArrowheads="1"/>
          </p:cNvSpPr>
          <p:nvPr/>
        </p:nvSpPr>
        <p:spPr>
          <a:xfrm>
            <a:off x="71438" y="469900"/>
            <a:ext cx="9072562" cy="1857375"/>
          </a:xfrm>
          <a:prstGeom prst="rect">
            <a:avLst/>
          </a:prstGeom>
          <a:solidFill>
            <a:schemeClr val="bg1"/>
          </a:solidFill>
        </p:spPr>
        <p:txBody>
          <a:bodyPr/>
          <a:lstStyle/>
          <a:p>
            <a:pPr marL="285750" indent="-285750">
              <a:spcBef>
                <a:spcPts val="0"/>
              </a:spcBef>
              <a:buClr>
                <a:srgbClr val="800000"/>
              </a:buClr>
              <a:buSzPct val="70000"/>
              <a:buFont typeface="Wingdings" panose="05000000000000000000" pitchFamily="2" charset="2"/>
              <a:buChar char="n"/>
              <a:defRPr/>
            </a:pPr>
            <a:r>
              <a:rPr kumimoji="1" lang="en-US" altLang="zh-CN" sz="3200" b="0" kern="0" dirty="0">
                <a:solidFill>
                  <a:srgbClr val="000000"/>
                </a:solidFill>
                <a:latin typeface="楷体_GB2312" pitchFamily="49" charset="-122"/>
                <a:ea typeface="华文行楷" panose="02010800040101010101" pitchFamily="2" charset="-122"/>
                <a:cs typeface="Times New Roman" panose="02020603050405020304" pitchFamily="18" charset="0"/>
              </a:rPr>
              <a:t> </a:t>
            </a:r>
            <a:r>
              <a:rPr kumimoji="1" lang="en-US" altLang="zh-CN"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RAID5</a:t>
            </a:r>
            <a:r>
              <a:rPr kumimoji="1"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endParaRPr kumimoji="1" lang="en-US" altLang="zh-CN"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360045" lvl="1">
              <a:spcBef>
                <a:spcPct val="20000"/>
              </a:spcBef>
              <a:buFont typeface="Wingdings" panose="05000000000000000000" pitchFamily="2" charset="2"/>
              <a:buChar char="u"/>
              <a:defRPr/>
            </a:pP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RAID4</a:t>
            </a:r>
            <a:r>
              <a:rPr lang="zh-CN" altLang="en-US"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的瓶颈问题</a:t>
            </a: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冗余盘读写次数太多</a:t>
            </a:r>
            <a:r>
              <a:rPr lang="en-US" altLang="zh-CN"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endParaRPr>
          </a:p>
          <a:p>
            <a:pPr marL="360045" lvl="1">
              <a:spcBef>
                <a:spcPct val="20000"/>
              </a:spcBef>
              <a:buFont typeface="Wingdings" panose="05000000000000000000" pitchFamily="2" charset="2"/>
              <a:buChar char="u"/>
              <a:defRPr/>
            </a:pP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RAID5</a:t>
            </a:r>
            <a:r>
              <a:rPr lang="zh-CN" altLang="en-US"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策略</a:t>
            </a: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每个磁盘作为某些磁盘扇区的冗余磁盘</a:t>
            </a:r>
            <a:endParaRPr lang="zh-CN" altLang="en-US" sz="2800" b="0" kern="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1900AC1-B657-47AC-8DE9-F8A2AEA58466}"/>
              </a:ext>
            </a:extLst>
          </p:cNvPr>
          <p:cNvSpPr txBox="1"/>
          <p:nvPr/>
        </p:nvSpPr>
        <p:spPr>
          <a:xfrm>
            <a:off x="986584" y="5517232"/>
            <a:ext cx="7078980" cy="640080"/>
          </a:xfrm>
          <a:prstGeom prst="rect">
            <a:avLst/>
          </a:prstGeom>
          <a:solidFill>
            <a:srgbClr val="FF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spcBef>
                <a:spcPct val="20000"/>
              </a:spcBef>
              <a:defRPr/>
            </a:pPr>
            <a:r>
              <a:rPr lang="en-US" altLang="zh-CN" sz="3600" dirty="0">
                <a:solidFill>
                  <a:srgbClr val="FF0000"/>
                </a:solidFill>
                <a:latin typeface="楷体_GB2312" pitchFamily="49" charset="-122"/>
                <a:ea typeface="楷体_GB2312" pitchFamily="49" charset="-122"/>
              </a:rPr>
              <a:t>RAID5</a:t>
            </a:r>
            <a:r>
              <a:rPr lang="zh-CN" altLang="en-US" sz="3600" dirty="0">
                <a:solidFill>
                  <a:srgbClr val="FF0000"/>
                </a:solidFill>
                <a:latin typeface="楷体_GB2312" pitchFamily="49" charset="-122"/>
                <a:ea typeface="楷体_GB2312" pitchFamily="49" charset="-122"/>
              </a:rPr>
              <a:t>部分解决了</a:t>
            </a:r>
            <a:r>
              <a:rPr lang="en-US" altLang="zh-CN" sz="3600" dirty="0">
                <a:solidFill>
                  <a:srgbClr val="FF0000"/>
                </a:solidFill>
                <a:latin typeface="楷体_GB2312" pitchFamily="49" charset="-122"/>
                <a:ea typeface="楷体_GB2312" pitchFamily="49" charset="-122"/>
              </a:rPr>
              <a:t>RAID4</a:t>
            </a:r>
            <a:r>
              <a:rPr lang="zh-CN" altLang="en-US" sz="3600" dirty="0">
                <a:solidFill>
                  <a:srgbClr val="FF0000"/>
                </a:solidFill>
                <a:latin typeface="楷体_GB2312" pitchFamily="49" charset="-122"/>
                <a:ea typeface="楷体_GB2312" pitchFamily="49" charset="-122"/>
              </a:rPr>
              <a:t>的瓶颈问题</a:t>
            </a:r>
          </a:p>
        </p:txBody>
      </p:sp>
      <p:graphicFrame>
        <p:nvGraphicFramePr>
          <p:cNvPr id="2" name="表格 1">
            <a:extLst>
              <a:ext uri="{FF2B5EF4-FFF2-40B4-BE49-F238E27FC236}">
                <a16:creationId xmlns:a16="http://schemas.microsoft.com/office/drawing/2014/main" id="{9E1AE515-EE78-43B1-AD43-1DAED7F1FFDA}"/>
              </a:ext>
            </a:extLst>
          </p:cNvPr>
          <p:cNvGraphicFramePr/>
          <p:nvPr/>
        </p:nvGraphicFramePr>
        <p:xfrm>
          <a:off x="2413000" y="2925763"/>
          <a:ext cx="4295775" cy="1463675"/>
        </p:xfrm>
        <a:graphic>
          <a:graphicData uri="http://schemas.openxmlformats.org/drawingml/2006/table">
            <a:tbl>
              <a:tblPr firstRow="1" bandRow="1">
                <a:tableStyleId>{5C22544A-7EE6-4342-B048-85BDC9FD1C3A}</a:tableStyleId>
              </a:tblPr>
              <a:tblGrid>
                <a:gridCol w="859282">
                  <a:extLst>
                    <a:ext uri="{9D8B030D-6E8A-4147-A177-3AD203B41FA5}">
                      <a16:colId xmlns:a16="http://schemas.microsoft.com/office/drawing/2014/main" val="20000"/>
                    </a:ext>
                  </a:extLst>
                </a:gridCol>
                <a:gridCol w="858647">
                  <a:extLst>
                    <a:ext uri="{9D8B030D-6E8A-4147-A177-3AD203B41FA5}">
                      <a16:colId xmlns:a16="http://schemas.microsoft.com/office/drawing/2014/main" val="20001"/>
                    </a:ext>
                  </a:extLst>
                </a:gridCol>
                <a:gridCol w="859917">
                  <a:extLst>
                    <a:ext uri="{9D8B030D-6E8A-4147-A177-3AD203B41FA5}">
                      <a16:colId xmlns:a16="http://schemas.microsoft.com/office/drawing/2014/main" val="20002"/>
                    </a:ext>
                  </a:extLst>
                </a:gridCol>
                <a:gridCol w="858647">
                  <a:extLst>
                    <a:ext uri="{9D8B030D-6E8A-4147-A177-3AD203B41FA5}">
                      <a16:colId xmlns:a16="http://schemas.microsoft.com/office/drawing/2014/main" val="20003"/>
                    </a:ext>
                  </a:extLst>
                </a:gridCol>
                <a:gridCol w="859282">
                  <a:extLst>
                    <a:ext uri="{9D8B030D-6E8A-4147-A177-3AD203B41FA5}">
                      <a16:colId xmlns:a16="http://schemas.microsoft.com/office/drawing/2014/main" val="20004"/>
                    </a:ext>
                  </a:extLst>
                </a:gridCol>
              </a:tblGrid>
              <a:tr h="1463675">
                <a:tc>
                  <a:txBody>
                    <a:bodyPr/>
                    <a:lstStyle/>
                    <a:p>
                      <a:pPr>
                        <a:buNone/>
                      </a:pPr>
                      <a:r>
                        <a:rPr lang="en-US" altLang="zh-CN" sz="1800">
                          <a:solidFill>
                            <a:schemeClr val="tx1"/>
                          </a:solidFill>
                        </a:rPr>
                        <a:t>P0</a:t>
                      </a:r>
                    </a:p>
                    <a:p>
                      <a:pPr>
                        <a:buNone/>
                      </a:pPr>
                      <a:r>
                        <a:rPr lang="en-US" altLang="zh-CN" sz="1800">
                          <a:solidFill>
                            <a:schemeClr val="tx1"/>
                          </a:solidFill>
                        </a:rPr>
                        <a:t>4</a:t>
                      </a:r>
                    </a:p>
                    <a:p>
                      <a:pPr>
                        <a:buNone/>
                      </a:pPr>
                      <a:r>
                        <a:rPr lang="en-US" altLang="zh-CN" sz="1800">
                          <a:solidFill>
                            <a:schemeClr val="tx1"/>
                          </a:solidFill>
                        </a:rPr>
                        <a:t>8</a:t>
                      </a:r>
                    </a:p>
                    <a:p>
                      <a:pPr>
                        <a:buNone/>
                      </a:pPr>
                      <a:r>
                        <a:rPr lang="en-US" altLang="zh-CN" sz="1800">
                          <a:solidFill>
                            <a:schemeClr val="tx1"/>
                          </a:solidFill>
                        </a:rPr>
                        <a:t>12</a:t>
                      </a:r>
                    </a:p>
                    <a:p>
                      <a:pPr>
                        <a:buNone/>
                      </a:pPr>
                      <a:r>
                        <a:rPr lang="en-US" altLang="zh-CN" sz="1800">
                          <a:solidFill>
                            <a:schemeClr val="tx1"/>
                          </a:solidFill>
                        </a:rPr>
                        <a:t>16</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0</a:t>
                      </a:r>
                    </a:p>
                    <a:p>
                      <a:pPr>
                        <a:buNone/>
                      </a:pPr>
                      <a:r>
                        <a:rPr lang="en-US" altLang="zh-CN" sz="1800">
                          <a:solidFill>
                            <a:schemeClr val="tx1"/>
                          </a:solidFill>
                        </a:rPr>
                        <a:t>P1</a:t>
                      </a:r>
                    </a:p>
                    <a:p>
                      <a:pPr>
                        <a:buNone/>
                      </a:pPr>
                      <a:r>
                        <a:rPr lang="en-US" altLang="zh-CN" sz="1800">
                          <a:solidFill>
                            <a:schemeClr val="tx1"/>
                          </a:solidFill>
                        </a:rPr>
                        <a:t>9</a:t>
                      </a:r>
                    </a:p>
                    <a:p>
                      <a:pPr>
                        <a:buNone/>
                      </a:pPr>
                      <a:r>
                        <a:rPr lang="en-US" altLang="zh-CN" sz="1800">
                          <a:solidFill>
                            <a:schemeClr val="tx1"/>
                          </a:solidFill>
                        </a:rPr>
                        <a:t>13</a:t>
                      </a:r>
                    </a:p>
                    <a:p>
                      <a:pPr>
                        <a:buNone/>
                      </a:pPr>
                      <a:r>
                        <a:rPr lang="en-US" altLang="zh-CN" sz="1800">
                          <a:solidFill>
                            <a:schemeClr val="tx1"/>
                          </a:solidFill>
                        </a:rPr>
                        <a:t>17</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1</a:t>
                      </a:r>
                    </a:p>
                    <a:p>
                      <a:pPr>
                        <a:buNone/>
                      </a:pPr>
                      <a:r>
                        <a:rPr lang="en-US" altLang="zh-CN" sz="1800">
                          <a:solidFill>
                            <a:schemeClr val="tx1"/>
                          </a:solidFill>
                        </a:rPr>
                        <a:t>5</a:t>
                      </a:r>
                    </a:p>
                    <a:p>
                      <a:pPr>
                        <a:buNone/>
                      </a:pPr>
                      <a:r>
                        <a:rPr lang="en-US" altLang="zh-CN" sz="1800">
                          <a:solidFill>
                            <a:schemeClr val="tx1"/>
                          </a:solidFill>
                        </a:rPr>
                        <a:t>P2</a:t>
                      </a:r>
                    </a:p>
                    <a:p>
                      <a:pPr>
                        <a:buNone/>
                      </a:pPr>
                      <a:r>
                        <a:rPr lang="en-US" altLang="zh-CN" sz="1800">
                          <a:solidFill>
                            <a:schemeClr val="tx1"/>
                          </a:solidFill>
                        </a:rPr>
                        <a:t>14</a:t>
                      </a:r>
                    </a:p>
                    <a:p>
                      <a:pPr>
                        <a:buNone/>
                      </a:pPr>
                      <a:r>
                        <a:rPr lang="en-US" altLang="zh-CN" sz="1800">
                          <a:solidFill>
                            <a:schemeClr val="tx1"/>
                          </a:solidFill>
                        </a:rPr>
                        <a:t>18</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2</a:t>
                      </a:r>
                    </a:p>
                    <a:p>
                      <a:pPr>
                        <a:buNone/>
                      </a:pPr>
                      <a:r>
                        <a:rPr lang="en-US" altLang="zh-CN" sz="1800">
                          <a:solidFill>
                            <a:schemeClr val="tx1"/>
                          </a:solidFill>
                        </a:rPr>
                        <a:t>6</a:t>
                      </a:r>
                    </a:p>
                    <a:p>
                      <a:pPr>
                        <a:buNone/>
                      </a:pPr>
                      <a:r>
                        <a:rPr lang="en-US" altLang="zh-CN" sz="1800">
                          <a:solidFill>
                            <a:schemeClr val="tx1"/>
                          </a:solidFill>
                        </a:rPr>
                        <a:t>10</a:t>
                      </a:r>
                    </a:p>
                    <a:p>
                      <a:pPr>
                        <a:buNone/>
                      </a:pPr>
                      <a:r>
                        <a:rPr lang="en-US" altLang="zh-CN" sz="1800">
                          <a:solidFill>
                            <a:schemeClr val="tx1"/>
                          </a:solidFill>
                        </a:rPr>
                        <a:t>P3</a:t>
                      </a:r>
                    </a:p>
                    <a:p>
                      <a:pPr>
                        <a:buNone/>
                      </a:pPr>
                      <a:r>
                        <a:rPr lang="en-US" altLang="zh-CN" sz="1800">
                          <a:solidFill>
                            <a:schemeClr val="tx1"/>
                          </a:solidFill>
                        </a:rPr>
                        <a:t>19</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3</a:t>
                      </a:r>
                    </a:p>
                    <a:p>
                      <a:pPr>
                        <a:buNone/>
                      </a:pPr>
                      <a:r>
                        <a:rPr lang="en-US" altLang="zh-CN" sz="1800">
                          <a:solidFill>
                            <a:schemeClr val="tx1"/>
                          </a:solidFill>
                        </a:rPr>
                        <a:t>7</a:t>
                      </a:r>
                    </a:p>
                    <a:p>
                      <a:pPr>
                        <a:buNone/>
                      </a:pPr>
                      <a:r>
                        <a:rPr lang="en-US" altLang="zh-CN" sz="1800">
                          <a:solidFill>
                            <a:schemeClr val="tx1"/>
                          </a:solidFill>
                        </a:rPr>
                        <a:t>11</a:t>
                      </a:r>
                    </a:p>
                    <a:p>
                      <a:pPr>
                        <a:buNone/>
                      </a:pPr>
                      <a:r>
                        <a:rPr lang="en-US" altLang="zh-CN" sz="1800">
                          <a:solidFill>
                            <a:schemeClr val="tx1"/>
                          </a:solidFill>
                        </a:rPr>
                        <a:t>15</a:t>
                      </a:r>
                    </a:p>
                    <a:p>
                      <a:pPr>
                        <a:buNone/>
                      </a:pPr>
                      <a:r>
                        <a:rPr lang="en-US" altLang="zh-CN" sz="1800">
                          <a:solidFill>
                            <a:schemeClr val="tx1"/>
                          </a:solidFill>
                        </a:rPr>
                        <a:t>P4</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9" name="文本框 8">
            <a:extLst>
              <a:ext uri="{FF2B5EF4-FFF2-40B4-BE49-F238E27FC236}">
                <a16:creationId xmlns:a16="http://schemas.microsoft.com/office/drawing/2014/main" id="{FB0D986E-E133-4FAB-9596-14E07B480804}"/>
              </a:ext>
            </a:extLst>
          </p:cNvPr>
          <p:cNvSpPr txBox="1">
            <a:spLocks noChangeArrowheads="1"/>
          </p:cNvSpPr>
          <p:nvPr/>
        </p:nvSpPr>
        <p:spPr bwMode="auto">
          <a:xfrm>
            <a:off x="1109663" y="2505075"/>
            <a:ext cx="693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buFontTx/>
              <a:buNone/>
            </a:pPr>
            <a:r>
              <a:rPr lang="zh-CN" altLang="en-US" sz="2000">
                <a:solidFill>
                  <a:srgbClr val="FF0000"/>
                </a:solidFill>
              </a:rPr>
              <a:t>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ppt_x</p:attrName>
                                        </p:attrNameLst>
                                      </p:cBhvr>
                                      <p:tavLst>
                                        <p:tav tm="0" fmla="#ppt_x+(cos(-2*pi*(1-$))*-#ppt_x-sin(-2*pi*(1-$))*(1-#ppt_y))*(1-$)">
                                          <p:val>
                                            <p:fltVal val="0"/>
                                          </p:val>
                                        </p:tav>
                                        <p:tav tm="100000">
                                          <p:val>
                                            <p:fltVal val="1"/>
                                          </p:val>
                                        </p:tav>
                                      </p:tavLst>
                                    </p:anim>
                                    <p:anim calcmode="lin" valueType="num">
                                      <p:cBhvr>
                                        <p:cTn id="32" dur="5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0C9A0271-42CC-4738-8EC3-E9910D8177FF}"/>
              </a:ext>
            </a:extLst>
          </p:cNvPr>
          <p:cNvSpPr>
            <a:spLocks noGrp="1" noChangeArrowheads="1"/>
          </p:cNvSpPr>
          <p:nvPr>
            <p:ph type="ctrTitle"/>
          </p:nvPr>
        </p:nvSpPr>
        <p:spPr>
          <a:xfrm>
            <a:off x="1658938" y="0"/>
            <a:ext cx="7485062" cy="1066800"/>
          </a:xfrm>
        </p:spPr>
        <p:txBody>
          <a:bodyPr/>
          <a:lstStyle/>
          <a:p>
            <a:pPr algn="r">
              <a:defRPr/>
            </a:pPr>
            <a:r>
              <a:rPr lang="zh-CN" altLang="en-US" sz="4400" dirty="0">
                <a:effectLst>
                  <a:outerShdw blurRad="38100" dist="38100" dir="2700000" algn="tl">
                    <a:srgbClr val="000000"/>
                  </a:outerShdw>
                </a:effectLst>
                <a:latin typeface="华文行楷" panose="02010800040101010101" pitchFamily="2" charset="-122"/>
                <a:ea typeface="华文行楷" panose="02010800040101010101" pitchFamily="2" charset="-122"/>
                <a:cs typeface="+mj-cs"/>
              </a:rPr>
              <a:t>目录</a:t>
            </a:r>
            <a:r>
              <a:rPr lang="en-US" altLang="zh-CN" sz="4400" dirty="0">
                <a:effectLst>
                  <a:outerShdw blurRad="38100" dist="38100" dir="2700000" algn="tl">
                    <a:srgbClr val="000000"/>
                  </a:outerShdw>
                </a:effectLst>
                <a:latin typeface="Times New Roman" panose="02020603050405020304" pitchFamily="18" charset="0"/>
                <a:cs typeface="+mj-cs"/>
              </a:rPr>
              <a:t> </a:t>
            </a:r>
          </a:p>
        </p:txBody>
      </p:sp>
      <p:sp>
        <p:nvSpPr>
          <p:cNvPr id="28675" name="Rectangle 3">
            <a:extLst>
              <a:ext uri="{FF2B5EF4-FFF2-40B4-BE49-F238E27FC236}">
                <a16:creationId xmlns:a16="http://schemas.microsoft.com/office/drawing/2014/main" id="{C833793B-670E-4501-A298-F2E76AFECE06}"/>
              </a:ext>
            </a:extLst>
          </p:cNvPr>
          <p:cNvSpPr>
            <a:spLocks noGrp="1"/>
          </p:cNvSpPr>
          <p:nvPr>
            <p:ph type="subTitle" idx="1"/>
          </p:nvPr>
        </p:nvSpPr>
        <p:spPr>
          <a:xfrm>
            <a:off x="1571625" y="1628775"/>
            <a:ext cx="7126288" cy="3455988"/>
          </a:xfrm>
        </p:spPr>
        <p:txBody>
          <a:bodyPr/>
          <a:lstStyle/>
          <a:p>
            <a:pPr marL="342900" indent="-342900" algn="l">
              <a:spcBef>
                <a:spcPct val="0"/>
              </a:spcBef>
              <a:defRPr/>
            </a:pPr>
            <a:r>
              <a:rPr lang="zh-CN" altLang="en-US" kern="1200" noProof="1">
                <a:latin typeface="华文新魏" panose="02010800040101010101" pitchFamily="2" charset="-122"/>
                <a:ea typeface="华文新魏" panose="02010800040101010101" pitchFamily="2" charset="-122"/>
              </a:rPr>
              <a:t>数据库存储设备</a:t>
            </a:r>
            <a:endParaRPr lang="en-US" altLang="zh-CN" kern="1200" noProof="1">
              <a:latin typeface="华文新魏" panose="02010800040101010101" pitchFamily="2" charset="-122"/>
              <a:ea typeface="华文新魏" panose="02010800040101010101" pitchFamily="2" charset="-122"/>
            </a:endParaRPr>
          </a:p>
          <a:p>
            <a:pPr marL="342900" indent="-342900" algn="l">
              <a:spcBef>
                <a:spcPct val="0"/>
              </a:spcBef>
              <a:defRPr/>
            </a:pPr>
            <a:r>
              <a:rPr lang="zh-CN" altLang="en-US" kern="1200" noProof="1">
                <a:solidFill>
                  <a:srgbClr val="A6A6A6"/>
                </a:solidFill>
                <a:latin typeface="华文新魏" panose="02010800040101010101" pitchFamily="2" charset="-122"/>
                <a:ea typeface="华文新魏" panose="02010800040101010101" pitchFamily="2" charset="-122"/>
              </a:rPr>
              <a:t>磁盘文件</a:t>
            </a:r>
            <a:endParaRPr lang="en-US" altLang="zh-CN" kern="1200" noProof="1">
              <a:solidFill>
                <a:srgbClr val="A6A6A6"/>
              </a:solidFill>
              <a:latin typeface="华文新魏" panose="02010800040101010101" pitchFamily="2" charset="-122"/>
              <a:ea typeface="华文新魏" panose="02010800040101010101" pitchFamily="2" charset="-122"/>
            </a:endParaRPr>
          </a:p>
          <a:p>
            <a:pPr marL="342900" indent="-342900" algn="l">
              <a:spcBef>
                <a:spcPct val="0"/>
              </a:spcBef>
              <a:defRPr/>
            </a:pPr>
            <a:r>
              <a:rPr lang="en-US" altLang="zh-CN" kern="1200" noProof="1">
                <a:solidFill>
                  <a:srgbClr val="A6A6A6"/>
                </a:solidFill>
                <a:latin typeface="华文新魏" panose="02010800040101010101" pitchFamily="2" charset="-122"/>
                <a:ea typeface="华文新魏" panose="02010800040101010101" pitchFamily="2" charset="-122"/>
              </a:rPr>
              <a:t>Hash</a:t>
            </a:r>
            <a:r>
              <a:rPr lang="zh-CN" altLang="en-US" kern="1200" noProof="1">
                <a:solidFill>
                  <a:srgbClr val="A6A6A6"/>
                </a:solidFill>
                <a:latin typeface="华文新魏" panose="02010800040101010101" pitchFamily="2" charset="-122"/>
                <a:ea typeface="华文新魏" panose="02010800040101010101" pitchFamily="2" charset="-122"/>
              </a:rPr>
              <a:t>文件</a:t>
            </a:r>
            <a:endParaRPr lang="en-US" altLang="zh-CN" kern="1200" noProof="1">
              <a:solidFill>
                <a:srgbClr val="A6A6A6"/>
              </a:solidFill>
              <a:latin typeface="华文新魏" panose="02010800040101010101" pitchFamily="2" charset="-122"/>
              <a:ea typeface="华文新魏" panose="02010800040101010101" pitchFamily="2" charset="-122"/>
            </a:endParaRPr>
          </a:p>
          <a:p>
            <a:pPr marL="342900" indent="-342900" algn="l">
              <a:spcBef>
                <a:spcPct val="0"/>
              </a:spcBef>
              <a:defRPr/>
            </a:pPr>
            <a:r>
              <a:rPr lang="zh-CN" altLang="en-US" kern="1200" noProof="1">
                <a:solidFill>
                  <a:srgbClr val="A6A6A6"/>
                </a:solidFill>
                <a:latin typeface="华文新魏" panose="02010800040101010101" pitchFamily="2" charset="-122"/>
                <a:ea typeface="华文新魏" panose="02010800040101010101" pitchFamily="2" charset="-122"/>
              </a:rPr>
              <a:t>索引文件</a:t>
            </a:r>
            <a:endParaRPr lang="en-US" altLang="zh-CN" kern="1200" noProof="1">
              <a:solidFill>
                <a:srgbClr val="A6A6A6"/>
              </a:solidFill>
              <a:latin typeface="华文新魏" panose="02010800040101010101" pitchFamily="2" charset="-122"/>
              <a:ea typeface="华文新魏" panose="02010800040101010101" pitchFamily="2" charset="-122"/>
            </a:endParaRPr>
          </a:p>
          <a:p>
            <a:pPr marL="342900" indent="-342900" algn="l">
              <a:spcBef>
                <a:spcPct val="0"/>
              </a:spcBef>
              <a:defRPr/>
            </a:pPr>
            <a:r>
              <a:rPr lang="en-US" altLang="zh-CN" kern="1200" noProof="1">
                <a:solidFill>
                  <a:srgbClr val="A6A6A6"/>
                </a:solidFill>
                <a:latin typeface="华文新魏" panose="02010800040101010101" pitchFamily="2" charset="-122"/>
                <a:ea typeface="华文新魏" panose="02010800040101010101" pitchFamily="2" charset="-122"/>
              </a:rPr>
              <a:t>B</a:t>
            </a:r>
            <a:r>
              <a:rPr lang="en-US" altLang="zh-CN" kern="1200" baseline="30000" noProof="1">
                <a:solidFill>
                  <a:srgbClr val="A6A6A6"/>
                </a:solidFill>
                <a:latin typeface="华文新魏" panose="02010800040101010101" pitchFamily="2" charset="-122"/>
                <a:ea typeface="华文新魏" panose="02010800040101010101" pitchFamily="2" charset="-122"/>
              </a:rPr>
              <a:t>+</a:t>
            </a:r>
            <a:r>
              <a:rPr lang="en-US" altLang="zh-CN" kern="1200" noProof="1">
                <a:solidFill>
                  <a:srgbClr val="A6A6A6"/>
                </a:solidFill>
                <a:latin typeface="华文新魏" panose="02010800040101010101" pitchFamily="2" charset="-122"/>
                <a:ea typeface="华文新魏" panose="02010800040101010101" pitchFamily="2" charset="-122"/>
              </a:rPr>
              <a:t>-</a:t>
            </a:r>
            <a:r>
              <a:rPr lang="zh-CN" altLang="en-US" kern="1200" noProof="1">
                <a:solidFill>
                  <a:srgbClr val="A6A6A6"/>
                </a:solidFill>
                <a:latin typeface="华文新魏" panose="02010800040101010101" pitchFamily="2" charset="-122"/>
                <a:ea typeface="华文新魏" panose="02010800040101010101" pitchFamily="2" charset="-122"/>
              </a:rPr>
              <a:t>树文件索引</a:t>
            </a:r>
          </a:p>
          <a:p>
            <a:pPr marL="342900" indent="-342900" algn="l">
              <a:spcBef>
                <a:spcPct val="0"/>
              </a:spcBef>
              <a:defRPr/>
            </a:pPr>
            <a:r>
              <a:rPr lang="en-US" altLang="zh-CN" dirty="0">
                <a:solidFill>
                  <a:schemeClr val="bg1">
                    <a:lumMod val="75000"/>
                  </a:schemeClr>
                </a:solidFill>
                <a:latin typeface="华文新魏" panose="02010800040101010101" pitchFamily="2" charset="-122"/>
                <a:ea typeface="华文新魏" panose="02010800040101010101" pitchFamily="2" charset="-122"/>
                <a:cs typeface="+mn-cs"/>
                <a:sym typeface="+mn-ea"/>
              </a:rPr>
              <a:t>B-</a:t>
            </a:r>
            <a:r>
              <a:rPr lang="zh-CN" altLang="en-US" dirty="0">
                <a:solidFill>
                  <a:schemeClr val="bg1">
                    <a:lumMod val="75000"/>
                  </a:schemeClr>
                </a:solidFill>
                <a:latin typeface="华文新魏" panose="02010800040101010101" pitchFamily="2" charset="-122"/>
                <a:ea typeface="华文新魏" panose="02010800040101010101" pitchFamily="2" charset="-122"/>
                <a:cs typeface="+mn-cs"/>
                <a:sym typeface="+mn-ea"/>
              </a:rPr>
              <a:t>树文件索引</a:t>
            </a:r>
            <a:endParaRPr lang="zh-CN" altLang="en-US" kern="1200" dirty="0">
              <a:solidFill>
                <a:schemeClr val="bg1">
                  <a:lumMod val="75000"/>
                </a:schemeClr>
              </a:solidFill>
              <a:latin typeface="华文新魏" panose="02010800040101010101" pitchFamily="2" charset="-122"/>
              <a:ea typeface="华文新魏" panose="02010800040101010101" pitchFamily="2" charset="-122"/>
              <a:cs typeface="+mn-cs"/>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D4AA3-7D50-4288-AA23-D0482AC9CE4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目录</a:t>
            </a:r>
          </a:p>
        </p:txBody>
      </p:sp>
      <p:sp>
        <p:nvSpPr>
          <p:cNvPr id="3" name="日期占位符 2">
            <a:extLst>
              <a:ext uri="{FF2B5EF4-FFF2-40B4-BE49-F238E27FC236}">
                <a16:creationId xmlns:a16="http://schemas.microsoft.com/office/drawing/2014/main" id="{6B2BF1EC-9FE3-4EE8-BC8E-96D303BCC2F8}"/>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7D22E972-7884-4E3E-96D4-4DEC0EDBFAEE}"/>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ADE2CF22-4A36-41EE-A222-173FB6FD729A}"/>
              </a:ext>
            </a:extLst>
          </p:cNvPr>
          <p:cNvSpPr>
            <a:spLocks noGrp="1"/>
          </p:cNvSpPr>
          <p:nvPr>
            <p:ph type="sldNum" sz="quarter" idx="12"/>
          </p:nvPr>
        </p:nvSpPr>
        <p:spPr/>
        <p:txBody>
          <a:bodyPr/>
          <a:lstStyle/>
          <a:p>
            <a:pPr>
              <a:defRPr/>
            </a:pPr>
            <a:fld id="{566B02CD-35A2-4DFF-9E7D-DE4E190CBB50}" type="slidenum">
              <a:rPr lang="zh-CN" altLang="en-US"/>
              <a:pPr>
                <a:defRPr/>
              </a:pPr>
              <a:t>30</a:t>
            </a:fld>
            <a:endParaRPr lang="en-US" altLang="zh-CN"/>
          </a:p>
        </p:txBody>
      </p:sp>
      <p:sp>
        <p:nvSpPr>
          <p:cNvPr id="52230" name="Rectangle 3">
            <a:extLst>
              <a:ext uri="{FF2B5EF4-FFF2-40B4-BE49-F238E27FC236}">
                <a16:creationId xmlns:a16="http://schemas.microsoft.com/office/drawing/2014/main" id="{D6E6741C-21AF-4923-B52F-E1609356724E}"/>
              </a:ext>
            </a:extLst>
          </p:cNvPr>
          <p:cNvSpPr txBox="1">
            <a:spLocks noChangeArrowheads="1"/>
          </p:cNvSpPr>
          <p:nvPr/>
        </p:nvSpPr>
        <p:spPr bwMode="auto">
          <a:xfrm>
            <a:off x="1571625" y="1628775"/>
            <a:ext cx="71262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pPr>
            <a:r>
              <a:rPr lang="zh-CN" altLang="en-US">
                <a:solidFill>
                  <a:srgbClr val="BFBFBF"/>
                </a:solidFill>
                <a:latin typeface="华文新魏" panose="02010800040101010101" pitchFamily="2" charset="-122"/>
                <a:ea typeface="华文新魏" panose="02010800040101010101" pitchFamily="2" charset="-122"/>
              </a:rPr>
              <a:t>数据库存储设备</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000000"/>
                </a:solidFill>
                <a:latin typeface="华文新魏" panose="02010800040101010101" pitchFamily="2" charset="-122"/>
                <a:ea typeface="华文新魏" panose="02010800040101010101" pitchFamily="2" charset="-122"/>
              </a:rPr>
              <a:t>磁盘文件</a:t>
            </a:r>
            <a:endParaRPr lang="en-US" altLang="zh-CN">
              <a:solidFill>
                <a:srgbClr val="000000"/>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Hash</a:t>
            </a:r>
            <a:r>
              <a:rPr lang="zh-CN" altLang="en-US">
                <a:solidFill>
                  <a:srgbClr val="BFBFBF"/>
                </a:solidFill>
                <a:latin typeface="华文新魏" panose="02010800040101010101" pitchFamily="2" charset="-122"/>
                <a:ea typeface="华文新魏" panose="02010800040101010101" pitchFamily="2" charset="-122"/>
              </a:rPr>
              <a:t>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索引文件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B</a:t>
            </a:r>
            <a:r>
              <a:rPr lang="en-US" altLang="zh-CN" baseline="30000">
                <a:solidFill>
                  <a:srgbClr val="BFBFBF"/>
                </a:solidFill>
                <a:latin typeface="华文新魏" panose="02010800040101010101" pitchFamily="2" charset="-122"/>
                <a:ea typeface="华文新魏" panose="02010800040101010101" pitchFamily="2" charset="-122"/>
              </a:rPr>
              <a:t>+</a:t>
            </a:r>
            <a:r>
              <a:rPr lang="en-US" altLang="zh-CN">
                <a:solidFill>
                  <a:srgbClr val="BFBFBF"/>
                </a:solidFill>
                <a:latin typeface="华文新魏" panose="02010800040101010101" pitchFamily="2" charset="-122"/>
                <a:ea typeface="华文新魏" panose="02010800040101010101" pitchFamily="2" charset="-122"/>
              </a:rPr>
              <a:t>-</a:t>
            </a:r>
            <a:r>
              <a:rPr lang="zh-CN" altLang="en-US">
                <a:solidFill>
                  <a:srgbClr val="BFBFBF"/>
                </a:solidFill>
                <a:latin typeface="华文新魏" panose="02010800040101010101" pitchFamily="2" charset="-122"/>
                <a:ea typeface="华文新魏" panose="02010800040101010101" pitchFamily="2" charset="-122"/>
              </a:rPr>
              <a:t>树文件索引</a:t>
            </a:r>
          </a:p>
          <a:p>
            <a:pPr>
              <a:spcBef>
                <a:spcPct val="0"/>
              </a:spcBef>
            </a:pPr>
            <a:r>
              <a:rPr lang="en-US" altLang="zh-CN">
                <a:solidFill>
                  <a:srgbClr val="BFBFBF"/>
                </a:solidFill>
                <a:latin typeface="华文新魏" panose="02010800040101010101" pitchFamily="2" charset="-122"/>
                <a:ea typeface="华文新魏" panose="02010800040101010101" pitchFamily="2" charset="-122"/>
                <a:sym typeface="楷体_GB2312"/>
              </a:rPr>
              <a:t>B-</a:t>
            </a:r>
            <a:r>
              <a:rPr lang="zh-CN" altLang="en-US">
                <a:solidFill>
                  <a:srgbClr val="BFBFBF"/>
                </a:solidFill>
                <a:latin typeface="华文新魏" panose="02010800040101010101" pitchFamily="2" charset="-122"/>
                <a:ea typeface="华文新魏" panose="02010800040101010101" pitchFamily="2" charset="-122"/>
                <a:sym typeface="楷体_GB2312"/>
              </a:rPr>
              <a:t>树文件索引</a:t>
            </a:r>
            <a:endParaRPr lang="en-US" altLang="zh-CN">
              <a:solidFill>
                <a:srgbClr val="BFBFBF"/>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8F759-B8A8-4EE6-9FC7-4256E6AB521D}"/>
              </a:ext>
            </a:extLst>
          </p:cNvPr>
          <p:cNvSpPr>
            <a:spLocks noGrp="1"/>
          </p:cNvSpPr>
          <p:nvPr>
            <p:ph type="title"/>
          </p:nvPr>
        </p:nvSpPr>
        <p:spPr/>
        <p:txBody>
          <a:bodyPr/>
          <a:lstStyle/>
          <a:p>
            <a:pPr algn="r">
              <a:defRPr/>
            </a:pPr>
            <a:r>
              <a:rPr kumimoji="1" lang="zh-CN" altLang="en-US" dirty="0">
                <a:solidFill>
                  <a:srgbClr val="8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文件和关系</a:t>
            </a:r>
            <a:endParaRPr lang="zh-CN" altLang="en-US" dirty="0">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endParaRPr>
          </a:p>
        </p:txBody>
      </p:sp>
      <p:sp>
        <p:nvSpPr>
          <p:cNvPr id="3" name="日期占位符 2">
            <a:extLst>
              <a:ext uri="{FF2B5EF4-FFF2-40B4-BE49-F238E27FC236}">
                <a16:creationId xmlns:a16="http://schemas.microsoft.com/office/drawing/2014/main" id="{40AD50A2-9736-4825-A2C3-4BDF96CBC4F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0B35192-589F-4A58-99EF-A80E7AF0E753}"/>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3622206-C331-4534-A089-F13BDD939952}"/>
              </a:ext>
            </a:extLst>
          </p:cNvPr>
          <p:cNvSpPr>
            <a:spLocks noGrp="1"/>
          </p:cNvSpPr>
          <p:nvPr>
            <p:ph type="sldNum" sz="quarter" idx="12"/>
          </p:nvPr>
        </p:nvSpPr>
        <p:spPr/>
        <p:txBody>
          <a:bodyPr/>
          <a:lstStyle/>
          <a:p>
            <a:pPr>
              <a:defRPr/>
            </a:pPr>
            <a:fld id="{ECA0A2DC-5EC6-4EB9-ADE9-FC6FC31F2262}" type="slidenum">
              <a:rPr lang="zh-CN" altLang="en-US"/>
              <a:pPr>
                <a:defRPr/>
              </a:pPr>
              <a:t>31</a:t>
            </a:fld>
            <a:endParaRPr lang="en-US" altLang="zh-CN"/>
          </a:p>
        </p:txBody>
      </p:sp>
      <p:sp>
        <p:nvSpPr>
          <p:cNvPr id="7" name="矩形 6">
            <a:extLst>
              <a:ext uri="{FF2B5EF4-FFF2-40B4-BE49-F238E27FC236}">
                <a16:creationId xmlns:a16="http://schemas.microsoft.com/office/drawing/2014/main" id="{AF9D468F-F922-441B-801D-06CA7E5EFA79}"/>
              </a:ext>
            </a:extLst>
          </p:cNvPr>
          <p:cNvSpPr/>
          <p:nvPr/>
        </p:nvSpPr>
        <p:spPr bwMode="auto">
          <a:xfrm>
            <a:off x="1619883" y="1483995"/>
            <a:ext cx="2160270" cy="4824730"/>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8" name="Line 4">
            <a:extLst>
              <a:ext uri="{FF2B5EF4-FFF2-40B4-BE49-F238E27FC236}">
                <a16:creationId xmlns:a16="http://schemas.microsoft.com/office/drawing/2014/main" id="{838E2E31-9C1D-4204-8C1A-06FA1F69E1B7}"/>
              </a:ext>
            </a:extLst>
          </p:cNvPr>
          <p:cNvSpPr>
            <a:spLocks noChangeShapeType="1"/>
          </p:cNvSpPr>
          <p:nvPr/>
        </p:nvSpPr>
        <p:spPr bwMode="auto">
          <a:xfrm>
            <a:off x="2651919" y="26320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20000"/>
              </a:spcBef>
              <a:buFont typeface="Arial" panose="020B0604020202020204" pitchFamily="34" charset="0"/>
              <a:buNone/>
              <a:defRPr/>
            </a:pPr>
            <a:endParaRPr lang="en-US" altLang="en-US" sz="3200" noProof="1">
              <a:solidFill>
                <a:srgbClr val="000000"/>
              </a:solidFill>
              <a:latin typeface="楷体_GB2312"/>
              <a:ea typeface="楷体_GB2312"/>
            </a:endParaRPr>
          </a:p>
        </p:txBody>
      </p:sp>
      <p:sp>
        <p:nvSpPr>
          <p:cNvPr id="9" name="Line 5">
            <a:extLst>
              <a:ext uri="{FF2B5EF4-FFF2-40B4-BE49-F238E27FC236}">
                <a16:creationId xmlns:a16="http://schemas.microsoft.com/office/drawing/2014/main" id="{39190236-04D4-48C0-B687-DC53BED11FC8}"/>
              </a:ext>
            </a:extLst>
          </p:cNvPr>
          <p:cNvSpPr>
            <a:spLocks noChangeShapeType="1"/>
          </p:cNvSpPr>
          <p:nvPr/>
        </p:nvSpPr>
        <p:spPr bwMode="auto">
          <a:xfrm>
            <a:off x="2651919" y="3698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20000"/>
              </a:spcBef>
              <a:buFont typeface="Arial" panose="020B0604020202020204" pitchFamily="34" charset="0"/>
              <a:buNone/>
              <a:defRPr/>
            </a:pPr>
            <a:endParaRPr lang="en-US" altLang="en-US" sz="3200" noProof="1">
              <a:solidFill>
                <a:srgbClr val="000000"/>
              </a:solidFill>
              <a:latin typeface="楷体_GB2312"/>
              <a:ea typeface="楷体_GB2312"/>
            </a:endParaRPr>
          </a:p>
        </p:txBody>
      </p:sp>
      <p:sp>
        <p:nvSpPr>
          <p:cNvPr id="10" name="Line 6">
            <a:extLst>
              <a:ext uri="{FF2B5EF4-FFF2-40B4-BE49-F238E27FC236}">
                <a16:creationId xmlns:a16="http://schemas.microsoft.com/office/drawing/2014/main" id="{FC1F93F2-7CA9-49EA-9181-51C74337A81F}"/>
              </a:ext>
            </a:extLst>
          </p:cNvPr>
          <p:cNvSpPr>
            <a:spLocks noChangeShapeType="1"/>
          </p:cNvSpPr>
          <p:nvPr/>
        </p:nvSpPr>
        <p:spPr bwMode="auto">
          <a:xfrm>
            <a:off x="2651919" y="4841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20000"/>
              </a:spcBef>
              <a:buFont typeface="Arial" panose="020B0604020202020204" pitchFamily="34" charset="0"/>
              <a:buNone/>
              <a:defRPr/>
            </a:pPr>
            <a:endParaRPr lang="en-US" altLang="en-US" sz="3200" noProof="1">
              <a:solidFill>
                <a:srgbClr val="000000"/>
              </a:solidFill>
              <a:latin typeface="楷体_GB2312"/>
              <a:ea typeface="楷体_GB2312"/>
            </a:endParaRPr>
          </a:p>
        </p:txBody>
      </p:sp>
      <p:sp>
        <p:nvSpPr>
          <p:cNvPr id="11" name="Text Box 7">
            <a:extLst>
              <a:ext uri="{FF2B5EF4-FFF2-40B4-BE49-F238E27FC236}">
                <a16:creationId xmlns:a16="http://schemas.microsoft.com/office/drawing/2014/main" id="{D2329911-BE32-4BC3-96DF-13B066242110}"/>
              </a:ext>
            </a:extLst>
          </p:cNvPr>
          <p:cNvSpPr txBox="1">
            <a:spLocks noChangeArrowheads="1"/>
          </p:cNvSpPr>
          <p:nvPr/>
        </p:nvSpPr>
        <p:spPr bwMode="auto">
          <a:xfrm>
            <a:off x="1802123" y="2051050"/>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algn="ctr">
              <a:spcBef>
                <a:spcPct val="50000"/>
              </a:spcBef>
              <a:defRPr/>
            </a:pPr>
            <a:r>
              <a:rPr lang="zh-CN" altLang="en-US" sz="3200" dirty="0">
                <a:solidFill>
                  <a:srgbClr val="000099"/>
                </a:solidFill>
                <a:latin typeface="华文新魏" panose="02010800040101010101" pitchFamily="2" charset="-122"/>
                <a:ea typeface="华文新魏" panose="02010800040101010101" pitchFamily="2" charset="-122"/>
              </a:rPr>
              <a:t>数据项</a:t>
            </a:r>
          </a:p>
        </p:txBody>
      </p:sp>
      <p:sp>
        <p:nvSpPr>
          <p:cNvPr id="12" name="Text Box 8">
            <a:extLst>
              <a:ext uri="{FF2B5EF4-FFF2-40B4-BE49-F238E27FC236}">
                <a16:creationId xmlns:a16="http://schemas.microsoft.com/office/drawing/2014/main" id="{7A151FC8-0546-4985-BDA4-471EF2B5D872}"/>
              </a:ext>
            </a:extLst>
          </p:cNvPr>
          <p:cNvSpPr txBox="1">
            <a:spLocks noChangeArrowheads="1"/>
          </p:cNvSpPr>
          <p:nvPr/>
        </p:nvSpPr>
        <p:spPr bwMode="auto">
          <a:xfrm>
            <a:off x="1687823" y="3164198"/>
            <a:ext cx="197167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algn="ctr">
              <a:spcBef>
                <a:spcPct val="50000"/>
              </a:spcBef>
              <a:defRPr/>
            </a:pPr>
            <a:r>
              <a:rPr lang="zh-CN" altLang="en-US" sz="3200" dirty="0">
                <a:solidFill>
                  <a:srgbClr val="000099"/>
                </a:solidFill>
                <a:latin typeface="华文新魏" panose="02010800040101010101" pitchFamily="2" charset="-122"/>
                <a:ea typeface="华文新魏" panose="02010800040101010101" pitchFamily="2" charset="-122"/>
              </a:rPr>
              <a:t>文件记录</a:t>
            </a:r>
          </a:p>
        </p:txBody>
      </p:sp>
      <p:sp>
        <p:nvSpPr>
          <p:cNvPr id="13" name="Text Box 9">
            <a:extLst>
              <a:ext uri="{FF2B5EF4-FFF2-40B4-BE49-F238E27FC236}">
                <a16:creationId xmlns:a16="http://schemas.microsoft.com/office/drawing/2014/main" id="{534EDDCA-704D-4440-AF7F-ABF3993DA2DF}"/>
              </a:ext>
            </a:extLst>
          </p:cNvPr>
          <p:cNvSpPr txBox="1">
            <a:spLocks noChangeArrowheads="1"/>
          </p:cNvSpPr>
          <p:nvPr/>
        </p:nvSpPr>
        <p:spPr bwMode="auto">
          <a:xfrm>
            <a:off x="1758948" y="427544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algn="ctr">
              <a:spcBef>
                <a:spcPct val="50000"/>
              </a:spcBef>
              <a:defRPr/>
            </a:pPr>
            <a:r>
              <a:rPr lang="zh-CN" altLang="en-US" sz="3200" dirty="0">
                <a:solidFill>
                  <a:srgbClr val="000099"/>
                </a:solidFill>
                <a:latin typeface="华文新魏" panose="02010800040101010101" pitchFamily="2" charset="-122"/>
                <a:ea typeface="华文新魏" panose="02010800040101010101" pitchFamily="2" charset="-122"/>
              </a:rPr>
              <a:t>文件块</a:t>
            </a:r>
          </a:p>
        </p:txBody>
      </p:sp>
      <p:sp>
        <p:nvSpPr>
          <p:cNvPr id="14" name="Text Box 10">
            <a:extLst>
              <a:ext uri="{FF2B5EF4-FFF2-40B4-BE49-F238E27FC236}">
                <a16:creationId xmlns:a16="http://schemas.microsoft.com/office/drawing/2014/main" id="{639F6531-3CC5-471D-9A12-48DAFEE48811}"/>
              </a:ext>
            </a:extLst>
          </p:cNvPr>
          <p:cNvSpPr txBox="1">
            <a:spLocks noChangeArrowheads="1"/>
          </p:cNvSpPr>
          <p:nvPr/>
        </p:nvSpPr>
        <p:spPr bwMode="auto">
          <a:xfrm>
            <a:off x="1789423" y="538669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algn="ctr">
              <a:spcBef>
                <a:spcPct val="50000"/>
              </a:spcBef>
              <a:defRPr/>
            </a:pPr>
            <a:r>
              <a:rPr lang="zh-CN" altLang="en-US" sz="3200" dirty="0">
                <a:solidFill>
                  <a:srgbClr val="000099"/>
                </a:solidFill>
                <a:latin typeface="华文新魏" panose="02010800040101010101" pitchFamily="2" charset="-122"/>
                <a:ea typeface="华文新魏" panose="02010800040101010101" pitchFamily="2" charset="-122"/>
              </a:rPr>
              <a:t>文件</a:t>
            </a:r>
          </a:p>
        </p:txBody>
      </p:sp>
      <p:sp>
        <p:nvSpPr>
          <p:cNvPr id="15" name="TextBox 14">
            <a:extLst>
              <a:ext uri="{FF2B5EF4-FFF2-40B4-BE49-F238E27FC236}">
                <a16:creationId xmlns:a16="http://schemas.microsoft.com/office/drawing/2014/main" id="{06764D15-69F4-4CA7-BF8E-F96404D9F33D}"/>
              </a:ext>
            </a:extLst>
          </p:cNvPr>
          <p:cNvSpPr txBox="1"/>
          <p:nvPr/>
        </p:nvSpPr>
        <p:spPr>
          <a:xfrm>
            <a:off x="2118988" y="1430655"/>
            <a:ext cx="1108075" cy="6464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spcBef>
                <a:spcPct val="20000"/>
              </a:spcBef>
              <a:defRPr/>
            </a:pPr>
            <a:r>
              <a:rPr lang="zh-CN" altLang="en-US" sz="3600" dirty="0">
                <a:solidFill>
                  <a:srgbClr val="FF0000"/>
                </a:solidFill>
                <a:latin typeface="华文新魏" panose="02010800040101010101" pitchFamily="2" charset="-122"/>
                <a:ea typeface="华文新魏" panose="02010800040101010101" pitchFamily="2" charset="-122"/>
              </a:rPr>
              <a:t>文件</a:t>
            </a:r>
          </a:p>
        </p:txBody>
      </p:sp>
      <p:grpSp>
        <p:nvGrpSpPr>
          <p:cNvPr id="16" name="组合 17">
            <a:extLst>
              <a:ext uri="{FF2B5EF4-FFF2-40B4-BE49-F238E27FC236}">
                <a16:creationId xmlns:a16="http://schemas.microsoft.com/office/drawing/2014/main" id="{4D885860-A105-4A7F-BBD9-82A5992C5CDA}"/>
              </a:ext>
            </a:extLst>
          </p:cNvPr>
          <p:cNvGrpSpPr/>
          <p:nvPr/>
        </p:nvGrpSpPr>
        <p:grpSpPr>
          <a:xfrm>
            <a:off x="3949065" y="1412228"/>
            <a:ext cx="4367530" cy="4896485"/>
            <a:chOff x="3347864" y="1268760"/>
            <a:chExt cx="4367408" cy="4896544"/>
          </a:xfrm>
          <a:scene3d>
            <a:camera prst="orthographicFront">
              <a:rot lat="0" lon="0" rev="0"/>
            </a:camera>
            <a:lightRig rig="balanced" dir="t">
              <a:rot lat="0" lon="0" rev="8700000"/>
            </a:lightRig>
          </a:scene3d>
        </p:grpSpPr>
        <p:sp>
          <p:nvSpPr>
            <p:cNvPr id="21" name="矩形 20">
              <a:extLst>
                <a:ext uri="{FF2B5EF4-FFF2-40B4-BE49-F238E27FC236}">
                  <a16:creationId xmlns:a16="http://schemas.microsoft.com/office/drawing/2014/main" id="{F6AB6CCA-7AF6-4624-8AA8-016D31684673}"/>
                </a:ext>
              </a:extLst>
            </p:cNvPr>
            <p:cNvSpPr/>
            <p:nvPr/>
          </p:nvSpPr>
          <p:spPr bwMode="auto">
            <a:xfrm>
              <a:off x="3754832" y="1340768"/>
              <a:ext cx="3697488" cy="4824536"/>
            </a:xfrm>
            <a:prstGeom prst="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2" name="Text Box 11">
              <a:extLst>
                <a:ext uri="{FF2B5EF4-FFF2-40B4-BE49-F238E27FC236}">
                  <a16:creationId xmlns:a16="http://schemas.microsoft.com/office/drawing/2014/main" id="{AD5397F3-89C1-49E6-B2FA-A07CCCC97AE9}"/>
                </a:ext>
              </a:extLst>
            </p:cNvPr>
            <p:cNvSpPr txBox="1">
              <a:spLocks noChangeArrowheads="1"/>
            </p:cNvSpPr>
            <p:nvPr/>
          </p:nvSpPr>
          <p:spPr bwMode="auto">
            <a:xfrm>
              <a:off x="3570310" y="1909502"/>
              <a:ext cx="4144962"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algn="ctr">
                <a:spcBef>
                  <a:spcPct val="50000"/>
                </a:spcBef>
                <a:defRPr/>
              </a:pPr>
              <a:r>
                <a:rPr lang="zh-CN" altLang="en-US" sz="3200" dirty="0">
                  <a:solidFill>
                    <a:srgbClr val="000000"/>
                  </a:solidFill>
                  <a:latin typeface="华文新魏" panose="02010800040101010101" pitchFamily="2" charset="-122"/>
                  <a:ea typeface="华文新魏" panose="02010800040101010101" pitchFamily="2" charset="-122"/>
                </a:rPr>
                <a:t>属性值的物理形式</a:t>
              </a:r>
            </a:p>
          </p:txBody>
        </p:sp>
        <p:sp>
          <p:nvSpPr>
            <p:cNvPr id="23" name="Text Box 12">
              <a:extLst>
                <a:ext uri="{FF2B5EF4-FFF2-40B4-BE49-F238E27FC236}">
                  <a16:creationId xmlns:a16="http://schemas.microsoft.com/office/drawing/2014/main" id="{59F9C9E8-6BE0-4523-8C92-E2B52A904915}"/>
                </a:ext>
              </a:extLst>
            </p:cNvPr>
            <p:cNvSpPr txBox="1">
              <a:spLocks noChangeArrowheads="1"/>
            </p:cNvSpPr>
            <p:nvPr/>
          </p:nvSpPr>
          <p:spPr bwMode="auto">
            <a:xfrm>
              <a:off x="3355995" y="3006464"/>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algn="ctr">
                <a:spcBef>
                  <a:spcPct val="50000"/>
                </a:spcBef>
                <a:defRPr/>
              </a:pPr>
              <a:r>
                <a:rPr lang="zh-CN" altLang="en-US" sz="3200" dirty="0">
                  <a:solidFill>
                    <a:srgbClr val="000000"/>
                  </a:solidFill>
                  <a:latin typeface="华文新魏" panose="02010800040101010101" pitchFamily="2" charset="-122"/>
                  <a:ea typeface="华文新魏" panose="02010800040101010101" pitchFamily="2" charset="-122"/>
                </a:rPr>
                <a:t>元组的物理组织</a:t>
              </a:r>
            </a:p>
          </p:txBody>
        </p:sp>
        <p:sp>
          <p:nvSpPr>
            <p:cNvPr id="24" name="Text Box 13">
              <a:extLst>
                <a:ext uri="{FF2B5EF4-FFF2-40B4-BE49-F238E27FC236}">
                  <a16:creationId xmlns:a16="http://schemas.microsoft.com/office/drawing/2014/main" id="{9AB8B262-730E-42CF-8606-64CC12EFD460}"/>
                </a:ext>
              </a:extLst>
            </p:cNvPr>
            <p:cNvSpPr txBox="1">
              <a:spLocks noChangeArrowheads="1"/>
            </p:cNvSpPr>
            <p:nvPr/>
          </p:nvSpPr>
          <p:spPr bwMode="auto">
            <a:xfrm>
              <a:off x="3523381" y="4179627"/>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algn="ctr">
                <a:spcBef>
                  <a:spcPct val="50000"/>
                </a:spcBef>
                <a:defRPr/>
              </a:pPr>
              <a:r>
                <a:rPr lang="zh-CN" altLang="en-US" sz="3200" dirty="0">
                  <a:solidFill>
                    <a:srgbClr val="000000"/>
                  </a:solidFill>
                  <a:latin typeface="华文新魏" panose="02010800040101010101" pitchFamily="2" charset="-122"/>
                  <a:ea typeface="华文新魏" panose="02010800040101010101" pitchFamily="2" charset="-122"/>
                </a:rPr>
                <a:t>多元组的物理存放</a:t>
              </a:r>
            </a:p>
          </p:txBody>
        </p:sp>
        <p:sp>
          <p:nvSpPr>
            <p:cNvPr id="25" name="Text Box 14">
              <a:extLst>
                <a:ext uri="{FF2B5EF4-FFF2-40B4-BE49-F238E27FC236}">
                  <a16:creationId xmlns:a16="http://schemas.microsoft.com/office/drawing/2014/main" id="{A6EAE61C-8CF4-4202-A33D-D9F398BF2CB5}"/>
                </a:ext>
              </a:extLst>
            </p:cNvPr>
            <p:cNvSpPr txBox="1">
              <a:spLocks noChangeArrowheads="1"/>
            </p:cNvSpPr>
            <p:nvPr/>
          </p:nvSpPr>
          <p:spPr bwMode="auto">
            <a:xfrm>
              <a:off x="3347864" y="5174292"/>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a:spcBef>
                  <a:spcPct val="50000"/>
                </a:spcBef>
                <a:defRPr/>
              </a:pPr>
              <a:r>
                <a:rPr lang="zh-CN" altLang="en-US" sz="3200" dirty="0">
                  <a:solidFill>
                    <a:srgbClr val="000000"/>
                  </a:solidFill>
                  <a:latin typeface="华文新魏" panose="02010800040101010101" pitchFamily="2" charset="-122"/>
                  <a:ea typeface="华文新魏" panose="02010800040101010101" pitchFamily="2" charset="-122"/>
                </a:rPr>
                <a:t>关系的物理存放</a:t>
              </a:r>
            </a:p>
          </p:txBody>
        </p:sp>
        <p:sp>
          <p:nvSpPr>
            <p:cNvPr id="26" name="TextBox 25">
              <a:extLst>
                <a:ext uri="{FF2B5EF4-FFF2-40B4-BE49-F238E27FC236}">
                  <a16:creationId xmlns:a16="http://schemas.microsoft.com/office/drawing/2014/main" id="{58C242BD-B3F3-45F5-9525-96512D48EC58}"/>
                </a:ext>
              </a:extLst>
            </p:cNvPr>
            <p:cNvSpPr txBox="1"/>
            <p:nvPr/>
          </p:nvSpPr>
          <p:spPr>
            <a:xfrm>
              <a:off x="4978968" y="1268760"/>
              <a:ext cx="1107996" cy="646331"/>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p>
              <a:pPr>
                <a:spcBef>
                  <a:spcPct val="20000"/>
                </a:spcBef>
                <a:defRPr/>
              </a:pPr>
              <a:r>
                <a:rPr lang="zh-CN" altLang="en-US" sz="3600" dirty="0">
                  <a:solidFill>
                    <a:srgbClr val="FF0000"/>
                  </a:solidFill>
                  <a:latin typeface="华文新魏" panose="02010800040101010101" pitchFamily="2" charset="-122"/>
                  <a:ea typeface="华文新魏" panose="02010800040101010101" pitchFamily="2" charset="-122"/>
                </a:rPr>
                <a:t>关系</a:t>
              </a:r>
            </a:p>
          </p:txBody>
        </p:sp>
      </p:grpSp>
      <p:sp>
        <p:nvSpPr>
          <p:cNvPr id="17" name="右箭头 16">
            <a:extLst>
              <a:ext uri="{FF2B5EF4-FFF2-40B4-BE49-F238E27FC236}">
                <a16:creationId xmlns:a16="http://schemas.microsoft.com/office/drawing/2014/main" id="{8F3C9D52-6315-4CFA-BCB0-BA629BE7A928}"/>
              </a:ext>
            </a:extLst>
          </p:cNvPr>
          <p:cNvSpPr/>
          <p:nvPr/>
        </p:nvSpPr>
        <p:spPr bwMode="auto">
          <a:xfrm>
            <a:off x="3491865" y="227647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18" name="右箭头 17">
            <a:extLst>
              <a:ext uri="{FF2B5EF4-FFF2-40B4-BE49-F238E27FC236}">
                <a16:creationId xmlns:a16="http://schemas.microsoft.com/office/drawing/2014/main" id="{830FA026-251B-4043-AE84-4220C469A313}"/>
              </a:ext>
            </a:extLst>
          </p:cNvPr>
          <p:cNvSpPr/>
          <p:nvPr/>
        </p:nvSpPr>
        <p:spPr bwMode="auto">
          <a:xfrm>
            <a:off x="3491865" y="339915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19" name="右箭头 18">
            <a:extLst>
              <a:ext uri="{FF2B5EF4-FFF2-40B4-BE49-F238E27FC236}">
                <a16:creationId xmlns:a16="http://schemas.microsoft.com/office/drawing/2014/main" id="{FAD7075F-4C65-4CE4-86AE-9BE660033A76}"/>
              </a:ext>
            </a:extLst>
          </p:cNvPr>
          <p:cNvSpPr/>
          <p:nvPr/>
        </p:nvSpPr>
        <p:spPr bwMode="auto">
          <a:xfrm>
            <a:off x="3491865" y="450849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20" name="右箭头 19">
            <a:extLst>
              <a:ext uri="{FF2B5EF4-FFF2-40B4-BE49-F238E27FC236}">
                <a16:creationId xmlns:a16="http://schemas.microsoft.com/office/drawing/2014/main" id="{4E31AF6D-BA4D-424E-A211-0C72838F72F2}"/>
              </a:ext>
            </a:extLst>
          </p:cNvPr>
          <p:cNvSpPr/>
          <p:nvPr/>
        </p:nvSpPr>
        <p:spPr bwMode="auto">
          <a:xfrm>
            <a:off x="3491865" y="558926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sp>
        <p:nvSpPr>
          <p:cNvPr id="6" name="星形: 六角 5">
            <a:extLst>
              <a:ext uri="{FF2B5EF4-FFF2-40B4-BE49-F238E27FC236}">
                <a16:creationId xmlns:a16="http://schemas.microsoft.com/office/drawing/2014/main" id="{E57A906E-3B88-492C-BF59-1EAD5D570473}"/>
              </a:ext>
            </a:extLst>
          </p:cNvPr>
          <p:cNvSpPr/>
          <p:nvPr/>
        </p:nvSpPr>
        <p:spPr>
          <a:xfrm>
            <a:off x="1367584" y="4365396"/>
            <a:ext cx="479694" cy="514788"/>
          </a:xfrm>
          <a:prstGeom prst="star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六角 26">
            <a:extLst>
              <a:ext uri="{FF2B5EF4-FFF2-40B4-BE49-F238E27FC236}">
                <a16:creationId xmlns:a16="http://schemas.microsoft.com/office/drawing/2014/main" id="{CE87DC3D-B344-45EA-974B-65DDABBBD818}"/>
              </a:ext>
            </a:extLst>
          </p:cNvPr>
          <p:cNvSpPr/>
          <p:nvPr/>
        </p:nvSpPr>
        <p:spPr>
          <a:xfrm>
            <a:off x="7813788" y="3254687"/>
            <a:ext cx="479694" cy="514788"/>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623F0-0EA1-4805-B62C-57B31DF99C92}"/>
              </a:ext>
            </a:extLst>
          </p:cNvPr>
          <p:cNvSpPr>
            <a:spLocks noGrp="1"/>
          </p:cNvSpPr>
          <p:nvPr>
            <p:ph type="title"/>
          </p:nvPr>
        </p:nvSpPr>
        <p:spPr/>
        <p:txBody>
          <a:bodyPr/>
          <a:lstStyle/>
          <a:p>
            <a:pPr algn="r">
              <a:defRPr/>
            </a:pPr>
            <a:r>
              <a:rPr kumimoji="1" lang="zh-CN" altLang="en-US" dirty="0">
                <a:solidFill>
                  <a:srgbClr val="800000"/>
                </a:solidFill>
                <a:effectLst>
                  <a:outerShdw blurRad="38100" dist="38100" dir="2700000" algn="tl">
                    <a:srgbClr val="000000">
                      <a:alpha val="43137"/>
                    </a:srgbClr>
                  </a:outerShdw>
                </a:effectLst>
                <a:latin typeface="+mn-ea"/>
                <a:cs typeface="+mj-cs"/>
              </a:rPr>
              <a:t>数据项</a:t>
            </a:r>
            <a:endParaRPr lang="zh-CN" altLang="en-US" dirty="0">
              <a:cs typeface="+mj-cs"/>
            </a:endParaRPr>
          </a:p>
        </p:txBody>
      </p:sp>
      <p:sp>
        <p:nvSpPr>
          <p:cNvPr id="3" name="日期占位符 2">
            <a:extLst>
              <a:ext uri="{FF2B5EF4-FFF2-40B4-BE49-F238E27FC236}">
                <a16:creationId xmlns:a16="http://schemas.microsoft.com/office/drawing/2014/main" id="{2EE0845F-84D9-4C4E-86C1-D4385087D6DE}"/>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2CDA9C0D-8DAD-4D45-981C-41AFE25587EA}"/>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34F9027-C421-49ED-8DDA-36AA00239F25}"/>
              </a:ext>
            </a:extLst>
          </p:cNvPr>
          <p:cNvSpPr>
            <a:spLocks noGrp="1"/>
          </p:cNvSpPr>
          <p:nvPr>
            <p:ph type="sldNum" sz="quarter" idx="12"/>
          </p:nvPr>
        </p:nvSpPr>
        <p:spPr/>
        <p:txBody>
          <a:bodyPr/>
          <a:lstStyle/>
          <a:p>
            <a:pPr>
              <a:defRPr/>
            </a:pPr>
            <a:fld id="{00E08FB6-58E7-4290-B702-D769CB5721E7}" type="slidenum">
              <a:rPr lang="zh-CN" altLang="en-US"/>
              <a:pPr>
                <a:defRPr/>
              </a:pPr>
              <a:t>32</a:t>
            </a:fld>
            <a:endParaRPr lang="en-US" altLang="zh-CN"/>
          </a:p>
        </p:txBody>
      </p:sp>
      <p:sp>
        <p:nvSpPr>
          <p:cNvPr id="6" name="Rectangle 2">
            <a:extLst>
              <a:ext uri="{FF2B5EF4-FFF2-40B4-BE49-F238E27FC236}">
                <a16:creationId xmlns:a16="http://schemas.microsoft.com/office/drawing/2014/main" id="{86E08959-421E-42C4-8A8F-7B3528259EA5}"/>
              </a:ext>
            </a:extLst>
          </p:cNvPr>
          <p:cNvSpPr txBox="1">
            <a:spLocks noChangeArrowheads="1"/>
          </p:cNvSpPr>
          <p:nvPr/>
        </p:nvSpPr>
        <p:spPr>
          <a:xfrm>
            <a:off x="1357313" y="857250"/>
            <a:ext cx="2143125" cy="642938"/>
          </a:xfrm>
          <a:prstGeom prst="rect">
            <a:avLst/>
          </a:prstGeom>
        </p:spPr>
        <p:txBody>
          <a:bodyPr/>
          <a:lstStyle/>
          <a:p>
            <a:pPr algn="r" eaLnBrk="1" hangingPunct="1">
              <a:lnSpc>
                <a:spcPct val="70000"/>
              </a:lnSpc>
              <a:buFont typeface="Arial" panose="020B0604020202020204" pitchFamily="34" charset="0"/>
              <a:buNone/>
              <a:defRPr/>
            </a:pPr>
            <a:endParaRPr lang="zh-CN" altLang="en-US" sz="4400" noProof="1">
              <a:solidFill>
                <a:srgbClr val="800000"/>
              </a:solidFill>
              <a:effectLst>
                <a:outerShdw blurRad="38100" dist="38100" dir="2700000">
                  <a:srgbClr val="C0C0C0"/>
                </a:outerShdw>
              </a:effectLst>
              <a:ea typeface="楷体_GB2312"/>
            </a:endParaRPr>
          </a:p>
        </p:txBody>
      </p:sp>
      <p:pic>
        <p:nvPicPr>
          <p:cNvPr id="8" name="图片 7">
            <a:extLst>
              <a:ext uri="{FF2B5EF4-FFF2-40B4-BE49-F238E27FC236}">
                <a16:creationId xmlns:a16="http://schemas.microsoft.com/office/drawing/2014/main" id="{207247EC-19D1-45FD-8373-6F8568F38227}"/>
              </a:ext>
            </a:extLst>
          </p:cNvPr>
          <p:cNvPicPr>
            <a:picLocks noChangeAspect="1"/>
          </p:cNvPicPr>
          <p:nvPr/>
        </p:nvPicPr>
        <p:blipFill>
          <a:blip r:embed="rId2"/>
          <a:stretch>
            <a:fillRect/>
          </a:stretch>
        </p:blipFill>
        <p:spPr>
          <a:xfrm>
            <a:off x="3206587" y="3328068"/>
            <a:ext cx="5113228" cy="3096344"/>
          </a:xfrm>
          <a:prstGeom prst="rect">
            <a:avLst/>
          </a:prstGeom>
        </p:spPr>
      </p:pic>
      <p:sp>
        <p:nvSpPr>
          <p:cNvPr id="10" name="文本框 9">
            <a:extLst>
              <a:ext uri="{FF2B5EF4-FFF2-40B4-BE49-F238E27FC236}">
                <a16:creationId xmlns:a16="http://schemas.microsoft.com/office/drawing/2014/main" id="{BDA34AC5-91EA-459F-86F5-2D407799F485}"/>
              </a:ext>
            </a:extLst>
          </p:cNvPr>
          <p:cNvSpPr txBox="1"/>
          <p:nvPr/>
        </p:nvSpPr>
        <p:spPr>
          <a:xfrm>
            <a:off x="107504" y="1212985"/>
            <a:ext cx="5016952" cy="3363998"/>
          </a:xfrm>
          <a:prstGeom prst="rect">
            <a:avLst/>
          </a:prstGeom>
          <a:noFill/>
        </p:spPr>
        <p:txBody>
          <a:bodyPr wrap="square">
            <a:spAutoFit/>
          </a:bodyPr>
          <a:lstStyle/>
          <a:p>
            <a:pPr eaLnBrk="1" hangingPunct="1">
              <a:buFont typeface="Wingdings" panose="05000000000000000000" pitchFamily="2" charset="2"/>
              <a:buChar char="n"/>
              <a:defRPr/>
            </a:pPr>
            <a:r>
              <a:rPr lang="zh-CN" altLang="en-US" sz="3200" b="0" dirty="0">
                <a:latin typeface="华文新魏" panose="02010800040101010101" pitchFamily="2" charset="-122"/>
                <a:ea typeface="华文新魏" panose="02010800040101010101" pitchFamily="2" charset="-122"/>
              </a:rPr>
              <a:t>是最低级数据组织形式。</a:t>
            </a:r>
            <a:r>
              <a:rPr lang="zh-CN" altLang="en-US" sz="3200" b="0" noProof="1">
                <a:solidFill>
                  <a:srgbClr val="000000"/>
                </a:solidFill>
                <a:latin typeface="楷体_GB2312"/>
                <a:ea typeface="华文行楷" panose="02010800040101010101" pitchFamily="2" charset="-122"/>
                <a:cs typeface="楷体_GB2312"/>
              </a:rPr>
              <a:t> </a:t>
            </a:r>
            <a:endParaRPr lang="en-US" altLang="zh-CN" sz="3200" b="0" noProof="1">
              <a:solidFill>
                <a:srgbClr val="000000"/>
              </a:solidFill>
              <a:latin typeface="楷体_GB2312"/>
              <a:ea typeface="华文行楷" panose="02010800040101010101" pitchFamily="2" charset="-122"/>
              <a:cs typeface="楷体_GB2312"/>
            </a:endParaRPr>
          </a:p>
          <a:p>
            <a:pPr eaLnBrk="1" hangingPunct="1">
              <a:buFont typeface="Wingdings" panose="05000000000000000000" pitchFamily="2" charset="2"/>
              <a:buChar char="n"/>
              <a:defRPr/>
            </a:pPr>
            <a:r>
              <a:rPr lang="zh-CN" altLang="en-US" sz="3200" b="0" noProof="1">
                <a:solidFill>
                  <a:srgbClr val="000000"/>
                </a:solidFill>
                <a:latin typeface="华文新魏" panose="02010800040101010101" pitchFamily="2" charset="-122"/>
                <a:ea typeface="华文新魏" panose="02010800040101010101" pitchFamily="2" charset="-122"/>
                <a:cs typeface="楷体_GB2312"/>
              </a:rPr>
              <a:t>数据项的语义</a:t>
            </a:r>
          </a:p>
          <a:p>
            <a:pPr marL="540000" lvl="3" eaLnBrk="1" hangingPunct="1">
              <a:buFont typeface="Wingdings" panose="05000000000000000000" pitchFamily="2" charset="2"/>
              <a:buChar char="u"/>
              <a:defRPr/>
            </a:pPr>
            <a:r>
              <a:rPr lang="zh-CN" altLang="en-US" sz="2800" b="0" noProof="1">
                <a:solidFill>
                  <a:srgbClr val="000099"/>
                </a:solidFill>
                <a:latin typeface="华文新魏" panose="02010800040101010101" pitchFamily="2" charset="-122"/>
                <a:ea typeface="华文新魏" panose="02010800040101010101" pitchFamily="2" charset="-122"/>
                <a:cs typeface="楷体_GB2312"/>
              </a:rPr>
              <a:t>表示关系数据库中元组的</a:t>
            </a:r>
            <a:r>
              <a:rPr lang="zh-CN" altLang="en-US" sz="2800" b="0" noProof="1">
                <a:solidFill>
                  <a:srgbClr val="FF0000"/>
                </a:solidFill>
                <a:latin typeface="华文新魏" panose="02010800040101010101" pitchFamily="2" charset="-122"/>
                <a:ea typeface="华文新魏" panose="02010800040101010101" pitchFamily="2" charset="-122"/>
                <a:cs typeface="楷体_GB2312"/>
              </a:rPr>
              <a:t>属性值</a:t>
            </a:r>
            <a:endParaRPr lang="zh-CN" altLang="zh-CN" sz="2800" b="0" noProof="1">
              <a:solidFill>
                <a:srgbClr val="FF0000"/>
              </a:solidFill>
              <a:latin typeface="华文新魏" panose="02010800040101010101" pitchFamily="2" charset="-122"/>
              <a:ea typeface="华文新魏" panose="02010800040101010101" pitchFamily="2" charset="-122"/>
            </a:endParaRPr>
          </a:p>
          <a:p>
            <a:pPr lvl="2" eaLnBrk="1" hangingPunct="1">
              <a:lnSpc>
                <a:spcPct val="90000"/>
              </a:lnSpc>
              <a:spcBef>
                <a:spcPct val="20000"/>
              </a:spcBef>
              <a:buFont typeface="Wingdings" panose="05000000000000000000" pitchFamily="2" charset="2"/>
              <a:buChar char="l"/>
              <a:defRPr/>
            </a:pPr>
            <a:r>
              <a:rPr lang="zh-CN" altLang="en-US" sz="2800" b="0" noProof="1">
                <a:solidFill>
                  <a:srgbClr val="800000"/>
                </a:solidFill>
                <a:latin typeface="华文新魏" panose="02010800040101010101" pitchFamily="2" charset="-122"/>
                <a:ea typeface="华文新魏" panose="02010800040101010101" pitchFamily="2" charset="-122"/>
              </a:rPr>
              <a:t> 姓名</a:t>
            </a:r>
          </a:p>
          <a:p>
            <a:pPr lvl="2" eaLnBrk="1" hangingPunct="1">
              <a:lnSpc>
                <a:spcPct val="90000"/>
              </a:lnSpc>
              <a:spcBef>
                <a:spcPct val="20000"/>
              </a:spcBef>
              <a:buFont typeface="Wingdings" panose="05000000000000000000" pitchFamily="2" charset="2"/>
              <a:buChar char="l"/>
              <a:defRPr/>
            </a:pPr>
            <a:r>
              <a:rPr lang="zh-CN" altLang="en-US" sz="2800" b="0" noProof="1">
                <a:solidFill>
                  <a:srgbClr val="800000"/>
                </a:solidFill>
                <a:latin typeface="华文新魏" panose="02010800040101010101" pitchFamily="2" charset="-122"/>
                <a:ea typeface="华文新魏" panose="02010800040101010101" pitchFamily="2" charset="-122"/>
              </a:rPr>
              <a:t> 年龄</a:t>
            </a:r>
          </a:p>
          <a:p>
            <a:pPr lvl="2" eaLnBrk="1" hangingPunct="1">
              <a:lnSpc>
                <a:spcPct val="90000"/>
              </a:lnSpc>
              <a:spcBef>
                <a:spcPct val="20000"/>
              </a:spcBef>
              <a:buFont typeface="Wingdings" panose="05000000000000000000" pitchFamily="2" charset="2"/>
              <a:buChar char="l"/>
              <a:defRPr/>
            </a:pPr>
            <a:r>
              <a:rPr lang="zh-CN" altLang="en-US" sz="2800" b="0" noProof="1">
                <a:solidFill>
                  <a:srgbClr val="800000"/>
                </a:solidFill>
                <a:latin typeface="华文新魏" panose="02010800040101010101" pitchFamily="2" charset="-122"/>
                <a:ea typeface="华文新魏" panose="02010800040101010101" pitchFamily="2" charset="-122"/>
              </a:rPr>
              <a:t> 出生日期</a:t>
            </a:r>
          </a:p>
        </p:txBody>
      </p:sp>
      <p:sp>
        <p:nvSpPr>
          <p:cNvPr id="12" name="文本框 11">
            <a:extLst>
              <a:ext uri="{FF2B5EF4-FFF2-40B4-BE49-F238E27FC236}">
                <a16:creationId xmlns:a16="http://schemas.microsoft.com/office/drawing/2014/main" id="{F9A09C26-DBD9-43CC-A66A-1B9F7FF1BDEE}"/>
              </a:ext>
            </a:extLst>
          </p:cNvPr>
          <p:cNvSpPr txBox="1"/>
          <p:nvPr/>
        </p:nvSpPr>
        <p:spPr>
          <a:xfrm>
            <a:off x="5026843" y="1241821"/>
            <a:ext cx="4105597" cy="1957459"/>
          </a:xfrm>
          <a:prstGeom prst="rect">
            <a:avLst/>
          </a:prstGeom>
          <a:noFill/>
        </p:spPr>
        <p:txBody>
          <a:bodyPr wrap="square">
            <a:spAutoFit/>
          </a:bodyPr>
          <a:lstStyle/>
          <a:p>
            <a:pPr eaLnBrk="1" hangingPunct="1">
              <a:lnSpc>
                <a:spcPct val="90000"/>
              </a:lnSpc>
              <a:spcBef>
                <a:spcPct val="20000"/>
              </a:spcBef>
              <a:buFont typeface="Wingdings" panose="05000000000000000000" pitchFamily="2" charset="2"/>
              <a:buChar char="n"/>
              <a:defRPr/>
            </a:pPr>
            <a:r>
              <a:rPr lang="zh-CN" altLang="zh-CN" sz="2800" b="0" noProof="1">
                <a:solidFill>
                  <a:srgbClr val="000099"/>
                </a:solidFill>
                <a:latin typeface="楷体_GB2312"/>
                <a:ea typeface="华文行楷" panose="02010800040101010101" pitchFamily="2" charset="-122"/>
              </a:rPr>
              <a:t> </a:t>
            </a:r>
            <a:r>
              <a:rPr lang="zh-CN" altLang="en-US" sz="3200" b="0" noProof="1">
                <a:solidFill>
                  <a:srgbClr val="000000"/>
                </a:solidFill>
                <a:latin typeface="华文新魏" panose="02010800040101010101" pitchFamily="2" charset="-122"/>
                <a:ea typeface="华文新魏" panose="02010800040101010101" pitchFamily="2" charset="-122"/>
              </a:rPr>
              <a:t>数据项类型</a:t>
            </a:r>
            <a:endParaRPr lang="zh-CN" altLang="zh-CN" sz="3200" b="0" noProof="1">
              <a:solidFill>
                <a:srgbClr val="000000"/>
              </a:solidFill>
              <a:latin typeface="华文新魏" panose="02010800040101010101" pitchFamily="2" charset="-122"/>
              <a:ea typeface="华文新魏" panose="02010800040101010101" pitchFamily="2" charset="-122"/>
            </a:endParaRPr>
          </a:p>
          <a:p>
            <a:pPr lvl="1" eaLnBrk="1" hangingPunct="1">
              <a:lnSpc>
                <a:spcPct val="90000"/>
              </a:lnSpc>
              <a:spcBef>
                <a:spcPct val="20000"/>
              </a:spcBef>
              <a:buFont typeface="Wingdings" panose="05000000000000000000" pitchFamily="2" charset="2"/>
              <a:buChar char="u"/>
              <a:defRPr/>
            </a:pPr>
            <a:r>
              <a:rPr lang="zh-CN" altLang="zh-CN" sz="2800" b="0" noProof="1">
                <a:solidFill>
                  <a:srgbClr val="800000"/>
                </a:solidFill>
                <a:latin typeface="华文新魏" panose="02010800040101010101" pitchFamily="2" charset="-122"/>
                <a:ea typeface="华文新魏" panose="02010800040101010101" pitchFamily="2" charset="-122"/>
              </a:rPr>
              <a:t> </a:t>
            </a:r>
            <a:r>
              <a:rPr lang="en-US" altLang="zh-CN" sz="2800" b="0" noProof="1">
                <a:solidFill>
                  <a:srgbClr val="000099"/>
                </a:solidFill>
                <a:latin typeface="华文新魏" panose="02010800040101010101" pitchFamily="2" charset="-122"/>
                <a:ea typeface="华文新魏" panose="02010800040101010101" pitchFamily="2" charset="-122"/>
              </a:rPr>
              <a:t>Integer (short)</a:t>
            </a:r>
          </a:p>
          <a:p>
            <a:pPr lvl="1" eaLnBrk="1" hangingPunct="1">
              <a:lnSpc>
                <a:spcPct val="90000"/>
              </a:lnSpc>
              <a:spcBef>
                <a:spcPct val="20000"/>
              </a:spcBef>
              <a:buFont typeface="Wingdings" panose="05000000000000000000" pitchFamily="2" charset="2"/>
              <a:buChar char="u"/>
              <a:defRPr/>
            </a:pPr>
            <a:r>
              <a:rPr lang="en-US" altLang="zh-CN" sz="2800" b="0" noProof="1">
                <a:solidFill>
                  <a:srgbClr val="000099"/>
                </a:solidFill>
                <a:latin typeface="华文新魏" panose="02010800040101010101" pitchFamily="2" charset="-122"/>
                <a:ea typeface="华文新魏" panose="02010800040101010101" pitchFamily="2" charset="-122"/>
              </a:rPr>
              <a:t> Real/Float</a:t>
            </a:r>
          </a:p>
          <a:p>
            <a:pPr lvl="1" eaLnBrk="1" hangingPunct="1">
              <a:lnSpc>
                <a:spcPct val="90000"/>
              </a:lnSpc>
              <a:spcBef>
                <a:spcPct val="20000"/>
              </a:spcBef>
              <a:buFont typeface="Wingdings" panose="05000000000000000000" pitchFamily="2" charset="2"/>
              <a:buChar char="u"/>
              <a:defRPr/>
            </a:pPr>
            <a:r>
              <a:rPr lang="en-US" altLang="zh-CN" sz="2800" b="0" noProof="1">
                <a:solidFill>
                  <a:srgbClr val="000099"/>
                </a:solidFill>
                <a:latin typeface="华文新魏" panose="02010800040101010101" pitchFamily="2" charset="-122"/>
                <a:ea typeface="华文新魏" panose="02010800040101010101" pitchFamily="2" charset="-122"/>
              </a:rPr>
              <a:t> Char(n)/</a:t>
            </a:r>
            <a:r>
              <a:rPr lang="en-US" altLang="en-US" sz="2800" b="0" noProof="1">
                <a:solidFill>
                  <a:srgbClr val="000099"/>
                </a:solidFill>
                <a:latin typeface="华文新魏" panose="02010800040101010101" pitchFamily="2" charset="-122"/>
                <a:ea typeface="华文新魏" panose="02010800040101010101" pitchFamily="2" charset="-122"/>
              </a:rPr>
              <a:t> </a:t>
            </a:r>
            <a:r>
              <a:rPr lang="en-US" altLang="zh-CN" sz="2800" b="0" noProof="1">
                <a:solidFill>
                  <a:srgbClr val="000099"/>
                </a:solidFill>
                <a:latin typeface="华文新魏" panose="02010800040101010101" pitchFamily="2" charset="-122"/>
                <a:ea typeface="华文新魏" panose="02010800040101010101" pitchFamily="2" charset="-122"/>
              </a:rPr>
              <a:t>Varchar(n</a:t>
            </a:r>
            <a:r>
              <a:rPr lang="en-US" altLang="zh-CN" sz="2800" b="0" noProof="1">
                <a:solidFill>
                  <a:srgbClr val="000099"/>
                </a:solidFill>
                <a:latin typeface="楷体_GB2312"/>
                <a:ea typeface="华文行楷"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4FA2D-5E70-4307-BDE3-7A91E785C537}"/>
              </a:ext>
            </a:extLst>
          </p:cNvPr>
          <p:cNvSpPr>
            <a:spLocks noGrp="1"/>
          </p:cNvSpPr>
          <p:nvPr>
            <p:ph type="title"/>
          </p:nvPr>
        </p:nvSpPr>
        <p:spPr/>
        <p:txBody>
          <a:bodyPr/>
          <a:lstStyle/>
          <a:p>
            <a:pPr algn="r">
              <a:defRPr/>
            </a:pPr>
            <a:r>
              <a:rPr kumimoji="1" lang="zh-CN" altLang="en-US" dirty="0">
                <a:solidFill>
                  <a:srgbClr val="8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文件记录</a:t>
            </a:r>
          </a:p>
        </p:txBody>
      </p:sp>
      <p:sp>
        <p:nvSpPr>
          <p:cNvPr id="3" name="日期占位符 2">
            <a:extLst>
              <a:ext uri="{FF2B5EF4-FFF2-40B4-BE49-F238E27FC236}">
                <a16:creationId xmlns:a16="http://schemas.microsoft.com/office/drawing/2014/main" id="{81233733-BBE9-4A8F-816A-10C993061AF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DEBF60-0BD1-4C53-9B33-F486C3AF6A2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00E9F20D-0642-4942-BB3C-5235DADCFC6C}"/>
              </a:ext>
            </a:extLst>
          </p:cNvPr>
          <p:cNvSpPr>
            <a:spLocks noGrp="1"/>
          </p:cNvSpPr>
          <p:nvPr>
            <p:ph type="sldNum" sz="quarter" idx="12"/>
          </p:nvPr>
        </p:nvSpPr>
        <p:spPr/>
        <p:txBody>
          <a:bodyPr/>
          <a:lstStyle/>
          <a:p>
            <a:pPr>
              <a:defRPr/>
            </a:pPr>
            <a:fld id="{BD9C181F-712C-4A23-93D9-7482C825CF42}" type="slidenum">
              <a:rPr lang="zh-CN" altLang="en-US"/>
              <a:pPr>
                <a:defRPr/>
              </a:pPr>
              <a:t>33</a:t>
            </a:fld>
            <a:endParaRPr lang="en-US" altLang="zh-CN"/>
          </a:p>
        </p:txBody>
      </p:sp>
      <p:sp>
        <p:nvSpPr>
          <p:cNvPr id="55302" name="Rectangle 2">
            <a:extLst>
              <a:ext uri="{FF2B5EF4-FFF2-40B4-BE49-F238E27FC236}">
                <a16:creationId xmlns:a16="http://schemas.microsoft.com/office/drawing/2014/main" id="{650246A2-2912-43E5-8275-E5378462BE87}"/>
              </a:ext>
            </a:extLst>
          </p:cNvPr>
          <p:cNvSpPr txBox="1">
            <a:spLocks noChangeArrowheads="1"/>
          </p:cNvSpPr>
          <p:nvPr/>
        </p:nvSpPr>
        <p:spPr bwMode="auto">
          <a:xfrm>
            <a:off x="1357313" y="619125"/>
            <a:ext cx="23002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spcBef>
                <a:spcPct val="0"/>
              </a:spcBef>
              <a:buFontTx/>
              <a:buNone/>
            </a:pPr>
            <a:endParaRPr lang="zh-CN" altLang="en-US" sz="4000" b="0">
              <a:solidFill>
                <a:srgbClr val="FF0000"/>
              </a:solidFill>
              <a:latin typeface="楷体_GB2312"/>
              <a:ea typeface="华文行楷" panose="02010800040101010101" pitchFamily="2" charset="-122"/>
            </a:endParaRPr>
          </a:p>
        </p:txBody>
      </p:sp>
      <p:sp>
        <p:nvSpPr>
          <p:cNvPr id="9" name="文本框 8">
            <a:extLst>
              <a:ext uri="{FF2B5EF4-FFF2-40B4-BE49-F238E27FC236}">
                <a16:creationId xmlns:a16="http://schemas.microsoft.com/office/drawing/2014/main" id="{4C0ED32F-B906-427C-A4EB-1D18AF26BF39}"/>
              </a:ext>
            </a:extLst>
          </p:cNvPr>
          <p:cNvSpPr txBox="1"/>
          <p:nvPr/>
        </p:nvSpPr>
        <p:spPr>
          <a:xfrm>
            <a:off x="890566" y="723417"/>
            <a:ext cx="7560840" cy="3231654"/>
          </a:xfrm>
          <a:prstGeom prst="rect">
            <a:avLst/>
          </a:prstGeom>
          <a:noFill/>
        </p:spPr>
        <p:txBody>
          <a:bodyPr wrap="square">
            <a:spAutoFit/>
          </a:bodyPr>
          <a:lstStyle/>
          <a:p>
            <a:pPr marL="342900" indent="-342900">
              <a:spcBef>
                <a:spcPct val="20000"/>
              </a:spcBef>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文件记录定义</a:t>
            </a:r>
          </a:p>
          <a:p>
            <a:pPr marL="457200" lvl="3">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数据项的集合</a:t>
            </a:r>
            <a:r>
              <a:rPr lang="en-US" altLang="zh-CN" sz="2800" b="0" dirty="0">
                <a:solidFill>
                  <a:srgbClr val="000099"/>
                </a:solidFill>
                <a:latin typeface="华文新魏" panose="02010800040101010101" pitchFamily="2" charset="-122"/>
                <a:ea typeface="华文新魏" panose="02010800040101010101" pitchFamily="2" charset="-122"/>
              </a:rPr>
              <a:t>, </a:t>
            </a:r>
            <a:r>
              <a:rPr lang="zh-CN" altLang="en-US" sz="2800" b="0" dirty="0">
                <a:solidFill>
                  <a:srgbClr val="000099"/>
                </a:solidFill>
                <a:latin typeface="华文新魏" panose="02010800040101010101" pitchFamily="2" charset="-122"/>
                <a:ea typeface="华文新魏" panose="02010800040101010101" pitchFamily="2" charset="-122"/>
              </a:rPr>
              <a:t>对应于一个</a:t>
            </a:r>
            <a:r>
              <a:rPr lang="zh-CN" altLang="en-US" sz="2800" b="0" dirty="0">
                <a:solidFill>
                  <a:srgbClr val="FF0000"/>
                </a:solidFill>
                <a:latin typeface="华文新魏" panose="02010800040101010101" pitchFamily="2" charset="-122"/>
                <a:ea typeface="华文新魏" panose="02010800040101010101" pitchFamily="2" charset="-122"/>
              </a:rPr>
              <a:t>关系元组</a:t>
            </a:r>
            <a:endParaRPr lang="en-US" altLang="zh-CN" sz="2800" b="0" dirty="0">
              <a:solidFill>
                <a:srgbClr val="FF0000"/>
              </a:solidFill>
              <a:latin typeface="华文新魏" panose="02010800040101010101" pitchFamily="2" charset="-122"/>
              <a:ea typeface="华文新魏" panose="02010800040101010101" pitchFamily="2" charset="-122"/>
            </a:endParaRPr>
          </a:p>
          <a:p>
            <a:pPr marL="342900" indent="-342900" eaLnBrk="1" hangingPunct="1">
              <a:spcBef>
                <a:spcPts val="0"/>
              </a:spcBef>
              <a:buSzPct val="100000"/>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记录的种类</a:t>
            </a:r>
          </a:p>
          <a:p>
            <a:pPr lvl="1">
              <a:spcBef>
                <a:spcPts val="0"/>
              </a:spcBef>
              <a:buFont typeface="Wingdings" panose="05000000000000000000" pitchFamily="2" charset="2"/>
              <a:buChar char="u"/>
              <a:defRPr/>
            </a:pPr>
            <a:r>
              <a:rPr lang="en-US" altLang="zh-CN" sz="2800" b="0" dirty="0">
                <a:solidFill>
                  <a:srgbClr val="000099"/>
                </a:solidFill>
                <a:latin typeface="华文新魏" panose="02010800040101010101" pitchFamily="2" charset="-122"/>
                <a:ea typeface="华文新魏" panose="02010800040101010101" pitchFamily="2" charset="-122"/>
              </a:rPr>
              <a:t> </a:t>
            </a:r>
            <a:r>
              <a:rPr lang="zh-CN" altLang="en-US" sz="2800" b="0" dirty="0">
                <a:solidFill>
                  <a:srgbClr val="000099"/>
                </a:solidFill>
                <a:latin typeface="华文新魏" panose="02010800040101010101" pitchFamily="2" charset="-122"/>
                <a:ea typeface="华文新魏" panose="02010800040101010101" pitchFamily="2" charset="-122"/>
              </a:rPr>
              <a:t>定长记录</a:t>
            </a: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记录长度固定</a:t>
            </a:r>
            <a:endParaRPr lang="en-US" altLang="zh-CN" sz="2800" b="0" dirty="0">
              <a:solidFill>
                <a:srgbClr val="800000"/>
              </a:solidFill>
              <a:latin typeface="华文新魏" panose="02010800040101010101" pitchFamily="2" charset="-122"/>
              <a:ea typeface="华文新魏" panose="02010800040101010101" pitchFamily="2" charset="-122"/>
            </a:endParaRPr>
          </a:p>
          <a:p>
            <a:pPr lvl="1">
              <a:spcBef>
                <a:spcPts val="0"/>
              </a:spcBef>
              <a:buFont typeface="Wingdings" panose="05000000000000000000" pitchFamily="2" charset="2"/>
              <a:buChar char="u"/>
              <a:defRPr/>
            </a:pPr>
            <a:r>
              <a:rPr lang="en-US" altLang="zh-CN" sz="2800" b="0" dirty="0">
                <a:solidFill>
                  <a:srgbClr val="000099"/>
                </a:solidFill>
                <a:latin typeface="华文新魏" panose="02010800040101010101" pitchFamily="2" charset="-122"/>
                <a:ea typeface="华文新魏" panose="02010800040101010101" pitchFamily="2" charset="-122"/>
              </a:rPr>
              <a:t> </a:t>
            </a:r>
            <a:r>
              <a:rPr lang="zh-CN" altLang="en-US" sz="2800" b="0" dirty="0">
                <a:solidFill>
                  <a:srgbClr val="000099"/>
                </a:solidFill>
                <a:latin typeface="华文新魏" panose="02010800040101010101" pitchFamily="2" charset="-122"/>
                <a:ea typeface="华文新魏" panose="02010800040101010101" pitchFamily="2" charset="-122"/>
              </a:rPr>
              <a:t>非定长记录</a:t>
            </a:r>
            <a:r>
              <a:rPr lang="en-US" altLang="zh-CN" sz="2800" b="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记录长度可变</a:t>
            </a:r>
            <a:endParaRPr lang="en-US" altLang="zh-CN" sz="2800" b="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endParaRP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每个属性值存储位置偏移量是</a:t>
            </a:r>
            <a:r>
              <a:rPr lang="en-US" altLang="zh-CN" sz="2800" b="0" dirty="0">
                <a:solidFill>
                  <a:srgbClr val="000099"/>
                </a:solidFill>
                <a:latin typeface="华文新魏" panose="02010800040101010101" pitchFamily="2" charset="-122"/>
                <a:ea typeface="华文新魏" panose="02010800040101010101" pitchFamily="2" charset="-122"/>
              </a:rPr>
              <a:t>4</a:t>
            </a:r>
            <a:r>
              <a:rPr lang="zh-CN" altLang="en-US" sz="2800" b="0" dirty="0">
                <a:solidFill>
                  <a:srgbClr val="000099"/>
                </a:solidFill>
                <a:latin typeface="华文新魏" panose="02010800040101010101" pitchFamily="2" charset="-122"/>
                <a:ea typeface="华文新魏" panose="02010800040101010101" pitchFamily="2" charset="-122"/>
              </a:rPr>
              <a:t>字节或</a:t>
            </a:r>
            <a:r>
              <a:rPr lang="en-US" altLang="zh-CN" sz="2800" b="0" dirty="0">
                <a:solidFill>
                  <a:srgbClr val="000099"/>
                </a:solidFill>
                <a:latin typeface="华文新魏" panose="02010800040101010101" pitchFamily="2" charset="-122"/>
                <a:ea typeface="华文新魏" panose="02010800040101010101" pitchFamily="2" charset="-122"/>
              </a:rPr>
              <a:t>8</a:t>
            </a:r>
            <a:r>
              <a:rPr lang="zh-CN" altLang="en-US" sz="2800" b="0" dirty="0">
                <a:solidFill>
                  <a:srgbClr val="000099"/>
                </a:solidFill>
                <a:latin typeface="华文新魏" panose="02010800040101010101" pitchFamily="2" charset="-122"/>
                <a:ea typeface="华文新魏" panose="02010800040101010101" pitchFamily="2" charset="-122"/>
              </a:rPr>
              <a:t>字节整数倍</a:t>
            </a:r>
            <a:endParaRPr lang="en-US" altLang="zh-CN" sz="2800" b="0" dirty="0">
              <a:solidFill>
                <a:srgbClr val="000099"/>
              </a:solidFill>
              <a:latin typeface="华文新魏" panose="02010800040101010101" pitchFamily="2" charset="-122"/>
              <a:ea typeface="华文新魏" panose="02010800040101010101" pitchFamily="2" charset="-122"/>
            </a:endParaRPr>
          </a:p>
        </p:txBody>
      </p:sp>
      <p:pic>
        <p:nvPicPr>
          <p:cNvPr id="10" name="图片 9">
            <a:extLst>
              <a:ext uri="{FF2B5EF4-FFF2-40B4-BE49-F238E27FC236}">
                <a16:creationId xmlns:a16="http://schemas.microsoft.com/office/drawing/2014/main" id="{1127CE80-9CF7-44C6-9633-A9ED5CC563DC}"/>
              </a:ext>
            </a:extLst>
          </p:cNvPr>
          <p:cNvPicPr>
            <a:picLocks noChangeAspect="1"/>
          </p:cNvPicPr>
          <p:nvPr/>
        </p:nvPicPr>
        <p:blipFill>
          <a:blip r:embed="rId2"/>
          <a:stretch>
            <a:fillRect/>
          </a:stretch>
        </p:blipFill>
        <p:spPr>
          <a:xfrm>
            <a:off x="179512" y="4437112"/>
            <a:ext cx="4156825" cy="1008112"/>
          </a:xfrm>
          <a:prstGeom prst="rect">
            <a:avLst/>
          </a:prstGeom>
        </p:spPr>
      </p:pic>
      <p:pic>
        <p:nvPicPr>
          <p:cNvPr id="11" name="图片 10">
            <a:extLst>
              <a:ext uri="{FF2B5EF4-FFF2-40B4-BE49-F238E27FC236}">
                <a16:creationId xmlns:a16="http://schemas.microsoft.com/office/drawing/2014/main" id="{ED24178A-5EA8-4720-9400-99AC4E95AA9D}"/>
              </a:ext>
            </a:extLst>
          </p:cNvPr>
          <p:cNvPicPr>
            <a:picLocks noChangeAspect="1"/>
          </p:cNvPicPr>
          <p:nvPr/>
        </p:nvPicPr>
        <p:blipFill>
          <a:blip r:embed="rId3"/>
          <a:stretch>
            <a:fillRect/>
          </a:stretch>
        </p:blipFill>
        <p:spPr>
          <a:xfrm>
            <a:off x="4419600" y="4309404"/>
            <a:ext cx="4343400" cy="18894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anim calcmode="lin" valueType="num">
                                      <p:cBhvr additive="base">
                                        <p:cTn id="1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 calcmode="lin" valueType="num">
                                      <p:cBhvr additive="base">
                                        <p:cTn id="1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 calcmode="lin" valueType="num">
                                      <p:cBhvr additive="base">
                                        <p:cTn id="1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4FA2D-5E70-4307-BDE3-7A91E785C537}"/>
              </a:ext>
            </a:extLst>
          </p:cNvPr>
          <p:cNvSpPr>
            <a:spLocks noGrp="1"/>
          </p:cNvSpPr>
          <p:nvPr>
            <p:ph type="title"/>
          </p:nvPr>
        </p:nvSpPr>
        <p:spPr/>
        <p:txBody>
          <a:bodyPr/>
          <a:lstStyle/>
          <a:p>
            <a:pPr algn="r">
              <a:defRPr/>
            </a:pPr>
            <a:r>
              <a:rPr kumimoji="1" lang="zh-CN" altLang="en-US" dirty="0">
                <a:solidFill>
                  <a:srgbClr val="8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文件记录</a:t>
            </a:r>
          </a:p>
        </p:txBody>
      </p:sp>
      <p:sp>
        <p:nvSpPr>
          <p:cNvPr id="3" name="日期占位符 2">
            <a:extLst>
              <a:ext uri="{FF2B5EF4-FFF2-40B4-BE49-F238E27FC236}">
                <a16:creationId xmlns:a16="http://schemas.microsoft.com/office/drawing/2014/main" id="{81233733-BBE9-4A8F-816A-10C993061AF0}"/>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DEBF60-0BD1-4C53-9B33-F486C3AF6A2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00E9F20D-0642-4942-BB3C-5235DADCFC6C}"/>
              </a:ext>
            </a:extLst>
          </p:cNvPr>
          <p:cNvSpPr>
            <a:spLocks noGrp="1"/>
          </p:cNvSpPr>
          <p:nvPr>
            <p:ph type="sldNum" sz="quarter" idx="12"/>
          </p:nvPr>
        </p:nvSpPr>
        <p:spPr/>
        <p:txBody>
          <a:bodyPr/>
          <a:lstStyle/>
          <a:p>
            <a:pPr>
              <a:defRPr/>
            </a:pPr>
            <a:fld id="{BD9C181F-712C-4A23-93D9-7482C825CF42}" type="slidenum">
              <a:rPr lang="zh-CN" altLang="en-US"/>
              <a:pPr>
                <a:defRPr/>
              </a:pPr>
              <a:t>34</a:t>
            </a:fld>
            <a:endParaRPr lang="en-US" altLang="zh-CN"/>
          </a:p>
        </p:txBody>
      </p:sp>
      <p:sp>
        <p:nvSpPr>
          <p:cNvPr id="55302" name="Rectangle 2">
            <a:extLst>
              <a:ext uri="{FF2B5EF4-FFF2-40B4-BE49-F238E27FC236}">
                <a16:creationId xmlns:a16="http://schemas.microsoft.com/office/drawing/2014/main" id="{650246A2-2912-43E5-8275-E5378462BE87}"/>
              </a:ext>
            </a:extLst>
          </p:cNvPr>
          <p:cNvSpPr txBox="1">
            <a:spLocks noChangeArrowheads="1"/>
          </p:cNvSpPr>
          <p:nvPr/>
        </p:nvSpPr>
        <p:spPr bwMode="auto">
          <a:xfrm>
            <a:off x="1357313" y="619125"/>
            <a:ext cx="23002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spcBef>
                <a:spcPct val="0"/>
              </a:spcBef>
              <a:buFontTx/>
              <a:buNone/>
            </a:pPr>
            <a:endParaRPr lang="zh-CN" altLang="en-US" sz="4000" b="0">
              <a:solidFill>
                <a:srgbClr val="FF0000"/>
              </a:solidFill>
              <a:latin typeface="楷体_GB2312"/>
              <a:ea typeface="华文行楷" panose="02010800040101010101" pitchFamily="2" charset="-122"/>
            </a:endParaRPr>
          </a:p>
        </p:txBody>
      </p:sp>
      <p:sp>
        <p:nvSpPr>
          <p:cNvPr id="9" name="文本框 8">
            <a:extLst>
              <a:ext uri="{FF2B5EF4-FFF2-40B4-BE49-F238E27FC236}">
                <a16:creationId xmlns:a16="http://schemas.microsoft.com/office/drawing/2014/main" id="{4C0ED32F-B906-427C-A4EB-1D18AF26BF39}"/>
              </a:ext>
            </a:extLst>
          </p:cNvPr>
          <p:cNvSpPr txBox="1"/>
          <p:nvPr/>
        </p:nvSpPr>
        <p:spPr>
          <a:xfrm>
            <a:off x="683568" y="1136064"/>
            <a:ext cx="7560840" cy="3662541"/>
          </a:xfrm>
          <a:prstGeom prst="rect">
            <a:avLst/>
          </a:prstGeom>
          <a:noFill/>
        </p:spPr>
        <p:txBody>
          <a:bodyPr wrap="square">
            <a:spAutoFit/>
          </a:bodyPr>
          <a:lstStyle/>
          <a:p>
            <a:pPr marL="342900" indent="-342900">
              <a:spcBef>
                <a:spcPts val="0"/>
              </a:spcBef>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文件块定义</a:t>
            </a:r>
          </a:p>
          <a:p>
            <a:pPr marL="457200" lvl="3">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记录集合，一个</a:t>
            </a:r>
            <a:r>
              <a:rPr lang="zh-CN" altLang="en-US" sz="2800" b="0" dirty="0">
                <a:solidFill>
                  <a:srgbClr val="FF0000"/>
                </a:solidFill>
                <a:latin typeface="华文新魏" panose="02010800040101010101" pitchFamily="2" charset="-122"/>
                <a:ea typeface="华文新魏" panose="02010800040101010101" pitchFamily="2" charset="-122"/>
              </a:rPr>
              <a:t>磁盘块</a:t>
            </a:r>
            <a:endParaRPr lang="en-US" altLang="zh-CN" sz="2800" b="0" dirty="0">
              <a:solidFill>
                <a:srgbClr val="FF0000"/>
              </a:solidFill>
              <a:latin typeface="华文新魏" panose="02010800040101010101" pitchFamily="2" charset="-122"/>
              <a:ea typeface="华文新魏" panose="02010800040101010101" pitchFamily="2" charset="-122"/>
            </a:endParaRPr>
          </a:p>
          <a:p>
            <a:pPr marL="457200" lvl="3">
              <a:spcBef>
                <a:spcPts val="0"/>
              </a:spcBef>
              <a:defRPr/>
            </a:pPr>
            <a:r>
              <a:rPr lang="zh-CN" altLang="en-US" sz="2800" b="0" dirty="0">
                <a:solidFill>
                  <a:srgbClr val="000099"/>
                </a:solidFill>
                <a:latin typeface="华文新魏" panose="02010800040101010101" pitchFamily="2" charset="-122"/>
                <a:ea typeface="华文新魏" panose="02010800040101010101" pitchFamily="2" charset="-122"/>
              </a:rPr>
              <a:t>（典型值为</a:t>
            </a:r>
            <a:r>
              <a:rPr lang="en-US" altLang="zh-CN" sz="2800" b="0" dirty="0">
                <a:solidFill>
                  <a:srgbClr val="000099"/>
                </a:solidFill>
                <a:latin typeface="华文新魏" panose="02010800040101010101" pitchFamily="2" charset="-122"/>
                <a:ea typeface="华文新魏" panose="02010800040101010101" pitchFamily="2" charset="-122"/>
              </a:rPr>
              <a:t>4</a:t>
            </a:r>
            <a:r>
              <a:rPr lang="zh-CN" altLang="en-US" sz="2800" b="0" dirty="0">
                <a:solidFill>
                  <a:srgbClr val="000099"/>
                </a:solidFill>
                <a:latin typeface="华文新魏" panose="02010800040101010101" pitchFamily="2" charset="-122"/>
                <a:ea typeface="华文新魏" panose="02010800040101010101" pitchFamily="2" charset="-122"/>
              </a:rPr>
              <a:t>到</a:t>
            </a:r>
            <a:r>
              <a:rPr lang="en-US" altLang="zh-CN" sz="2800" b="0" dirty="0">
                <a:solidFill>
                  <a:srgbClr val="000099"/>
                </a:solidFill>
                <a:latin typeface="华文新魏" panose="02010800040101010101" pitchFamily="2" charset="-122"/>
                <a:ea typeface="华文新魏" panose="02010800040101010101" pitchFamily="2" charset="-122"/>
              </a:rPr>
              <a:t>8KB</a:t>
            </a:r>
            <a:r>
              <a:rPr lang="zh-CN" altLang="en-US" sz="2800" b="0" dirty="0">
                <a:solidFill>
                  <a:srgbClr val="000099"/>
                </a:solidFill>
                <a:latin typeface="华文新魏" panose="02010800040101010101" pitchFamily="2" charset="-122"/>
                <a:ea typeface="华文新魏" panose="02010800040101010101" pitchFamily="2" charset="-122"/>
              </a:rPr>
              <a:t>）</a:t>
            </a:r>
            <a:endParaRPr lang="en-US" altLang="zh-CN" sz="2800" b="0" dirty="0">
              <a:solidFill>
                <a:srgbClr val="000099"/>
              </a:solidFill>
              <a:latin typeface="华文新魏" panose="02010800040101010101" pitchFamily="2" charset="-122"/>
              <a:ea typeface="华文新魏" panose="02010800040101010101" pitchFamily="2" charset="-122"/>
            </a:endParaRPr>
          </a:p>
          <a:p>
            <a:pPr marL="342900" indent="-342900">
              <a:spcBef>
                <a:spcPts val="0"/>
              </a:spcBef>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文件记录的存储方法</a:t>
            </a: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跨块存储</a:t>
            </a:r>
            <a:r>
              <a:rPr lang="en-US" altLang="zh-CN" sz="2800" b="0" dirty="0">
                <a:solidFill>
                  <a:srgbClr val="000099"/>
                </a:solidFill>
                <a:latin typeface="华文新魏" panose="02010800040101010101" pitchFamily="2" charset="-122"/>
                <a:ea typeface="华文新魏" panose="02010800040101010101" pitchFamily="2" charset="-122"/>
              </a:rPr>
              <a:t>(</a:t>
            </a:r>
            <a:r>
              <a:rPr lang="zh-CN" altLang="en-US" sz="2800" b="0" dirty="0">
                <a:solidFill>
                  <a:srgbClr val="000099"/>
                </a:solidFill>
                <a:latin typeface="华文新魏" panose="02010800040101010101" pitchFamily="2" charset="-122"/>
                <a:ea typeface="华文新魏" panose="02010800040101010101" pitchFamily="2" charset="-122"/>
              </a:rPr>
              <a:t>跨块记录</a:t>
            </a:r>
            <a:r>
              <a:rPr lang="en-US" altLang="zh-CN" sz="2800" b="0" dirty="0">
                <a:solidFill>
                  <a:srgbClr val="000099"/>
                </a:solidFill>
                <a:latin typeface="华文新魏" panose="02010800040101010101" pitchFamily="2" charset="-122"/>
                <a:ea typeface="华文新魏" panose="02010800040101010101" pitchFamily="2" charset="-122"/>
              </a:rPr>
              <a:t>)</a:t>
            </a:r>
          </a:p>
          <a:p>
            <a:pPr lvl="2">
              <a:spcBef>
                <a:spcPts val="0"/>
              </a:spcBef>
              <a:buFont typeface="Wingdings" panose="05000000000000000000" pitchFamily="2" charset="2"/>
              <a:buChar char="Ø"/>
              <a:defRPr/>
            </a:pPr>
            <a:r>
              <a:rPr lang="zh-CN" altLang="en-US" sz="2800" b="0" dirty="0">
                <a:solidFill>
                  <a:srgbClr val="800000"/>
                </a:solidFill>
                <a:latin typeface="华文新魏" panose="02010800040101010101" pitchFamily="2" charset="-122"/>
                <a:ea typeface="华文新魏" panose="02010800040101010101" pitchFamily="2" charset="-122"/>
              </a:rPr>
              <a:t>一个记录存储在多个文件块</a:t>
            </a:r>
            <a:endParaRPr lang="en-US" altLang="zh-CN" sz="2800" b="0" dirty="0">
              <a:solidFill>
                <a:srgbClr val="800000"/>
              </a:solidFill>
              <a:latin typeface="华文新魏" panose="02010800040101010101" pitchFamily="2" charset="-122"/>
              <a:ea typeface="华文新魏" panose="02010800040101010101" pitchFamily="2" charset="-122"/>
            </a:endParaRP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非跨块存储</a:t>
            </a:r>
            <a:r>
              <a:rPr lang="en-US" altLang="zh-CN" sz="2800" b="0" dirty="0">
                <a:solidFill>
                  <a:srgbClr val="000099"/>
                </a:solidFill>
                <a:latin typeface="华文新魏" panose="02010800040101010101" pitchFamily="2" charset="-122"/>
                <a:ea typeface="华文新魏" panose="02010800040101010101" pitchFamily="2" charset="-122"/>
              </a:rPr>
              <a:t>(</a:t>
            </a:r>
            <a:r>
              <a:rPr lang="zh-CN" altLang="en-US" sz="2800" b="0" dirty="0">
                <a:solidFill>
                  <a:srgbClr val="000099"/>
                </a:solidFill>
                <a:latin typeface="华文新魏" panose="02010800040101010101" pitchFamily="2" charset="-122"/>
                <a:ea typeface="华文新魏" panose="02010800040101010101" pitchFamily="2" charset="-122"/>
              </a:rPr>
              <a:t>非跨块记录</a:t>
            </a:r>
            <a:r>
              <a:rPr lang="en-US" altLang="zh-CN" sz="2800" b="0" dirty="0">
                <a:solidFill>
                  <a:srgbClr val="000099"/>
                </a:solidFill>
                <a:latin typeface="华文新魏" panose="02010800040101010101" pitchFamily="2" charset="-122"/>
                <a:ea typeface="华文新魏" panose="02010800040101010101" pitchFamily="2" charset="-122"/>
              </a:rPr>
              <a:t>)</a:t>
            </a:r>
          </a:p>
          <a:p>
            <a:pPr lvl="2">
              <a:spcBef>
                <a:spcPts val="0"/>
              </a:spcBef>
              <a:buFont typeface="Wingdings" panose="05000000000000000000" pitchFamily="2" charset="2"/>
              <a:buChar char="Ø"/>
              <a:defRPr/>
            </a:pPr>
            <a:r>
              <a:rPr lang="zh-CN" altLang="en-US" sz="2800" b="0" dirty="0">
                <a:solidFill>
                  <a:srgbClr val="800000"/>
                </a:solidFill>
                <a:latin typeface="华文新魏" panose="02010800040101010101" pitchFamily="2" charset="-122"/>
                <a:ea typeface="华文新魏" panose="02010800040101010101" pitchFamily="2" charset="-122"/>
              </a:rPr>
              <a:t>一个记录只存储在一个文件块</a:t>
            </a:r>
          </a:p>
        </p:txBody>
      </p:sp>
    </p:spTree>
    <p:extLst>
      <p:ext uri="{BB962C8B-B14F-4D97-AF65-F5344CB8AC3E}">
        <p14:creationId xmlns:p14="http://schemas.microsoft.com/office/powerpoint/2010/main" val="24240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anim calcmode="lin" valueType="num">
                                      <p:cBhvr additive="base">
                                        <p:cTn id="2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C3ACF-4BF2-4CAC-9708-76B7475A850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文件块</a:t>
            </a:r>
          </a:p>
        </p:txBody>
      </p:sp>
      <p:sp>
        <p:nvSpPr>
          <p:cNvPr id="3" name="日期占位符 2">
            <a:extLst>
              <a:ext uri="{FF2B5EF4-FFF2-40B4-BE49-F238E27FC236}">
                <a16:creationId xmlns:a16="http://schemas.microsoft.com/office/drawing/2014/main" id="{142945D5-F8F6-4DD2-B80B-24721E6DE7E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E5E069-630D-4B1E-9EAD-3FEDFFF21141}"/>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98DCEC8-910E-4D60-9024-F201844EAF05}"/>
              </a:ext>
            </a:extLst>
          </p:cNvPr>
          <p:cNvSpPr>
            <a:spLocks noGrp="1"/>
          </p:cNvSpPr>
          <p:nvPr>
            <p:ph type="sldNum" sz="quarter" idx="12"/>
          </p:nvPr>
        </p:nvSpPr>
        <p:spPr/>
        <p:txBody>
          <a:bodyPr/>
          <a:lstStyle/>
          <a:p>
            <a:pPr>
              <a:defRPr/>
            </a:pPr>
            <a:fld id="{984A37C7-04D5-49B4-BB3D-D75B76AA9890}" type="slidenum">
              <a:rPr lang="zh-CN" altLang="en-US"/>
              <a:pPr>
                <a:defRPr/>
              </a:pPr>
              <a:t>35</a:t>
            </a:fld>
            <a:endParaRPr lang="en-US" altLang="zh-CN"/>
          </a:p>
        </p:txBody>
      </p:sp>
      <p:sp>
        <p:nvSpPr>
          <p:cNvPr id="28" name="文本框 27">
            <a:extLst>
              <a:ext uri="{FF2B5EF4-FFF2-40B4-BE49-F238E27FC236}">
                <a16:creationId xmlns:a16="http://schemas.microsoft.com/office/drawing/2014/main" id="{917A9B6F-BAE3-4DD5-9923-D4F09BF94CBF}"/>
              </a:ext>
            </a:extLst>
          </p:cNvPr>
          <p:cNvSpPr txBox="1"/>
          <p:nvPr/>
        </p:nvSpPr>
        <p:spPr>
          <a:xfrm>
            <a:off x="107505" y="1035897"/>
            <a:ext cx="9036496" cy="2616101"/>
          </a:xfrm>
          <a:prstGeom prst="rect">
            <a:avLst/>
          </a:prstGeom>
          <a:noFill/>
        </p:spPr>
        <p:txBody>
          <a:bodyPr wrap="square">
            <a:spAutoFit/>
          </a:bodyPr>
          <a:lstStyle/>
          <a:p>
            <a:pPr marL="342900" indent="-342900" eaLnBrk="1" hangingPunct="1">
              <a:spcBef>
                <a:spcPts val="0"/>
              </a:spcBef>
              <a:buSzPct val="100000"/>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a:t>
            </a:r>
            <a:r>
              <a:rPr kumimoji="1"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的种类</a:t>
            </a: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记录固定的文件块</a:t>
            </a:r>
            <a:endParaRPr lang="en-US" altLang="zh-CN" sz="2800" b="0" dirty="0">
              <a:solidFill>
                <a:srgbClr val="800000"/>
              </a:solidFill>
              <a:latin typeface="华文新魏" panose="02010800040101010101" pitchFamily="2" charset="-122"/>
              <a:ea typeface="华文新魏" panose="02010800040101010101" pitchFamily="2" charset="-122"/>
            </a:endParaRPr>
          </a:p>
          <a:p>
            <a:pPr lvl="2">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数据库存储指向记录的指针</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移动删除记录时需修改指针</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buFont typeface="Wingdings" panose="05000000000000000000" pitchFamily="2" charset="2"/>
              <a:buChar char="Ø"/>
              <a:defRPr/>
            </a:pPr>
            <a:r>
              <a:rPr lang="zh-CN" altLang="en-US" sz="2600" b="0" dirty="0">
                <a:solidFill>
                  <a:srgbClr val="FF0000"/>
                </a:solidFill>
                <a:latin typeface="华文新魏" panose="02010800040101010101" pitchFamily="2" charset="-122"/>
                <a:ea typeface="华文新魏" panose="02010800040101010101" pitchFamily="2" charset="-122"/>
              </a:rPr>
              <a:t>很难知道多少指针需要修改，</a:t>
            </a:r>
            <a:endParaRPr lang="en-US" altLang="zh-CN" sz="2600" b="0" dirty="0">
              <a:solidFill>
                <a:srgbClr val="FF0000"/>
              </a:solidFill>
              <a:latin typeface="华文新魏" panose="02010800040101010101" pitchFamily="2" charset="-122"/>
              <a:ea typeface="华文新魏" panose="02010800040101010101" pitchFamily="2" charset="-122"/>
            </a:endParaRPr>
          </a:p>
          <a:p>
            <a:pPr lvl="2">
              <a:spcBef>
                <a:spcPts val="0"/>
              </a:spcBef>
              <a:defRPr/>
            </a:pPr>
            <a:r>
              <a:rPr lang="zh-CN" altLang="en-US" sz="2600" b="0" dirty="0">
                <a:solidFill>
                  <a:srgbClr val="FF0000"/>
                </a:solidFill>
                <a:latin typeface="华文新魏" panose="02010800040101010101" pitchFamily="2" charset="-122"/>
                <a:ea typeface="华文新魏" panose="02010800040101010101" pitchFamily="2" charset="-122"/>
              </a:rPr>
              <a:t>使得指针修改非常困难</a:t>
            </a:r>
            <a:endParaRPr lang="en-US" altLang="zh-CN" sz="2600" b="0" dirty="0">
              <a:solidFill>
                <a:srgbClr val="FF0000"/>
              </a:solidFill>
              <a:latin typeface="华文新魏" panose="02010800040101010101" pitchFamily="2" charset="-122"/>
              <a:ea typeface="华文新魏" panose="02010800040101010101" pitchFamily="2" charset="-122"/>
            </a:endParaRPr>
          </a:p>
        </p:txBody>
      </p:sp>
      <p:sp>
        <p:nvSpPr>
          <p:cNvPr id="30" name="矩形 29">
            <a:extLst>
              <a:ext uri="{FF2B5EF4-FFF2-40B4-BE49-F238E27FC236}">
                <a16:creationId xmlns:a16="http://schemas.microsoft.com/office/drawing/2014/main" id="{3335EB21-BACE-45BF-93FE-70B28187DD25}"/>
              </a:ext>
            </a:extLst>
          </p:cNvPr>
          <p:cNvSpPr/>
          <p:nvPr/>
        </p:nvSpPr>
        <p:spPr bwMode="auto">
          <a:xfrm>
            <a:off x="5786438" y="1357313"/>
            <a:ext cx="3143250" cy="3857625"/>
          </a:xfrm>
          <a:prstGeom prst="rect">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000000"/>
              </a:solidFill>
              <a:ea typeface="华文新魏" panose="02010800040101010101" pitchFamily="2" charset="-122"/>
            </a:endParaRPr>
          </a:p>
        </p:txBody>
      </p:sp>
      <p:sp>
        <p:nvSpPr>
          <p:cNvPr id="31" name="矩形 30">
            <a:extLst>
              <a:ext uri="{FF2B5EF4-FFF2-40B4-BE49-F238E27FC236}">
                <a16:creationId xmlns:a16="http://schemas.microsoft.com/office/drawing/2014/main" id="{E034C2A6-0FA0-4803-BDF2-3EF0E9B3DF35}"/>
              </a:ext>
            </a:extLst>
          </p:cNvPr>
          <p:cNvSpPr/>
          <p:nvPr/>
        </p:nvSpPr>
        <p:spPr bwMode="auto">
          <a:xfrm>
            <a:off x="5929313" y="1571625"/>
            <a:ext cx="2857500" cy="2643188"/>
          </a:xfrm>
          <a:prstGeom prst="rect">
            <a:avLst/>
          </a:prstGeom>
          <a:solidFill>
            <a:schemeClr val="tx2">
              <a:lumMod val="20000"/>
              <a:lumOff val="80000"/>
            </a:schemeClr>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000000"/>
              </a:solidFill>
              <a:ea typeface="华文新魏" panose="02010800040101010101" pitchFamily="2" charset="-122"/>
            </a:endParaRPr>
          </a:p>
        </p:txBody>
      </p:sp>
      <p:sp>
        <p:nvSpPr>
          <p:cNvPr id="34" name="TextBox 11">
            <a:extLst>
              <a:ext uri="{FF2B5EF4-FFF2-40B4-BE49-F238E27FC236}">
                <a16:creationId xmlns:a16="http://schemas.microsoft.com/office/drawing/2014/main" id="{0242F8A7-6FFD-4CA0-8486-9E44274BE066}"/>
              </a:ext>
            </a:extLst>
          </p:cNvPr>
          <p:cNvSpPr txBox="1"/>
          <p:nvPr/>
        </p:nvSpPr>
        <p:spPr bwMode="auto">
          <a:xfrm>
            <a:off x="5837238" y="1571625"/>
            <a:ext cx="1958975" cy="46196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rPr>
              <a:t>第</a:t>
            </a:r>
            <a:r>
              <a:rPr lang="zh-CN" altLang="zh-CN" sz="2400" b="0" noProof="1">
                <a:solidFill>
                  <a:srgbClr val="000000"/>
                </a:solidFill>
                <a:effectLst>
                  <a:outerShdw blurRad="38100" dist="38100" dir="2700000" algn="tl">
                    <a:srgbClr val="C0C0C0"/>
                  </a:outerShdw>
                </a:effectLst>
                <a:latin typeface="楷体_GB2312"/>
                <a:ea typeface="华文行楷" panose="02010800040101010101" pitchFamily="2" charset="-122"/>
              </a:rPr>
              <a:t>456</a:t>
            </a:r>
            <a:r>
              <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rPr>
              <a:t>磁盘块</a:t>
            </a:r>
          </a:p>
        </p:txBody>
      </p:sp>
      <p:sp>
        <p:nvSpPr>
          <p:cNvPr id="35" name="TextBox 12">
            <a:extLst>
              <a:ext uri="{FF2B5EF4-FFF2-40B4-BE49-F238E27FC236}">
                <a16:creationId xmlns:a16="http://schemas.microsoft.com/office/drawing/2014/main" id="{EC53838F-451F-431E-A502-7A6A53819727}"/>
              </a:ext>
            </a:extLst>
          </p:cNvPr>
          <p:cNvSpPr txBox="1"/>
          <p:nvPr/>
        </p:nvSpPr>
        <p:spPr bwMode="auto">
          <a:xfrm>
            <a:off x="5795962" y="4502150"/>
            <a:ext cx="2105063" cy="461665"/>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4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记录直接地址</a:t>
            </a:r>
            <a:r>
              <a:rPr lang="zh-CN" altLang="zh-CN" sz="2400" b="0" noProof="1">
                <a:solidFill>
                  <a:srgbClr val="000000"/>
                </a:solidFill>
                <a:effectLst>
                  <a:outerShdw blurRad="38100" dist="38100" dir="2700000" algn="tl">
                    <a:srgbClr val="C0C0C0"/>
                  </a:outerShdw>
                </a:effectLst>
                <a:latin typeface="楷体_GB2312"/>
                <a:ea typeface="华文行楷" panose="02010800040101010101" pitchFamily="2" charset="-122"/>
              </a:rPr>
              <a:t>:</a:t>
            </a:r>
            <a:endPar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endParaRPr>
          </a:p>
        </p:txBody>
      </p:sp>
      <p:grpSp>
        <p:nvGrpSpPr>
          <p:cNvPr id="36" name="组合 18">
            <a:extLst>
              <a:ext uri="{FF2B5EF4-FFF2-40B4-BE49-F238E27FC236}">
                <a16:creationId xmlns:a16="http://schemas.microsoft.com/office/drawing/2014/main" id="{2229491F-B96F-450A-B3EE-77EB03965D33}"/>
              </a:ext>
            </a:extLst>
          </p:cNvPr>
          <p:cNvGrpSpPr>
            <a:grpSpLocks/>
          </p:cNvGrpSpPr>
          <p:nvPr/>
        </p:nvGrpSpPr>
        <p:grpSpPr bwMode="auto">
          <a:xfrm>
            <a:off x="7832723" y="4500563"/>
            <a:ext cx="613003" cy="500063"/>
            <a:chOff x="-2097135" y="2399840"/>
            <a:chExt cx="613007" cy="500066"/>
          </a:xfrm>
        </p:grpSpPr>
        <p:sp>
          <p:nvSpPr>
            <p:cNvPr id="47" name="TextBox 12">
              <a:extLst>
                <a:ext uri="{FF2B5EF4-FFF2-40B4-BE49-F238E27FC236}">
                  <a16:creationId xmlns:a16="http://schemas.microsoft.com/office/drawing/2014/main" id="{685E9807-5774-454C-864B-489F5A7E1DBE}"/>
                </a:ext>
              </a:extLst>
            </p:cNvPr>
            <p:cNvSpPr txBox="1"/>
            <p:nvPr/>
          </p:nvSpPr>
          <p:spPr>
            <a:xfrm>
              <a:off x="-2097135" y="2428415"/>
              <a:ext cx="608241" cy="461668"/>
            </a:xfrm>
            <a:prstGeom prst="rect">
              <a:avLst/>
            </a:prstGeom>
            <a:noFill/>
            <a:ln w="28575" cap="flat" cmpd="sng">
              <a:solidFill>
                <a:srgbClr val="0000CC"/>
              </a:solidFill>
              <a:prstDash val="solid"/>
              <a:miter/>
              <a:headEnd type="none" w="med" len="med"/>
              <a:tailEnd type="none" w="med" len="med"/>
            </a:ln>
          </p:spPr>
          <p:txBody>
            <a:bodyPr wrap="squar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endParaRPr lang="zh-CN" altLang="zh-CN" sz="2400" b="0" noProof="1">
                <a:solidFill>
                  <a:srgbClr val="000000"/>
                </a:solidFill>
                <a:effectLst>
                  <a:outerShdw blurRad="38100" dist="38100" dir="2700000" algn="tl">
                    <a:srgbClr val="C0C0C0"/>
                  </a:outerShdw>
                </a:effectLst>
              </a:endParaRPr>
            </a:p>
          </p:txBody>
        </p:sp>
        <p:cxnSp>
          <p:nvCxnSpPr>
            <p:cNvPr id="48" name="直接连接符 25">
              <a:extLst>
                <a:ext uri="{FF2B5EF4-FFF2-40B4-BE49-F238E27FC236}">
                  <a16:creationId xmlns:a16="http://schemas.microsoft.com/office/drawing/2014/main" id="{6D3B1D8C-A923-45D7-BF10-C915EE1F5806}"/>
                </a:ext>
              </a:extLst>
            </p:cNvPr>
            <p:cNvCxnSpPr>
              <a:cxnSpLocks noChangeShapeType="1"/>
            </p:cNvCxnSpPr>
            <p:nvPr/>
          </p:nvCxnSpPr>
          <p:spPr bwMode="auto">
            <a:xfrm rot="5400000">
              <a:off x="-1734955" y="2649079"/>
              <a:ext cx="500066" cy="15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cxnSp>
      </p:grpSp>
      <p:cxnSp>
        <p:nvCxnSpPr>
          <p:cNvPr id="37" name="直接箭头连接符 14">
            <a:extLst>
              <a:ext uri="{FF2B5EF4-FFF2-40B4-BE49-F238E27FC236}">
                <a16:creationId xmlns:a16="http://schemas.microsoft.com/office/drawing/2014/main" id="{C7A62439-FBD0-45BB-A220-B519C4C89417}"/>
              </a:ext>
            </a:extLst>
          </p:cNvPr>
          <p:cNvCxnSpPr>
            <a:cxnSpLocks noChangeShapeType="1"/>
            <a:endCxn id="31" idx="1"/>
          </p:cNvCxnSpPr>
          <p:nvPr/>
        </p:nvCxnSpPr>
        <p:spPr bwMode="auto">
          <a:xfrm flipH="1" flipV="1">
            <a:off x="5929313" y="2893219"/>
            <a:ext cx="2163061" cy="183976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38" name="组合 43">
            <a:extLst>
              <a:ext uri="{FF2B5EF4-FFF2-40B4-BE49-F238E27FC236}">
                <a16:creationId xmlns:a16="http://schemas.microsoft.com/office/drawing/2014/main" id="{C2BEEE9A-9C8D-403F-A88B-F725015314B8}"/>
              </a:ext>
            </a:extLst>
          </p:cNvPr>
          <p:cNvGrpSpPr>
            <a:grpSpLocks/>
          </p:cNvGrpSpPr>
          <p:nvPr/>
        </p:nvGrpSpPr>
        <p:grpSpPr bwMode="auto">
          <a:xfrm>
            <a:off x="5944394" y="2461240"/>
            <a:ext cx="2365375" cy="431800"/>
            <a:chOff x="10215186" y="571028"/>
            <a:chExt cx="2365392" cy="431803"/>
          </a:xfrm>
        </p:grpSpPr>
        <p:grpSp>
          <p:nvGrpSpPr>
            <p:cNvPr id="39" name="组合 42">
              <a:extLst>
                <a:ext uri="{FF2B5EF4-FFF2-40B4-BE49-F238E27FC236}">
                  <a16:creationId xmlns:a16="http://schemas.microsoft.com/office/drawing/2014/main" id="{E2B230ED-6F16-4213-9C10-BBE2B9C6D65F}"/>
                </a:ext>
              </a:extLst>
            </p:cNvPr>
            <p:cNvGrpSpPr>
              <a:grpSpLocks/>
            </p:cNvGrpSpPr>
            <p:nvPr/>
          </p:nvGrpSpPr>
          <p:grpSpPr bwMode="auto">
            <a:xfrm>
              <a:off x="10215602" y="642918"/>
              <a:ext cx="2214578" cy="357984"/>
              <a:chOff x="10215602" y="642918"/>
              <a:chExt cx="2214578" cy="357984"/>
            </a:xfrm>
          </p:grpSpPr>
          <p:sp>
            <p:nvSpPr>
              <p:cNvPr id="41" name="矩形 18">
                <a:extLst>
                  <a:ext uri="{FF2B5EF4-FFF2-40B4-BE49-F238E27FC236}">
                    <a16:creationId xmlns:a16="http://schemas.microsoft.com/office/drawing/2014/main" id="{A68337AC-5C4C-4F1C-8F7C-36DB8A9B6A08}"/>
                  </a:ext>
                </a:extLst>
              </p:cNvPr>
              <p:cNvSpPr/>
              <p:nvPr/>
            </p:nvSpPr>
            <p:spPr>
              <a:xfrm>
                <a:off x="10215186" y="642466"/>
                <a:ext cx="2214579" cy="357189"/>
              </a:xfrm>
              <a:prstGeom prst="rect">
                <a:avLst/>
              </a:prstGeom>
              <a:solidFill>
                <a:schemeClr val="accent1"/>
              </a:solidFill>
              <a:ln w="9525" cap="flat" cmpd="sng">
                <a:solidFill>
                  <a:schemeClr val="bg2"/>
                </a:solidFill>
                <a:prstDash val="solid"/>
                <a:roun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000000"/>
                  </a:solidFill>
                  <a:effectLst>
                    <a:outerShdw blurRad="38100" dist="38100" dir="2700000" algn="tl">
                      <a:srgbClr val="FFFFFF"/>
                    </a:outerShdw>
                  </a:effectLst>
                  <a:ea typeface="华文新魏" panose="02010800040101010101" pitchFamily="2" charset="-122"/>
                </a:endParaRPr>
              </a:p>
            </p:txBody>
          </p:sp>
          <p:cxnSp>
            <p:nvCxnSpPr>
              <p:cNvPr id="42" name="直接连接符 19">
                <a:extLst>
                  <a:ext uri="{FF2B5EF4-FFF2-40B4-BE49-F238E27FC236}">
                    <a16:creationId xmlns:a16="http://schemas.microsoft.com/office/drawing/2014/main" id="{23DBAA8F-03B8-4C7E-9C2B-6CFFEA9439DF}"/>
                  </a:ext>
                </a:extLst>
              </p:cNvPr>
              <p:cNvCxnSpPr>
                <a:cxnSpLocks noChangeShapeType="1"/>
              </p:cNvCxnSpPr>
              <p:nvPr/>
            </p:nvCxnSpPr>
            <p:spPr bwMode="auto">
              <a:xfrm rot="5400000">
                <a:off x="10679949" y="821513"/>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3" name="直接连接符 20">
                <a:extLst>
                  <a:ext uri="{FF2B5EF4-FFF2-40B4-BE49-F238E27FC236}">
                    <a16:creationId xmlns:a16="http://schemas.microsoft.com/office/drawing/2014/main" id="{2E3DE3CF-7A55-4F57-BC1A-96BB42A45A6C}"/>
                  </a:ext>
                </a:extLst>
              </p:cNvPr>
              <p:cNvCxnSpPr>
                <a:cxnSpLocks noChangeShapeType="1"/>
              </p:cNvCxnSpPr>
              <p:nvPr/>
            </p:nvCxnSpPr>
            <p:spPr bwMode="auto">
              <a:xfrm rot="5400000">
                <a:off x="10237601"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4" name="直接连接符 21">
                <a:extLst>
                  <a:ext uri="{FF2B5EF4-FFF2-40B4-BE49-F238E27FC236}">
                    <a16:creationId xmlns:a16="http://schemas.microsoft.com/office/drawing/2014/main" id="{09CFEF52-1363-47F2-8A0F-90820D84DC1A}"/>
                  </a:ext>
                </a:extLst>
              </p:cNvPr>
              <p:cNvCxnSpPr>
                <a:cxnSpLocks noChangeShapeType="1"/>
              </p:cNvCxnSpPr>
              <p:nvPr/>
            </p:nvCxnSpPr>
            <p:spPr bwMode="auto">
              <a:xfrm rot="5400000">
                <a:off x="11107783"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5" name="直接连接符 22">
                <a:extLst>
                  <a:ext uri="{FF2B5EF4-FFF2-40B4-BE49-F238E27FC236}">
                    <a16:creationId xmlns:a16="http://schemas.microsoft.com/office/drawing/2014/main" id="{4FBB31FF-B1E7-46A3-91B1-89D0AB32E7AB}"/>
                  </a:ext>
                </a:extLst>
              </p:cNvPr>
              <p:cNvCxnSpPr>
                <a:cxnSpLocks noChangeShapeType="1"/>
              </p:cNvCxnSpPr>
              <p:nvPr/>
            </p:nvCxnSpPr>
            <p:spPr bwMode="auto">
              <a:xfrm rot="5400000">
                <a:off x="11495589"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 name="直接连接符 23">
                <a:extLst>
                  <a:ext uri="{FF2B5EF4-FFF2-40B4-BE49-F238E27FC236}">
                    <a16:creationId xmlns:a16="http://schemas.microsoft.com/office/drawing/2014/main" id="{68531FDD-C891-4302-A3AE-D1B322BDC272}"/>
                  </a:ext>
                </a:extLst>
              </p:cNvPr>
              <p:cNvCxnSpPr>
                <a:cxnSpLocks noChangeShapeType="1"/>
              </p:cNvCxnSpPr>
              <p:nvPr/>
            </p:nvCxnSpPr>
            <p:spPr bwMode="auto">
              <a:xfrm rot="5400000">
                <a:off x="11893601"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40" name="TextBox 17">
              <a:extLst>
                <a:ext uri="{FF2B5EF4-FFF2-40B4-BE49-F238E27FC236}">
                  <a16:creationId xmlns:a16="http://schemas.microsoft.com/office/drawing/2014/main" id="{96DDCA3D-30E8-4C1E-A361-6890C554542A}"/>
                </a:ext>
              </a:extLst>
            </p:cNvPr>
            <p:cNvSpPr txBox="1"/>
            <p:nvPr/>
          </p:nvSpPr>
          <p:spPr>
            <a:xfrm>
              <a:off x="10215186" y="571028"/>
              <a:ext cx="2365392" cy="431803"/>
            </a:xfrm>
            <a:prstGeom prst="rect">
              <a:avLst/>
            </a:prstGeom>
            <a:noFill/>
            <a:ln w="9525">
              <a:noFill/>
              <a:miter/>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2200" b="0" noProof="1">
                  <a:solidFill>
                    <a:srgbClr val="000000"/>
                  </a:solidFill>
                  <a:effectLst>
                    <a:outerShdw blurRad="38100" dist="38100" dir="2700000" algn="tl">
                      <a:srgbClr val="C0C0C0"/>
                    </a:outerShdw>
                  </a:effectLst>
                </a:rPr>
                <a:t>   …  </a:t>
              </a:r>
              <a:r>
                <a:rPr lang="en-US" altLang="zh-CN" sz="2200" b="0" noProof="1">
                  <a:solidFill>
                    <a:srgbClr val="000000"/>
                  </a:solidFill>
                  <a:effectLst>
                    <a:outerShdw blurRad="38100" dist="38100" dir="2700000" algn="tl">
                      <a:srgbClr val="C0C0C0"/>
                    </a:outerShdw>
                  </a:effectLst>
                </a:rPr>
                <a:t>N</a:t>
              </a:r>
              <a:r>
                <a:rPr lang="zh-CN" altLang="zh-CN" sz="2200" b="0" noProof="1">
                  <a:solidFill>
                    <a:srgbClr val="000000"/>
                  </a:solidFill>
                  <a:effectLst>
                    <a:outerShdw blurRad="38100" dist="38100" dir="2700000" algn="tl">
                      <a:srgbClr val="C0C0C0"/>
                    </a:outerShdw>
                  </a:effectLst>
                </a:rPr>
                <a:t>  40  </a:t>
              </a:r>
              <a:r>
                <a:rPr lang="en-US" altLang="zh-CN" sz="2200" b="0" noProof="1">
                  <a:solidFill>
                    <a:srgbClr val="000000"/>
                  </a:solidFill>
                  <a:effectLst>
                    <a:outerShdw blurRad="38100" dist="38100" dir="2700000" algn="tl">
                      <a:srgbClr val="C0C0C0"/>
                    </a:outerShdw>
                  </a:effectLst>
                </a:rPr>
                <a:t>XX</a:t>
              </a:r>
              <a:r>
                <a:rPr lang="zh-CN" altLang="zh-CN" sz="2200" b="0" noProof="1">
                  <a:solidFill>
                    <a:srgbClr val="000000"/>
                  </a:solidFill>
                  <a:effectLst>
                    <a:outerShdw blurRad="38100" dist="38100" dir="2700000" algn="tl">
                      <a:srgbClr val="C0C0C0"/>
                    </a:outerShdw>
                  </a:effectLst>
                </a:rPr>
                <a:t>  </a:t>
              </a:r>
              <a:r>
                <a:rPr lang="en-US" altLang="zh-CN" sz="2200" b="0" noProof="1">
                  <a:solidFill>
                    <a:srgbClr val="000000"/>
                  </a:solidFill>
                  <a:effectLst>
                    <a:outerShdw blurRad="38100" dist="38100" dir="2700000" algn="tl">
                      <a:srgbClr val="C0C0C0"/>
                    </a:outerShdw>
                  </a:effectLst>
                </a:rPr>
                <a:t>Y</a:t>
              </a:r>
              <a:endParaRPr lang="zh-CN" altLang="zh-CN" sz="2200" b="0" noProof="1">
                <a:solidFill>
                  <a:srgbClr val="000000"/>
                </a:solidFill>
                <a:effectLst>
                  <a:outerShdw blurRad="38100" dist="38100" dir="2700000" algn="tl">
                    <a:srgbClr val="C0C0C0"/>
                  </a:outerShdw>
                </a:effectLs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C3ACF-4BF2-4CAC-9708-76B7475A850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文件块</a:t>
            </a:r>
          </a:p>
        </p:txBody>
      </p:sp>
      <p:sp>
        <p:nvSpPr>
          <p:cNvPr id="3" name="日期占位符 2">
            <a:extLst>
              <a:ext uri="{FF2B5EF4-FFF2-40B4-BE49-F238E27FC236}">
                <a16:creationId xmlns:a16="http://schemas.microsoft.com/office/drawing/2014/main" id="{142945D5-F8F6-4DD2-B80B-24721E6DE7E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E5E069-630D-4B1E-9EAD-3FEDFFF21141}"/>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98DCEC8-910E-4D60-9024-F201844EAF05}"/>
              </a:ext>
            </a:extLst>
          </p:cNvPr>
          <p:cNvSpPr>
            <a:spLocks noGrp="1"/>
          </p:cNvSpPr>
          <p:nvPr>
            <p:ph type="sldNum" sz="quarter" idx="12"/>
          </p:nvPr>
        </p:nvSpPr>
        <p:spPr/>
        <p:txBody>
          <a:bodyPr/>
          <a:lstStyle/>
          <a:p>
            <a:pPr>
              <a:defRPr/>
            </a:pPr>
            <a:fld id="{984A37C7-04D5-49B4-BB3D-D75B76AA9890}" type="slidenum">
              <a:rPr lang="zh-CN" altLang="en-US"/>
              <a:pPr>
                <a:defRPr/>
              </a:pPr>
              <a:t>36</a:t>
            </a:fld>
            <a:endParaRPr lang="en-US" altLang="zh-CN"/>
          </a:p>
        </p:txBody>
      </p:sp>
      <p:grpSp>
        <p:nvGrpSpPr>
          <p:cNvPr id="7" name="组合 6">
            <a:extLst>
              <a:ext uri="{FF2B5EF4-FFF2-40B4-BE49-F238E27FC236}">
                <a16:creationId xmlns:a16="http://schemas.microsoft.com/office/drawing/2014/main" id="{564FC6BB-60C2-49D1-A57C-FB957C55BD0D}"/>
              </a:ext>
            </a:extLst>
          </p:cNvPr>
          <p:cNvGrpSpPr>
            <a:grpSpLocks/>
          </p:cNvGrpSpPr>
          <p:nvPr/>
        </p:nvGrpSpPr>
        <p:grpSpPr bwMode="auto">
          <a:xfrm>
            <a:off x="5786438" y="1357313"/>
            <a:ext cx="3143250" cy="3857625"/>
            <a:chOff x="10072726" y="2071678"/>
            <a:chExt cx="3143272" cy="3857652"/>
          </a:xfrm>
        </p:grpSpPr>
        <p:sp>
          <p:nvSpPr>
            <p:cNvPr id="8" name="矩形 7">
              <a:extLst>
                <a:ext uri="{FF2B5EF4-FFF2-40B4-BE49-F238E27FC236}">
                  <a16:creationId xmlns:a16="http://schemas.microsoft.com/office/drawing/2014/main" id="{B4BA7D0E-C4AA-4681-801A-D96D8EE7C61C}"/>
                </a:ext>
              </a:extLst>
            </p:cNvPr>
            <p:cNvSpPr/>
            <p:nvPr/>
          </p:nvSpPr>
          <p:spPr bwMode="auto">
            <a:xfrm>
              <a:off x="10072726" y="2071678"/>
              <a:ext cx="3143272" cy="3857652"/>
            </a:xfrm>
            <a:prstGeom prst="rect">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000000"/>
                </a:solidFill>
                <a:ea typeface="华文新魏" panose="02010800040101010101" pitchFamily="2" charset="-122"/>
              </a:endParaRPr>
            </a:p>
          </p:txBody>
        </p:sp>
        <p:sp>
          <p:nvSpPr>
            <p:cNvPr id="9" name="矩形 8">
              <a:extLst>
                <a:ext uri="{FF2B5EF4-FFF2-40B4-BE49-F238E27FC236}">
                  <a16:creationId xmlns:a16="http://schemas.microsoft.com/office/drawing/2014/main" id="{8A90E2A6-4578-4DB0-934C-43F4A6572B59}"/>
                </a:ext>
              </a:extLst>
            </p:cNvPr>
            <p:cNvSpPr/>
            <p:nvPr/>
          </p:nvSpPr>
          <p:spPr bwMode="auto">
            <a:xfrm>
              <a:off x="10215602" y="2285992"/>
              <a:ext cx="2857520" cy="2643206"/>
            </a:xfrm>
            <a:prstGeom prst="rect">
              <a:avLst/>
            </a:prstGeom>
            <a:solidFill>
              <a:schemeClr val="tx2">
                <a:lumMod val="20000"/>
                <a:lumOff val="80000"/>
              </a:schemeClr>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000000"/>
                </a:solidFill>
                <a:ea typeface="华文新魏" panose="02010800040101010101" pitchFamily="2" charset="-122"/>
              </a:endParaRPr>
            </a:p>
          </p:txBody>
        </p:sp>
        <p:sp>
          <p:nvSpPr>
            <p:cNvPr id="56334" name="TextBox 9">
              <a:extLst>
                <a:ext uri="{FF2B5EF4-FFF2-40B4-BE49-F238E27FC236}">
                  <a16:creationId xmlns:a16="http://schemas.microsoft.com/office/drawing/2014/main" id="{527C11A0-448A-49A7-9A17-5219B54B40E5}"/>
                </a:ext>
              </a:extLst>
            </p:cNvPr>
            <p:cNvSpPr txBox="1"/>
            <p:nvPr/>
          </p:nvSpPr>
          <p:spPr>
            <a:xfrm>
              <a:off x="10929982" y="3071810"/>
              <a:ext cx="696917" cy="40005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0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记录</a:t>
              </a:r>
            </a:p>
          </p:txBody>
        </p:sp>
        <p:cxnSp>
          <p:nvCxnSpPr>
            <p:cNvPr id="56335" name="直接箭头连接符 10">
              <a:extLst>
                <a:ext uri="{FF2B5EF4-FFF2-40B4-BE49-F238E27FC236}">
                  <a16:creationId xmlns:a16="http://schemas.microsoft.com/office/drawing/2014/main" id="{B4C8AC9E-6A5C-4CFF-9D6B-59D3041D06FF}"/>
                </a:ext>
              </a:extLst>
            </p:cNvPr>
            <p:cNvCxnSpPr>
              <a:cxnSpLocks noChangeShapeType="1"/>
            </p:cNvCxnSpPr>
            <p:nvPr/>
          </p:nvCxnSpPr>
          <p:spPr bwMode="auto">
            <a:xfrm rot="16200000" flipV="1">
              <a:off x="11072858" y="3571876"/>
              <a:ext cx="1071570" cy="928694"/>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6" name="TextBox 11">
              <a:extLst>
                <a:ext uri="{FF2B5EF4-FFF2-40B4-BE49-F238E27FC236}">
                  <a16:creationId xmlns:a16="http://schemas.microsoft.com/office/drawing/2014/main" id="{9728990D-1DC1-417A-AEB0-574C5C749905}"/>
                </a:ext>
              </a:extLst>
            </p:cNvPr>
            <p:cNvSpPr txBox="1"/>
            <p:nvPr/>
          </p:nvSpPr>
          <p:spPr>
            <a:xfrm>
              <a:off x="10123526" y="2285991"/>
              <a:ext cx="1958989" cy="461966"/>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rPr>
                <a:t>第</a:t>
              </a:r>
              <a:r>
                <a:rPr lang="zh-CN" altLang="zh-CN" sz="2400" b="0" noProof="1">
                  <a:solidFill>
                    <a:srgbClr val="000000"/>
                  </a:solidFill>
                  <a:effectLst>
                    <a:outerShdw blurRad="38100" dist="38100" dir="2700000" algn="tl">
                      <a:srgbClr val="C0C0C0"/>
                    </a:outerShdw>
                  </a:effectLst>
                  <a:latin typeface="楷体_GB2312"/>
                  <a:ea typeface="华文行楷" panose="02010800040101010101" pitchFamily="2" charset="-122"/>
                </a:rPr>
                <a:t>456</a:t>
              </a:r>
              <a:r>
                <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rPr>
                <a:t>磁盘块</a:t>
              </a:r>
            </a:p>
          </p:txBody>
        </p:sp>
        <p:sp>
          <p:nvSpPr>
            <p:cNvPr id="56337" name="TextBox 12">
              <a:extLst>
                <a:ext uri="{FF2B5EF4-FFF2-40B4-BE49-F238E27FC236}">
                  <a16:creationId xmlns:a16="http://schemas.microsoft.com/office/drawing/2014/main" id="{7885FE33-85EA-47BE-B601-1D3474E088C0}"/>
                </a:ext>
              </a:extLst>
            </p:cNvPr>
            <p:cNvSpPr txBox="1"/>
            <p:nvPr/>
          </p:nvSpPr>
          <p:spPr>
            <a:xfrm>
              <a:off x="10082251" y="5216537"/>
              <a:ext cx="2105040" cy="461966"/>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defRPr/>
              </a:pPr>
              <a:r>
                <a:rPr lang="zh-CN" altLang="en-US" sz="2400" b="0" noProof="1">
                  <a:solidFill>
                    <a:srgbClr val="0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记录间接地址</a:t>
              </a:r>
              <a:r>
                <a:rPr lang="zh-CN" altLang="zh-CN" sz="2400" b="0" noProof="1">
                  <a:solidFill>
                    <a:srgbClr val="000000"/>
                  </a:solidFill>
                  <a:effectLst>
                    <a:outerShdw blurRad="38100" dist="38100" dir="2700000" algn="tl">
                      <a:srgbClr val="C0C0C0"/>
                    </a:outerShdw>
                  </a:effectLst>
                  <a:latin typeface="楷体_GB2312"/>
                  <a:ea typeface="华文行楷" panose="02010800040101010101" pitchFamily="2" charset="-122"/>
                </a:rPr>
                <a:t>:</a:t>
              </a:r>
              <a:endParaRPr lang="zh-CN" altLang="en-US" sz="2400" b="0" noProof="1">
                <a:solidFill>
                  <a:srgbClr val="000000"/>
                </a:solidFill>
                <a:effectLst>
                  <a:outerShdw blurRad="38100" dist="38100" dir="2700000" algn="tl">
                    <a:srgbClr val="C0C0C0"/>
                  </a:outerShdw>
                </a:effectLst>
                <a:latin typeface="楷体_GB2312"/>
                <a:ea typeface="华文行楷" panose="02010800040101010101" pitchFamily="2" charset="-122"/>
              </a:endParaRPr>
            </a:p>
          </p:txBody>
        </p:sp>
        <p:grpSp>
          <p:nvGrpSpPr>
            <p:cNvPr id="56338" name="组合 18">
              <a:extLst>
                <a:ext uri="{FF2B5EF4-FFF2-40B4-BE49-F238E27FC236}">
                  <a16:creationId xmlns:a16="http://schemas.microsoft.com/office/drawing/2014/main" id="{9CD9AE30-71FF-41E0-AE6E-749D8F536F70}"/>
                </a:ext>
              </a:extLst>
            </p:cNvPr>
            <p:cNvGrpSpPr>
              <a:grpSpLocks/>
            </p:cNvGrpSpPr>
            <p:nvPr/>
          </p:nvGrpSpPr>
          <p:grpSpPr bwMode="auto">
            <a:xfrm>
              <a:off x="12119015" y="5214950"/>
              <a:ext cx="954107" cy="500066"/>
              <a:chOff x="-2097147" y="2399840"/>
              <a:chExt cx="954107" cy="500066"/>
            </a:xfrm>
          </p:grpSpPr>
          <p:sp>
            <p:nvSpPr>
              <p:cNvPr id="56349" name="TextBox 12">
                <a:extLst>
                  <a:ext uri="{FF2B5EF4-FFF2-40B4-BE49-F238E27FC236}">
                    <a16:creationId xmlns:a16="http://schemas.microsoft.com/office/drawing/2014/main" id="{00010EB1-BD99-4E0E-94D6-4CC89C7DF4E3}"/>
                  </a:ext>
                </a:extLst>
              </p:cNvPr>
              <p:cNvSpPr txBox="1"/>
              <p:nvPr/>
            </p:nvSpPr>
            <p:spPr>
              <a:xfrm>
                <a:off x="-2097135" y="2428415"/>
                <a:ext cx="954095" cy="461965"/>
              </a:xfrm>
              <a:prstGeom prst="rect">
                <a:avLst/>
              </a:prstGeom>
              <a:noFill/>
              <a:ln w="28575" cap="flat" cmpd="sng">
                <a:solidFill>
                  <a:srgbClr val="0000CC"/>
                </a:solidFill>
                <a:prstDash val="solid"/>
                <a:miter/>
                <a:headEnd type="none" w="med" len="med"/>
                <a:tailEnd type="none" w="med" len="med"/>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2400" b="0" noProof="1">
                    <a:solidFill>
                      <a:srgbClr val="000000"/>
                    </a:solidFill>
                    <a:effectLst>
                      <a:outerShdw blurRad="38100" dist="38100" dir="2700000" algn="tl">
                        <a:srgbClr val="C0C0C0"/>
                      </a:outerShdw>
                    </a:effectLst>
                  </a:rPr>
                  <a:t>456  3</a:t>
                </a:r>
              </a:p>
            </p:txBody>
          </p:sp>
          <p:cxnSp>
            <p:nvCxnSpPr>
              <p:cNvPr id="56350" name="直接连接符 25">
                <a:extLst>
                  <a:ext uri="{FF2B5EF4-FFF2-40B4-BE49-F238E27FC236}">
                    <a16:creationId xmlns:a16="http://schemas.microsoft.com/office/drawing/2014/main" id="{DE0E2A06-3147-4068-B00F-455AC4085FD7}"/>
                  </a:ext>
                </a:extLst>
              </p:cNvPr>
              <p:cNvCxnSpPr>
                <a:cxnSpLocks noChangeShapeType="1"/>
              </p:cNvCxnSpPr>
              <p:nvPr/>
            </p:nvCxnSpPr>
            <p:spPr bwMode="auto">
              <a:xfrm rot="5400000">
                <a:off x="-1734955" y="2649079"/>
                <a:ext cx="500066" cy="15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cxnSp>
        </p:grpSp>
        <p:cxnSp>
          <p:nvCxnSpPr>
            <p:cNvPr id="56339" name="直接箭头连接符 14">
              <a:extLst>
                <a:ext uri="{FF2B5EF4-FFF2-40B4-BE49-F238E27FC236}">
                  <a16:creationId xmlns:a16="http://schemas.microsoft.com/office/drawing/2014/main" id="{AAE89ED5-8AD2-4009-ADA8-2D1CAB9C0DB4}"/>
                </a:ext>
              </a:extLst>
            </p:cNvPr>
            <p:cNvCxnSpPr>
              <a:cxnSpLocks noChangeShapeType="1"/>
            </p:cNvCxnSpPr>
            <p:nvPr/>
          </p:nvCxnSpPr>
          <p:spPr bwMode="auto">
            <a:xfrm rot="10800000">
              <a:off x="12144428" y="4857760"/>
              <a:ext cx="714380" cy="35719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56340" name="组合 43">
              <a:extLst>
                <a:ext uri="{FF2B5EF4-FFF2-40B4-BE49-F238E27FC236}">
                  <a16:creationId xmlns:a16="http://schemas.microsoft.com/office/drawing/2014/main" id="{2E46ECD4-5CD7-4B79-8C04-79B1B77680DB}"/>
                </a:ext>
              </a:extLst>
            </p:cNvPr>
            <p:cNvGrpSpPr>
              <a:grpSpLocks/>
            </p:cNvGrpSpPr>
            <p:nvPr/>
          </p:nvGrpSpPr>
          <p:grpSpPr bwMode="auto">
            <a:xfrm>
              <a:off x="10836734" y="4458160"/>
              <a:ext cx="2364750" cy="430887"/>
              <a:chOff x="10215602" y="571481"/>
              <a:chExt cx="2364750" cy="430887"/>
            </a:xfrm>
          </p:grpSpPr>
          <p:grpSp>
            <p:nvGrpSpPr>
              <p:cNvPr id="56341" name="组合 42">
                <a:extLst>
                  <a:ext uri="{FF2B5EF4-FFF2-40B4-BE49-F238E27FC236}">
                    <a16:creationId xmlns:a16="http://schemas.microsoft.com/office/drawing/2014/main" id="{6770F227-0DA5-4BBC-BCE1-EDE8D8C8BCD9}"/>
                  </a:ext>
                </a:extLst>
              </p:cNvPr>
              <p:cNvGrpSpPr>
                <a:grpSpLocks/>
              </p:cNvGrpSpPr>
              <p:nvPr/>
            </p:nvGrpSpPr>
            <p:grpSpPr bwMode="auto">
              <a:xfrm>
                <a:off x="10215602" y="642918"/>
                <a:ext cx="2214578" cy="357984"/>
                <a:chOff x="10215602" y="642918"/>
                <a:chExt cx="2214578" cy="357984"/>
              </a:xfrm>
            </p:grpSpPr>
            <p:sp>
              <p:nvSpPr>
                <p:cNvPr id="56343" name="矩形 18">
                  <a:extLst>
                    <a:ext uri="{FF2B5EF4-FFF2-40B4-BE49-F238E27FC236}">
                      <a16:creationId xmlns:a16="http://schemas.microsoft.com/office/drawing/2014/main" id="{CEEB402F-7278-4779-A3AB-54A5A6EA75F1}"/>
                    </a:ext>
                  </a:extLst>
                </p:cNvPr>
                <p:cNvSpPr/>
                <p:nvPr/>
              </p:nvSpPr>
              <p:spPr>
                <a:xfrm>
                  <a:off x="10215186" y="642466"/>
                  <a:ext cx="2214579" cy="357189"/>
                </a:xfrm>
                <a:prstGeom prst="rect">
                  <a:avLst/>
                </a:prstGeom>
                <a:solidFill>
                  <a:schemeClr val="accent1"/>
                </a:solidFill>
                <a:ln w="9525" cap="flat" cmpd="sng">
                  <a:solidFill>
                    <a:schemeClr val="bg2"/>
                  </a:solidFill>
                  <a:prstDash val="solid"/>
                  <a:round/>
                  <a:headEnd type="none" w="med" len="med"/>
                  <a:tailEnd type="none" w="med" len="med"/>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just" eaLnBrk="1" hangingPunct="1">
                    <a:lnSpc>
                      <a:spcPct val="110000"/>
                    </a:lnSpc>
                    <a:buClr>
                      <a:srgbClr val="009999"/>
                    </a:buClr>
                    <a:buSzPct val="50000"/>
                    <a:buFontTx/>
                    <a:buNone/>
                    <a:defRPr/>
                  </a:pPr>
                  <a:endParaRPr lang="zh-CN" altLang="en-US" sz="3000" b="0" noProof="1">
                    <a:solidFill>
                      <a:srgbClr val="000000"/>
                    </a:solidFill>
                    <a:effectLst>
                      <a:outerShdw blurRad="38100" dist="38100" dir="2700000" algn="tl">
                        <a:srgbClr val="FFFFFF"/>
                      </a:outerShdw>
                    </a:effectLst>
                    <a:ea typeface="华文新魏" panose="02010800040101010101" pitchFamily="2" charset="-122"/>
                  </a:endParaRPr>
                </a:p>
              </p:txBody>
            </p:sp>
            <p:cxnSp>
              <p:nvCxnSpPr>
                <p:cNvPr id="56344" name="直接连接符 19">
                  <a:extLst>
                    <a:ext uri="{FF2B5EF4-FFF2-40B4-BE49-F238E27FC236}">
                      <a16:creationId xmlns:a16="http://schemas.microsoft.com/office/drawing/2014/main" id="{588F43CE-AA2B-42AD-B016-8AA5770CC76D}"/>
                    </a:ext>
                  </a:extLst>
                </p:cNvPr>
                <p:cNvCxnSpPr>
                  <a:cxnSpLocks noChangeShapeType="1"/>
                </p:cNvCxnSpPr>
                <p:nvPr/>
              </p:nvCxnSpPr>
              <p:spPr bwMode="auto">
                <a:xfrm rot="5400000">
                  <a:off x="10679949" y="821513"/>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345" name="直接连接符 20">
                  <a:extLst>
                    <a:ext uri="{FF2B5EF4-FFF2-40B4-BE49-F238E27FC236}">
                      <a16:creationId xmlns:a16="http://schemas.microsoft.com/office/drawing/2014/main" id="{AB756D37-D76E-48D3-BEE9-4A7DA6F74951}"/>
                    </a:ext>
                  </a:extLst>
                </p:cNvPr>
                <p:cNvCxnSpPr>
                  <a:cxnSpLocks noChangeShapeType="1"/>
                </p:cNvCxnSpPr>
                <p:nvPr/>
              </p:nvCxnSpPr>
              <p:spPr bwMode="auto">
                <a:xfrm rot="5400000">
                  <a:off x="10237601"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346" name="直接连接符 21">
                  <a:extLst>
                    <a:ext uri="{FF2B5EF4-FFF2-40B4-BE49-F238E27FC236}">
                      <a16:creationId xmlns:a16="http://schemas.microsoft.com/office/drawing/2014/main" id="{8EA68270-644A-4B42-AE71-57B2775A32CD}"/>
                    </a:ext>
                  </a:extLst>
                </p:cNvPr>
                <p:cNvCxnSpPr>
                  <a:cxnSpLocks noChangeShapeType="1"/>
                </p:cNvCxnSpPr>
                <p:nvPr/>
              </p:nvCxnSpPr>
              <p:spPr bwMode="auto">
                <a:xfrm rot="5400000">
                  <a:off x="11107783"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347" name="直接连接符 22">
                  <a:extLst>
                    <a:ext uri="{FF2B5EF4-FFF2-40B4-BE49-F238E27FC236}">
                      <a16:creationId xmlns:a16="http://schemas.microsoft.com/office/drawing/2014/main" id="{36BEDDA3-4D47-4B87-824A-7B80A5CD377A}"/>
                    </a:ext>
                  </a:extLst>
                </p:cNvPr>
                <p:cNvCxnSpPr>
                  <a:cxnSpLocks noChangeShapeType="1"/>
                </p:cNvCxnSpPr>
                <p:nvPr/>
              </p:nvCxnSpPr>
              <p:spPr bwMode="auto">
                <a:xfrm rot="5400000">
                  <a:off x="11495589"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348" name="直接连接符 23">
                  <a:extLst>
                    <a:ext uri="{FF2B5EF4-FFF2-40B4-BE49-F238E27FC236}">
                      <a16:creationId xmlns:a16="http://schemas.microsoft.com/office/drawing/2014/main" id="{002B0FC4-CDF6-4713-A35E-CD90D1BFEC3C}"/>
                    </a:ext>
                  </a:extLst>
                </p:cNvPr>
                <p:cNvCxnSpPr>
                  <a:cxnSpLocks noChangeShapeType="1"/>
                </p:cNvCxnSpPr>
                <p:nvPr/>
              </p:nvCxnSpPr>
              <p:spPr bwMode="auto">
                <a:xfrm rot="5400000">
                  <a:off x="11893601" y="820719"/>
                  <a:ext cx="35719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13" name="TextBox 17">
                <a:extLst>
                  <a:ext uri="{FF2B5EF4-FFF2-40B4-BE49-F238E27FC236}">
                    <a16:creationId xmlns:a16="http://schemas.microsoft.com/office/drawing/2014/main" id="{051E1C41-D112-4387-9F67-B91A155E8D27}"/>
                  </a:ext>
                </a:extLst>
              </p:cNvPr>
              <p:cNvSpPr txBox="1"/>
              <p:nvPr/>
            </p:nvSpPr>
            <p:spPr>
              <a:xfrm>
                <a:off x="10215186" y="571028"/>
                <a:ext cx="2365392" cy="431803"/>
              </a:xfrm>
              <a:prstGeom prst="rect">
                <a:avLst/>
              </a:prstGeom>
              <a:noFill/>
              <a:ln w="9525">
                <a:noFill/>
                <a:miter/>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eaLnBrk="1" hangingPunct="1">
                  <a:buFontTx/>
                  <a:buNone/>
                  <a:defRPr/>
                </a:pPr>
                <a:r>
                  <a:rPr lang="zh-CN" altLang="zh-CN" sz="2200" b="0" noProof="1">
                    <a:solidFill>
                      <a:srgbClr val="000000"/>
                    </a:solidFill>
                    <a:effectLst>
                      <a:outerShdw blurRad="38100" dist="38100" dir="2700000" algn="tl">
                        <a:srgbClr val="C0C0C0"/>
                      </a:outerShdw>
                    </a:effectLst>
                  </a:rPr>
                  <a:t>   …  60  40  20  1</a:t>
                </a:r>
              </a:p>
            </p:txBody>
          </p:sp>
        </p:grpSp>
      </p:grpSp>
      <p:sp>
        <p:nvSpPr>
          <p:cNvPr id="28" name="文本框 27">
            <a:extLst>
              <a:ext uri="{FF2B5EF4-FFF2-40B4-BE49-F238E27FC236}">
                <a16:creationId xmlns:a16="http://schemas.microsoft.com/office/drawing/2014/main" id="{917A9B6F-BAE3-4DD5-9923-D4F09BF94CBF}"/>
              </a:ext>
            </a:extLst>
          </p:cNvPr>
          <p:cNvSpPr txBox="1"/>
          <p:nvPr/>
        </p:nvSpPr>
        <p:spPr>
          <a:xfrm>
            <a:off x="336585" y="1035897"/>
            <a:ext cx="8616915" cy="3847207"/>
          </a:xfrm>
          <a:prstGeom prst="rect">
            <a:avLst/>
          </a:prstGeom>
          <a:noFill/>
        </p:spPr>
        <p:txBody>
          <a:bodyPr wrap="square">
            <a:spAutoFit/>
          </a:bodyPr>
          <a:lstStyle/>
          <a:p>
            <a:pPr marL="342900" indent="-342900" eaLnBrk="1" hangingPunct="1">
              <a:spcBef>
                <a:spcPts val="0"/>
              </a:spcBef>
              <a:buSzPct val="100000"/>
              <a:buFont typeface="Monotype Sorts" pitchFamily="2" charset="2"/>
              <a:buChar char="n"/>
              <a:defRPr/>
            </a:pPr>
            <a:r>
              <a:rPr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a:t>
            </a:r>
            <a:r>
              <a:rPr kumimoji="1" lang="zh-CN" altLang="en-US" sz="3200" b="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的种类</a:t>
            </a: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记录固定的文件块</a:t>
            </a:r>
            <a:endParaRPr lang="en-US" altLang="zh-CN" sz="2800" b="0" dirty="0">
              <a:solidFill>
                <a:srgbClr val="800000"/>
              </a:solidFill>
              <a:latin typeface="华文新魏" panose="02010800040101010101" pitchFamily="2" charset="-122"/>
              <a:ea typeface="华文新魏" panose="02010800040101010101" pitchFamily="2" charset="-122"/>
            </a:endParaRPr>
          </a:p>
          <a:p>
            <a:pPr lvl="1">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记录非固定的文件块</a:t>
            </a:r>
            <a:endParaRPr lang="en-US" altLang="zh-CN" sz="2800" b="0" dirty="0">
              <a:solidFill>
                <a:srgbClr val="800000"/>
              </a:solidFill>
              <a:latin typeface="华文新魏" panose="02010800040101010101" pitchFamily="2" charset="-122"/>
              <a:ea typeface="华文新魏" panose="02010800040101010101" pitchFamily="2" charset="-122"/>
            </a:endParaRPr>
          </a:p>
          <a:p>
            <a:pPr lvl="2">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磁盘块底保存间接寻址空间，</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defRPr/>
            </a:pPr>
            <a:r>
              <a:rPr lang="zh-CN" altLang="en-US" sz="2600" b="0" dirty="0">
                <a:solidFill>
                  <a:srgbClr val="800000"/>
                </a:solidFill>
                <a:latin typeface="华文新魏" panose="02010800040101010101" pitchFamily="2" charset="-122"/>
                <a:ea typeface="华文新魏" panose="02010800040101010101" pitchFamily="2" charset="-122"/>
              </a:rPr>
              <a:t>为块中每个记录设置一个间接</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defRPr/>
            </a:pPr>
            <a:r>
              <a:rPr lang="zh-CN" altLang="en-US" sz="2600" b="0" dirty="0">
                <a:solidFill>
                  <a:srgbClr val="800000"/>
                </a:solidFill>
                <a:latin typeface="华文新魏" panose="02010800040101010101" pitchFamily="2" charset="-122"/>
                <a:ea typeface="华文新魏" panose="02010800040101010101" pitchFamily="2" charset="-122"/>
              </a:rPr>
              <a:t>寻址项</a:t>
            </a:r>
            <a:r>
              <a:rPr lang="en-US" altLang="zh-CN" sz="2600" b="0" dirty="0">
                <a:solidFill>
                  <a:srgbClr val="800000"/>
                </a:solidFill>
                <a:latin typeface="华文新魏" panose="02010800040101010101" pitchFamily="2" charset="-122"/>
                <a:ea typeface="华文新魏" panose="02010800040101010101" pitchFamily="2" charset="-122"/>
              </a:rPr>
              <a:t>.</a:t>
            </a:r>
            <a:endParaRPr lang="zh-CN" altLang="en-US" sz="2600" b="0" dirty="0">
              <a:solidFill>
                <a:srgbClr val="800000"/>
              </a:solidFill>
              <a:latin typeface="华文新魏" panose="02010800040101010101" pitchFamily="2" charset="-122"/>
              <a:ea typeface="华文新魏" panose="02010800040101010101" pitchFamily="2" charset="-122"/>
            </a:endParaRPr>
          </a:p>
          <a:p>
            <a:pPr lvl="2">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记录可在块中自由移动</a:t>
            </a:r>
            <a:r>
              <a:rPr lang="en-US" altLang="zh-CN" sz="2600" b="0" dirty="0">
                <a:solidFill>
                  <a:srgbClr val="800000"/>
                </a:solidFill>
                <a:latin typeface="华文新魏" panose="02010800040101010101" pitchFamily="2" charset="-122"/>
                <a:ea typeface="华文新魏" panose="02010800040101010101" pitchFamily="2" charset="-122"/>
              </a:rPr>
              <a:t>,</a:t>
            </a:r>
            <a:r>
              <a:rPr lang="zh-CN" altLang="en-US" sz="2600" b="0" dirty="0">
                <a:solidFill>
                  <a:srgbClr val="800000"/>
                </a:solidFill>
                <a:latin typeface="华文新魏" panose="02010800040101010101" pitchFamily="2" charset="-122"/>
                <a:ea typeface="华文新魏" panose="02010800040101010101" pitchFamily="2" charset="-122"/>
              </a:rPr>
              <a:t> </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defRPr/>
            </a:pPr>
            <a:r>
              <a:rPr lang="zh-CN" altLang="en-US" sz="2600" b="0" dirty="0">
                <a:solidFill>
                  <a:srgbClr val="800000"/>
                </a:solidFill>
                <a:latin typeface="华文新魏" panose="02010800040101010101" pitchFamily="2" charset="-122"/>
                <a:ea typeface="华文新魏" panose="02010800040101010101" pitchFamily="2" charset="-122"/>
              </a:rPr>
              <a:t>不影响任何指向记录间接地址</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a:spcBef>
                <a:spcPts val="0"/>
              </a:spcBef>
              <a:defRPr/>
            </a:pPr>
            <a:r>
              <a:rPr lang="zh-CN" altLang="en-US" sz="2600" b="0" dirty="0">
                <a:solidFill>
                  <a:srgbClr val="800000"/>
                </a:solidFill>
                <a:latin typeface="华文新魏" panose="02010800040101010101" pitchFamily="2" charset="-122"/>
                <a:ea typeface="华文新魏" panose="02010800040101010101" pitchFamily="2" charset="-122"/>
              </a:rPr>
              <a:t>的指针</a:t>
            </a:r>
            <a:r>
              <a:rPr lang="en-US" altLang="zh-CN" sz="2600" b="0" dirty="0">
                <a:solidFill>
                  <a:srgbClr val="800000"/>
                </a:solidFill>
                <a:latin typeface="华文新魏" panose="02010800040101010101" pitchFamily="2" charset="-122"/>
                <a:ea typeface="华文新魏" panose="02010800040101010101" pitchFamily="2" charset="-122"/>
              </a:rPr>
              <a:t>.</a:t>
            </a:r>
            <a:endParaRPr lang="zh-CN" altLang="en-US" sz="2600" b="0" dirty="0">
              <a:solidFill>
                <a:srgbClr val="8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0917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C3ACF-4BF2-4CAC-9708-76B7475A850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文件块</a:t>
            </a:r>
          </a:p>
        </p:txBody>
      </p:sp>
      <p:sp>
        <p:nvSpPr>
          <p:cNvPr id="3" name="日期占位符 2">
            <a:extLst>
              <a:ext uri="{FF2B5EF4-FFF2-40B4-BE49-F238E27FC236}">
                <a16:creationId xmlns:a16="http://schemas.microsoft.com/office/drawing/2014/main" id="{142945D5-F8F6-4DD2-B80B-24721E6DE7E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E5E069-630D-4B1E-9EAD-3FEDFFF21141}"/>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98DCEC8-910E-4D60-9024-F201844EAF05}"/>
              </a:ext>
            </a:extLst>
          </p:cNvPr>
          <p:cNvSpPr>
            <a:spLocks noGrp="1"/>
          </p:cNvSpPr>
          <p:nvPr>
            <p:ph type="sldNum" sz="quarter" idx="12"/>
          </p:nvPr>
        </p:nvSpPr>
        <p:spPr/>
        <p:txBody>
          <a:bodyPr/>
          <a:lstStyle/>
          <a:p>
            <a:pPr>
              <a:defRPr/>
            </a:pPr>
            <a:fld id="{984A37C7-04D5-49B4-BB3D-D75B76AA9890}" type="slidenum">
              <a:rPr lang="zh-CN" altLang="en-US"/>
              <a:pPr>
                <a:defRPr/>
              </a:pPr>
              <a:t>37</a:t>
            </a:fld>
            <a:endParaRPr lang="en-US" altLang="zh-CN"/>
          </a:p>
        </p:txBody>
      </p:sp>
      <p:sp>
        <p:nvSpPr>
          <p:cNvPr id="28" name="文本框 27">
            <a:extLst>
              <a:ext uri="{FF2B5EF4-FFF2-40B4-BE49-F238E27FC236}">
                <a16:creationId xmlns:a16="http://schemas.microsoft.com/office/drawing/2014/main" id="{917A9B6F-BAE3-4DD5-9923-D4F09BF94CBF}"/>
              </a:ext>
            </a:extLst>
          </p:cNvPr>
          <p:cNvSpPr txBox="1"/>
          <p:nvPr/>
        </p:nvSpPr>
        <p:spPr>
          <a:xfrm>
            <a:off x="336585" y="1035897"/>
            <a:ext cx="8616915" cy="3816429"/>
          </a:xfrm>
          <a:prstGeom prst="rect">
            <a:avLst/>
          </a:prstGeom>
          <a:noFill/>
        </p:spPr>
        <p:txBody>
          <a:bodyPr wrap="square">
            <a:spAutoFit/>
          </a:bodyPr>
          <a:lstStyle/>
          <a:p>
            <a:pPr marL="342900" indent="-342900" eaLnBrk="1" hangingPunct="1">
              <a:spcBef>
                <a:spcPts val="0"/>
              </a:spcBef>
              <a:buSzPct val="100000"/>
              <a:buFont typeface="Monotype Sorts" pitchFamily="2" charset="2"/>
              <a:buChar char="n"/>
              <a:defRPr/>
            </a:pPr>
            <a:r>
              <a:rPr lang="zh-CN" altLang="en-US" sz="2800" b="0" dirty="0">
                <a:latin typeface="华文新魏" panose="02010800040101010101" pitchFamily="2" charset="-122"/>
                <a:ea typeface="华文新魏" panose="02010800040101010101" pitchFamily="2" charset="-122"/>
              </a:rPr>
              <a:t>分槽的页结构，一种常见的文件块组织结构</a:t>
            </a:r>
            <a:endParaRPr lang="en-US" altLang="zh-CN" sz="2800" b="0" dirty="0">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块头：</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记录项的数量</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自由空间的末尾处</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每条记录位置和大小</a:t>
            </a:r>
            <a:endParaRPr lang="en-US" altLang="zh-CN" sz="2600" b="0" dirty="0">
              <a:solidFill>
                <a:srgbClr val="800000"/>
              </a:solidFill>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块尾：</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连续的实际记录</a:t>
            </a:r>
            <a:endParaRPr lang="en-US" altLang="zh-CN" sz="2800" b="0" dirty="0">
              <a:solidFill>
                <a:srgbClr val="000099"/>
              </a:solidFill>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块中：</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空闲空间</a:t>
            </a:r>
            <a:endParaRPr lang="en-US" altLang="zh-CN" sz="2600" b="0" dirty="0">
              <a:solidFill>
                <a:srgbClr val="800000"/>
              </a:solidFill>
              <a:latin typeface="华文新魏" panose="02010800040101010101" pitchFamily="2" charset="-122"/>
              <a:ea typeface="华文新魏" panose="02010800040101010101" pitchFamily="2" charset="-122"/>
            </a:endParaRPr>
          </a:p>
        </p:txBody>
      </p:sp>
      <p:pic>
        <p:nvPicPr>
          <p:cNvPr id="14" name="图片 13">
            <a:extLst>
              <a:ext uri="{FF2B5EF4-FFF2-40B4-BE49-F238E27FC236}">
                <a16:creationId xmlns:a16="http://schemas.microsoft.com/office/drawing/2014/main" id="{4B574680-5D4E-4F79-B50F-5ADBA347006C}"/>
              </a:ext>
            </a:extLst>
          </p:cNvPr>
          <p:cNvPicPr>
            <a:picLocks noChangeAspect="1"/>
          </p:cNvPicPr>
          <p:nvPr/>
        </p:nvPicPr>
        <p:blipFill>
          <a:blip r:embed="rId2"/>
          <a:stretch>
            <a:fillRect/>
          </a:stretch>
        </p:blipFill>
        <p:spPr>
          <a:xfrm>
            <a:off x="4726463" y="2095192"/>
            <a:ext cx="4035219" cy="4019991"/>
          </a:xfrm>
          <a:prstGeom prst="rect">
            <a:avLst/>
          </a:prstGeom>
        </p:spPr>
      </p:pic>
    </p:spTree>
    <p:extLst>
      <p:ext uri="{BB962C8B-B14F-4D97-AF65-F5344CB8AC3E}">
        <p14:creationId xmlns:p14="http://schemas.microsoft.com/office/powerpoint/2010/main" val="3395750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C3ACF-4BF2-4CAC-9708-76B7475A850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文件块</a:t>
            </a:r>
          </a:p>
        </p:txBody>
      </p:sp>
      <p:sp>
        <p:nvSpPr>
          <p:cNvPr id="3" name="日期占位符 2">
            <a:extLst>
              <a:ext uri="{FF2B5EF4-FFF2-40B4-BE49-F238E27FC236}">
                <a16:creationId xmlns:a16="http://schemas.microsoft.com/office/drawing/2014/main" id="{142945D5-F8F6-4DD2-B80B-24721E6DE7E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50E5E069-630D-4B1E-9EAD-3FEDFFF21141}"/>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98DCEC8-910E-4D60-9024-F201844EAF05}"/>
              </a:ext>
            </a:extLst>
          </p:cNvPr>
          <p:cNvSpPr>
            <a:spLocks noGrp="1"/>
          </p:cNvSpPr>
          <p:nvPr>
            <p:ph type="sldNum" sz="quarter" idx="12"/>
          </p:nvPr>
        </p:nvSpPr>
        <p:spPr/>
        <p:txBody>
          <a:bodyPr/>
          <a:lstStyle/>
          <a:p>
            <a:pPr>
              <a:defRPr/>
            </a:pPr>
            <a:fld id="{984A37C7-04D5-49B4-BB3D-D75B76AA9890}" type="slidenum">
              <a:rPr lang="zh-CN" altLang="en-US"/>
              <a:pPr>
                <a:defRPr/>
              </a:pPr>
              <a:t>38</a:t>
            </a:fld>
            <a:endParaRPr lang="en-US" altLang="zh-CN"/>
          </a:p>
        </p:txBody>
      </p:sp>
      <p:sp>
        <p:nvSpPr>
          <p:cNvPr id="28" name="文本框 27">
            <a:extLst>
              <a:ext uri="{FF2B5EF4-FFF2-40B4-BE49-F238E27FC236}">
                <a16:creationId xmlns:a16="http://schemas.microsoft.com/office/drawing/2014/main" id="{917A9B6F-BAE3-4DD5-9923-D4F09BF94CBF}"/>
              </a:ext>
            </a:extLst>
          </p:cNvPr>
          <p:cNvSpPr txBox="1"/>
          <p:nvPr/>
        </p:nvSpPr>
        <p:spPr>
          <a:xfrm>
            <a:off x="336585" y="1035897"/>
            <a:ext cx="8616915" cy="5016758"/>
          </a:xfrm>
          <a:prstGeom prst="rect">
            <a:avLst/>
          </a:prstGeom>
          <a:noFill/>
        </p:spPr>
        <p:txBody>
          <a:bodyPr wrap="square">
            <a:spAutoFit/>
          </a:bodyPr>
          <a:lstStyle/>
          <a:p>
            <a:pPr marL="342900" indent="-342900" eaLnBrk="1" hangingPunct="1">
              <a:spcBef>
                <a:spcPts val="0"/>
              </a:spcBef>
              <a:buSzPct val="100000"/>
              <a:buFont typeface="Monotype Sorts" pitchFamily="2" charset="2"/>
              <a:buChar char="n"/>
              <a:defRPr/>
            </a:pPr>
            <a:r>
              <a:rPr lang="zh-CN" altLang="en-US" sz="2800" b="0" dirty="0">
                <a:latin typeface="华文新魏" panose="02010800040101010101" pitchFamily="2" charset="-122"/>
                <a:ea typeface="华文新魏" panose="02010800040101010101" pitchFamily="2" charset="-122"/>
              </a:rPr>
              <a:t>分槽的页结构</a:t>
            </a:r>
            <a:endParaRPr lang="en-US" altLang="zh-CN" sz="2800" b="0" dirty="0">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删除一条记录</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释放该记录所占用空间</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移动该记录之前的记录</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修改块头</a:t>
            </a:r>
            <a:endParaRPr lang="en-US" altLang="zh-CN" sz="2600" b="0" dirty="0">
              <a:solidFill>
                <a:srgbClr val="800000"/>
              </a:solidFill>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插入一条记录</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在块中空闲空间的尾部</a:t>
            </a:r>
            <a:endParaRPr lang="en-US" altLang="zh-CN" sz="2600" b="0" dirty="0">
              <a:solidFill>
                <a:srgbClr val="800000"/>
              </a:solidFill>
              <a:latin typeface="华文新魏" panose="02010800040101010101" pitchFamily="2" charset="-122"/>
              <a:ea typeface="华文新魏" panose="02010800040101010101" pitchFamily="2" charset="-122"/>
            </a:endParaRPr>
          </a:p>
          <a:p>
            <a:pPr marL="457200" lvl="2">
              <a:spcBef>
                <a:spcPts val="0"/>
              </a:spcBef>
              <a:defRPr/>
            </a:pPr>
            <a:r>
              <a:rPr lang="en-US" altLang="zh-CN" sz="2600" b="0" dirty="0">
                <a:solidFill>
                  <a:srgbClr val="800000"/>
                </a:solidFill>
                <a:latin typeface="华文新魏" panose="02010800040101010101" pitchFamily="2" charset="-122"/>
                <a:ea typeface="华文新魏" panose="02010800040101010101" pitchFamily="2" charset="-122"/>
              </a:rPr>
              <a:t>      </a:t>
            </a:r>
            <a:r>
              <a:rPr lang="zh-CN" altLang="en-US" sz="2600" b="0" dirty="0">
                <a:solidFill>
                  <a:srgbClr val="800000"/>
                </a:solidFill>
                <a:latin typeface="华文新魏" panose="02010800040101010101" pitchFamily="2" charset="-122"/>
                <a:ea typeface="华文新魏" panose="02010800040101010101" pitchFamily="2" charset="-122"/>
              </a:rPr>
              <a:t>给这条记录分配空间</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修改块头</a:t>
            </a:r>
            <a:endParaRPr lang="en-US" altLang="zh-CN" sz="2600" b="0" dirty="0">
              <a:solidFill>
                <a:srgbClr val="800000"/>
              </a:solidFill>
              <a:latin typeface="华文新魏" panose="02010800040101010101" pitchFamily="2" charset="-122"/>
              <a:ea typeface="华文新魏" panose="02010800040101010101" pitchFamily="2" charset="-122"/>
            </a:endParaRPr>
          </a:p>
          <a:p>
            <a:pPr lvl="1" indent="-457200">
              <a:spcBef>
                <a:spcPts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记录的增长和缩短</a:t>
            </a:r>
            <a:endParaRPr lang="en-US" altLang="zh-CN" sz="2800" b="0" dirty="0">
              <a:solidFill>
                <a:srgbClr val="000099"/>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移动此记录之前的记录</a:t>
            </a:r>
            <a:endParaRPr lang="en-US" altLang="zh-CN" sz="2600" b="0" dirty="0">
              <a:solidFill>
                <a:srgbClr val="800000"/>
              </a:solidFill>
              <a:latin typeface="华文新魏" panose="02010800040101010101" pitchFamily="2" charset="-122"/>
              <a:ea typeface="华文新魏" panose="02010800040101010101" pitchFamily="2" charset="-122"/>
            </a:endParaRPr>
          </a:p>
          <a:p>
            <a:pPr lvl="2" indent="-457200">
              <a:spcBef>
                <a:spcPts val="0"/>
              </a:spcBef>
              <a:buFont typeface="Wingdings" panose="05000000000000000000" pitchFamily="2" charset="2"/>
              <a:buChar char="Ø"/>
              <a:defRPr/>
            </a:pPr>
            <a:r>
              <a:rPr lang="zh-CN" altLang="en-US" sz="2600" b="0" dirty="0">
                <a:solidFill>
                  <a:srgbClr val="800000"/>
                </a:solidFill>
                <a:latin typeface="华文新魏" panose="02010800040101010101" pitchFamily="2" charset="-122"/>
                <a:ea typeface="华文新魏" panose="02010800040101010101" pitchFamily="2" charset="-122"/>
              </a:rPr>
              <a:t>修改块头</a:t>
            </a:r>
            <a:endParaRPr lang="en-US" altLang="zh-CN" sz="2600" b="0" dirty="0">
              <a:solidFill>
                <a:srgbClr val="800000"/>
              </a:solidFill>
              <a:latin typeface="华文新魏" panose="02010800040101010101" pitchFamily="2" charset="-122"/>
              <a:ea typeface="华文新魏" panose="02010800040101010101" pitchFamily="2" charset="-122"/>
            </a:endParaRPr>
          </a:p>
        </p:txBody>
      </p:sp>
      <p:pic>
        <p:nvPicPr>
          <p:cNvPr id="8" name="图片 7">
            <a:extLst>
              <a:ext uri="{FF2B5EF4-FFF2-40B4-BE49-F238E27FC236}">
                <a16:creationId xmlns:a16="http://schemas.microsoft.com/office/drawing/2014/main" id="{02DE3424-D09F-4D20-9F33-672D48C91415}"/>
              </a:ext>
            </a:extLst>
          </p:cNvPr>
          <p:cNvPicPr>
            <a:picLocks noChangeAspect="1"/>
          </p:cNvPicPr>
          <p:nvPr/>
        </p:nvPicPr>
        <p:blipFill>
          <a:blip r:embed="rId2"/>
          <a:stretch>
            <a:fillRect/>
          </a:stretch>
        </p:blipFill>
        <p:spPr>
          <a:xfrm>
            <a:off x="4725491" y="1697448"/>
            <a:ext cx="4034872" cy="4134594"/>
          </a:xfrm>
          <a:prstGeom prst="rect">
            <a:avLst/>
          </a:prstGeom>
        </p:spPr>
      </p:pic>
    </p:spTree>
    <p:extLst>
      <p:ext uri="{BB962C8B-B14F-4D97-AF65-F5344CB8AC3E}">
        <p14:creationId xmlns:p14="http://schemas.microsoft.com/office/powerpoint/2010/main" val="204923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155ED-B6D4-4642-9013-DE53A6BCE4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磁盘文件</a:t>
            </a:r>
          </a:p>
        </p:txBody>
      </p:sp>
      <p:sp>
        <p:nvSpPr>
          <p:cNvPr id="3" name="日期占位符 2">
            <a:extLst>
              <a:ext uri="{FF2B5EF4-FFF2-40B4-BE49-F238E27FC236}">
                <a16:creationId xmlns:a16="http://schemas.microsoft.com/office/drawing/2014/main" id="{1B5473A9-2723-464B-8F8C-BA362B7D442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9DCBFC11-112F-45B6-8BB6-4BEB5288CA9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6188EA6-B7B5-417C-A2E0-B7C222626DC4}"/>
              </a:ext>
            </a:extLst>
          </p:cNvPr>
          <p:cNvSpPr>
            <a:spLocks noGrp="1"/>
          </p:cNvSpPr>
          <p:nvPr>
            <p:ph type="sldNum" sz="quarter" idx="12"/>
          </p:nvPr>
        </p:nvSpPr>
        <p:spPr/>
        <p:txBody>
          <a:bodyPr/>
          <a:lstStyle/>
          <a:p>
            <a:pPr>
              <a:defRPr/>
            </a:pPr>
            <a:fld id="{AC84C3FC-CEC8-4812-88BA-6DB5019FC656}" type="slidenum">
              <a:rPr lang="zh-CN" altLang="en-US"/>
              <a:pPr>
                <a:defRPr/>
              </a:pPr>
              <a:t>39</a:t>
            </a:fld>
            <a:endParaRPr lang="en-US" altLang="zh-CN"/>
          </a:p>
        </p:txBody>
      </p:sp>
      <p:sp>
        <p:nvSpPr>
          <p:cNvPr id="8" name="文本框 7">
            <a:extLst>
              <a:ext uri="{FF2B5EF4-FFF2-40B4-BE49-F238E27FC236}">
                <a16:creationId xmlns:a16="http://schemas.microsoft.com/office/drawing/2014/main" id="{A0684649-1195-42ED-BB73-6C440CDA3D57}"/>
              </a:ext>
            </a:extLst>
          </p:cNvPr>
          <p:cNvSpPr txBox="1"/>
          <p:nvPr/>
        </p:nvSpPr>
        <p:spPr>
          <a:xfrm>
            <a:off x="990600" y="1196752"/>
            <a:ext cx="7402016" cy="5016758"/>
          </a:xfrm>
          <a:prstGeom prst="rect">
            <a:avLst/>
          </a:prstGeom>
          <a:noFill/>
        </p:spPr>
        <p:txBody>
          <a:bodyPr wrap="square">
            <a:spAutoFit/>
          </a:bodyPr>
          <a:lstStyle/>
          <a:p>
            <a:pPr>
              <a:spcBef>
                <a:spcPct val="0"/>
              </a:spcBef>
              <a:buFont typeface="Monotype Sorts"/>
              <a:buChar char="n"/>
              <a:defRPr/>
            </a:pPr>
            <a:r>
              <a:rPr lang="zh-CN" altLang="en-US" sz="32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文件定义</a:t>
            </a:r>
          </a:p>
          <a:p>
            <a:pPr lvl="2" indent="-457200">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文件块的集合</a:t>
            </a:r>
            <a:r>
              <a:rPr lang="en-US" altLang="zh-CN" sz="2800" b="0" dirty="0">
                <a:solidFill>
                  <a:srgbClr val="000099"/>
                </a:solidFill>
                <a:latin typeface="华文新魏" panose="02010800040101010101" pitchFamily="2" charset="-122"/>
                <a:ea typeface="华文新魏" panose="02010800040101010101" pitchFamily="2" charset="-122"/>
              </a:rPr>
              <a:t>, </a:t>
            </a:r>
            <a:r>
              <a:rPr lang="zh-CN" altLang="en-US" sz="2800" b="0" dirty="0">
                <a:solidFill>
                  <a:srgbClr val="000099"/>
                </a:solidFill>
                <a:latin typeface="华文新魏" panose="02010800040101010101" pitchFamily="2" charset="-122"/>
                <a:ea typeface="华文新魏" panose="02010800040101010101" pitchFamily="2" charset="-122"/>
              </a:rPr>
              <a:t>对应于一个关系</a:t>
            </a:r>
            <a:endParaRPr lang="en-US" altLang="zh-CN" sz="2800" b="0" dirty="0">
              <a:solidFill>
                <a:srgbClr val="000099"/>
              </a:solidFill>
              <a:latin typeface="华文新魏" panose="02010800040101010101" pitchFamily="2" charset="-122"/>
              <a:ea typeface="华文新魏" panose="02010800040101010101" pitchFamily="2" charset="-122"/>
            </a:endParaRPr>
          </a:p>
          <a:p>
            <a:pPr eaLnBrk="1" hangingPunct="1">
              <a:spcBef>
                <a:spcPct val="0"/>
              </a:spcBef>
              <a:buSzPct val="100000"/>
              <a:buFont typeface="Monotype Sorts"/>
              <a:buChar char="n"/>
              <a:defRPr/>
            </a:pPr>
            <a:r>
              <a:rPr lang="zh-CN" altLang="en-US" sz="32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种类</a:t>
            </a: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无序文件</a:t>
            </a:r>
            <a:endParaRPr lang="en-US" altLang="zh-CN" sz="2800" b="0" dirty="0">
              <a:solidFill>
                <a:srgbClr val="800000"/>
              </a:solidFill>
              <a:latin typeface="华文新魏" panose="02010800040101010101" pitchFamily="2" charset="-122"/>
              <a:ea typeface="华文新魏" panose="02010800040101010101" pitchFamily="2" charset="-122"/>
            </a:endParaRP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有序文件</a:t>
            </a:r>
            <a:endParaRPr lang="en-US" altLang="zh-CN" sz="2800" b="0" dirty="0">
              <a:solidFill>
                <a:srgbClr val="000099"/>
              </a:solidFill>
              <a:latin typeface="华文新魏" panose="02010800040101010101" pitchFamily="2" charset="-122"/>
              <a:ea typeface="华文新魏" panose="02010800040101010101" pitchFamily="2" charset="-122"/>
            </a:endParaRP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索引文件</a:t>
            </a:r>
            <a:endParaRPr lang="en-US" altLang="zh-CN" sz="2800" b="0" dirty="0">
              <a:solidFill>
                <a:srgbClr val="000099"/>
              </a:solidFill>
              <a:latin typeface="华文新魏" panose="02010800040101010101" pitchFamily="2" charset="-122"/>
              <a:ea typeface="华文新魏" panose="02010800040101010101" pitchFamily="2" charset="-122"/>
            </a:endParaRPr>
          </a:p>
          <a:p>
            <a:pPr lvl="1">
              <a:spcBef>
                <a:spcPct val="0"/>
              </a:spcBef>
              <a:buFont typeface="Wingdings" panose="05000000000000000000" pitchFamily="2" charset="2"/>
              <a:buChar char="u"/>
              <a:defRPr/>
            </a:pPr>
            <a:r>
              <a:rPr lang="en-US" altLang="zh-CN" sz="2800" b="0" dirty="0">
                <a:solidFill>
                  <a:srgbClr val="000099"/>
                </a:solidFill>
                <a:latin typeface="华文新魏" panose="02010800040101010101" pitchFamily="2" charset="-122"/>
                <a:ea typeface="华文新魏" panose="02010800040101010101" pitchFamily="2" charset="-122"/>
              </a:rPr>
              <a:t>  Hash</a:t>
            </a:r>
            <a:r>
              <a:rPr lang="zh-CN" altLang="en-US" sz="2800" b="0" dirty="0">
                <a:solidFill>
                  <a:srgbClr val="000099"/>
                </a:solidFill>
                <a:latin typeface="华文新魏" panose="02010800040101010101" pitchFamily="2" charset="-122"/>
                <a:ea typeface="华文新魏" panose="02010800040101010101" pitchFamily="2" charset="-122"/>
              </a:rPr>
              <a:t>文件</a:t>
            </a:r>
            <a:endParaRPr lang="en-US" altLang="zh-CN" sz="2800" b="0" dirty="0">
              <a:solidFill>
                <a:srgbClr val="000099"/>
              </a:solidFill>
              <a:latin typeface="华文新魏" panose="02010800040101010101" pitchFamily="2" charset="-122"/>
              <a:ea typeface="华文新魏" panose="02010800040101010101" pitchFamily="2" charset="-122"/>
            </a:endParaRPr>
          </a:p>
          <a:p>
            <a:pPr>
              <a:spcBef>
                <a:spcPct val="0"/>
              </a:spcBef>
              <a:buFont typeface="Monotype Sorts"/>
              <a:buChar char="n"/>
              <a:defRPr/>
            </a:pPr>
            <a:r>
              <a:rPr lang="zh-CN" altLang="en-US" sz="3200" b="0" dirty="0">
                <a:solidFill>
                  <a:srgbClr val="000000"/>
                </a:solidFill>
                <a:latin typeface="华文新魏" panose="02010800040101010101" pitchFamily="2" charset="-122"/>
                <a:ea typeface="华文新魏" panose="02010800040101010101" pitchFamily="2" charset="-122"/>
              </a:rPr>
              <a:t>文件的存储方法</a:t>
            </a: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连续存储方法</a:t>
            </a:r>
            <a:endParaRPr lang="en-US" altLang="zh-CN" sz="2800" b="0" dirty="0">
              <a:solidFill>
                <a:srgbClr val="800000"/>
              </a:solidFill>
              <a:latin typeface="华文新魏" panose="02010800040101010101" pitchFamily="2" charset="-122"/>
              <a:ea typeface="华文新魏" panose="02010800040101010101" pitchFamily="2" charset="-122"/>
            </a:endParaRP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链接存储方法</a:t>
            </a:r>
            <a:endParaRPr lang="en-US" altLang="zh-CN" sz="2800" b="0" dirty="0">
              <a:solidFill>
                <a:srgbClr val="000099"/>
              </a:solidFill>
              <a:latin typeface="华文新魏" panose="02010800040101010101" pitchFamily="2" charset="-122"/>
              <a:ea typeface="华文新魏" panose="02010800040101010101" pitchFamily="2" charset="-122"/>
            </a:endParaRPr>
          </a:p>
          <a:p>
            <a:pPr lvl="1">
              <a:spcBef>
                <a:spcPct val="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 索引存储方法</a:t>
            </a:r>
            <a:endParaRPr lang="en-US" altLang="zh-CN" sz="2800" b="0" dirty="0">
              <a:solidFill>
                <a:srgbClr val="000099"/>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C6258EF2-F066-44D6-AA40-FCE3C657B8AD}"/>
              </a:ext>
            </a:extLst>
          </p:cNvPr>
          <p:cNvSpPr>
            <a:spLocks noGrp="1" noChangeArrowheads="1"/>
          </p:cNvSpPr>
          <p:nvPr>
            <p:ph type="ctrTitle"/>
          </p:nvPr>
        </p:nvSpPr>
        <p:spPr>
          <a:xfrm>
            <a:off x="1331913" y="0"/>
            <a:ext cx="7812087" cy="1066800"/>
          </a:xfrm>
        </p:spPr>
        <p:txBody>
          <a:bodyPr/>
          <a:lstStyle/>
          <a:p>
            <a:pPr algn="r">
              <a:defRPr/>
            </a:pPr>
            <a:r>
              <a:rPr lang="zh-CN" altLang="en-US" sz="4400" dirty="0">
                <a:effectLst>
                  <a:outerShdw blurRad="38100" dist="38100" dir="2700000" algn="tl">
                    <a:srgbClr val="000000"/>
                  </a:outerShdw>
                </a:effectLst>
                <a:latin typeface="华文行楷" panose="02010800040101010101" pitchFamily="2" charset="-122"/>
                <a:ea typeface="华文行楷" panose="02010800040101010101" pitchFamily="2" charset="-122"/>
                <a:cs typeface="+mj-cs"/>
              </a:rPr>
              <a:t>物理存储介质</a:t>
            </a:r>
          </a:p>
        </p:txBody>
      </p:sp>
      <p:sp>
        <p:nvSpPr>
          <p:cNvPr id="260099" name="Rectangle 3">
            <a:extLst>
              <a:ext uri="{FF2B5EF4-FFF2-40B4-BE49-F238E27FC236}">
                <a16:creationId xmlns:a16="http://schemas.microsoft.com/office/drawing/2014/main" id="{2EF462BF-3CBF-417A-969F-D69B172FA083}"/>
              </a:ext>
            </a:extLst>
          </p:cNvPr>
          <p:cNvSpPr>
            <a:spLocks noGrp="1"/>
          </p:cNvSpPr>
          <p:nvPr>
            <p:ph type="subTitle" idx="1"/>
          </p:nvPr>
        </p:nvSpPr>
        <p:spPr>
          <a:xfrm>
            <a:off x="755650" y="1214438"/>
            <a:ext cx="8388350" cy="4159250"/>
          </a:xfrm>
          <a:solidFill>
            <a:schemeClr val="bg1">
              <a:alpha val="100000"/>
            </a:schemeClr>
          </a:solidFill>
        </p:spPr>
        <p:txBody>
          <a:bodyPr>
            <a:prstTxWarp prst="textNoShape">
              <a:avLst/>
            </a:prstTxWarp>
          </a:bodyPr>
          <a:lstStyle/>
          <a:p>
            <a:pPr marL="342900" indent="-342900" algn="l">
              <a:buFontTx/>
              <a:buChar char="•"/>
              <a:defRPr/>
            </a:pPr>
            <a:r>
              <a:rPr lang="zh-CN" altLang="en-US" sz="2800" dirty="0">
                <a:solidFill>
                  <a:srgbClr val="000099"/>
                </a:solidFill>
                <a:latin typeface="华文新魏" panose="02010800040101010101" pitchFamily="2" charset="-122"/>
                <a:ea typeface="华文新魏" panose="02010800040101010101" pitchFamily="2" charset="-122"/>
              </a:rPr>
              <a:t>高速缓冲存储器</a:t>
            </a:r>
            <a:r>
              <a:rPr lang="en-US" altLang="zh-CN" sz="2800" dirty="0">
                <a:solidFill>
                  <a:srgbClr val="000099"/>
                </a:solidFill>
                <a:latin typeface="华文新魏" panose="02010800040101010101" pitchFamily="2" charset="-122"/>
                <a:ea typeface="华文新魏" panose="02010800040101010101" pitchFamily="2" charset="-122"/>
              </a:rPr>
              <a:t>(Cache)</a:t>
            </a:r>
            <a:r>
              <a:rPr lang="en-US" altLang="zh-CN" sz="2800" dirty="0">
                <a:latin typeface="华文新魏" panose="02010800040101010101" pitchFamily="2" charset="-122"/>
                <a:ea typeface="华文新魏" panose="02010800040101010101" pitchFamily="2" charset="-122"/>
              </a:rPr>
              <a:t> – </a:t>
            </a:r>
            <a:r>
              <a:rPr lang="zh-CN" altLang="en-US" sz="2800" dirty="0">
                <a:latin typeface="华文新魏" panose="02010800040101010101" pitchFamily="2" charset="-122"/>
                <a:ea typeface="华文新魏" panose="02010800040101010101" pitchFamily="2" charset="-122"/>
              </a:rPr>
              <a:t>最快价格最昂贵的存储介质，由计算机的硬件来管理。</a:t>
            </a:r>
            <a:endParaRPr lang="en-US" altLang="zh-CN" sz="2800" dirty="0">
              <a:latin typeface="华文新魏" panose="02010800040101010101" pitchFamily="2" charset="-122"/>
              <a:ea typeface="华文新魏" panose="02010800040101010101" pitchFamily="2" charset="-122"/>
            </a:endParaRPr>
          </a:p>
          <a:p>
            <a:pPr lvl="1">
              <a:defRPr/>
            </a:pPr>
            <a:r>
              <a:rPr lang="en-US" altLang="zh-CN" sz="2400" dirty="0">
                <a:latin typeface="华文新魏" panose="02010800040101010101" pitchFamily="2" charset="-122"/>
                <a:ea typeface="华文新魏" panose="02010800040101010101" pitchFamily="2" charset="-122"/>
              </a:rPr>
              <a:t>cache</a:t>
            </a:r>
            <a:r>
              <a:rPr lang="zh-CN" altLang="en-US" sz="2400" dirty="0">
                <a:latin typeface="华文新魏" panose="02010800040101010101" pitchFamily="2" charset="-122"/>
                <a:ea typeface="华文新魏" panose="02010800040101010101" pitchFamily="2" charset="-122"/>
              </a:rPr>
              <a:t>的速度可以达到</a:t>
            </a:r>
            <a:r>
              <a:rPr lang="en-US" altLang="zh-CN" sz="2400" dirty="0">
                <a:latin typeface="华文新魏" panose="02010800040101010101" pitchFamily="2" charset="-122"/>
                <a:ea typeface="华文新魏" panose="02010800040101010101" pitchFamily="2" charset="-122"/>
              </a:rPr>
              <a:t>1</a:t>
            </a:r>
            <a:r>
              <a:rPr lang="zh-CN" altLang="en-US" sz="2400" dirty="0">
                <a:latin typeface="华文新魏" panose="02010800040101010101" pitchFamily="2" charset="-122"/>
                <a:ea typeface="华文新魏" panose="02010800040101010101" pitchFamily="2" charset="-122"/>
              </a:rPr>
              <a:t>纳秒，几乎可以和</a:t>
            </a:r>
            <a:r>
              <a:rPr lang="en-US" altLang="zh-CN" sz="2400" dirty="0">
                <a:latin typeface="华文新魏" panose="02010800040101010101" pitchFamily="2" charset="-122"/>
                <a:ea typeface="华文新魏" panose="02010800040101010101" pitchFamily="2" charset="-122"/>
              </a:rPr>
              <a:t>CPU</a:t>
            </a:r>
            <a:r>
              <a:rPr lang="zh-CN" altLang="en-US" sz="2400" dirty="0">
                <a:latin typeface="华文新魏" panose="02010800040101010101" pitchFamily="2" charset="-122"/>
                <a:ea typeface="华文新魏" panose="02010800040101010101" pitchFamily="2" charset="-122"/>
              </a:rPr>
              <a:t>寄存器速度媲美。</a:t>
            </a:r>
            <a:endParaRPr lang="en-US" altLang="zh-CN" sz="2400" dirty="0">
              <a:latin typeface="华文新魏" panose="02010800040101010101" pitchFamily="2" charset="-122"/>
              <a:ea typeface="华文新魏" panose="02010800040101010101" pitchFamily="2" charset="-122"/>
            </a:endParaRPr>
          </a:p>
          <a:p>
            <a:pPr marL="342900" lvl="1" indent="-342900">
              <a:buFontTx/>
              <a:buChar char="•"/>
              <a:defRPr/>
            </a:pPr>
            <a:r>
              <a:rPr lang="zh-CN" altLang="en-US" dirty="0">
                <a:solidFill>
                  <a:srgbClr val="000099"/>
                </a:solidFill>
                <a:latin typeface="华文新魏" panose="02010800040101010101" pitchFamily="2" charset="-122"/>
                <a:ea typeface="华文新魏" panose="02010800040101010101" pitchFamily="2" charset="-122"/>
              </a:rPr>
              <a:t>主存储器</a:t>
            </a:r>
            <a:r>
              <a:rPr lang="en-US" altLang="zh-CN" dirty="0">
                <a:solidFill>
                  <a:srgbClr val="000099"/>
                </a:solidFill>
                <a:latin typeface="华文新魏" panose="02010800040101010101" pitchFamily="2" charset="-122"/>
                <a:ea typeface="华文新魏" panose="02010800040101010101" pitchFamily="2" charset="-122"/>
              </a:rPr>
              <a:t>(Main memory):</a:t>
            </a:r>
          </a:p>
          <a:p>
            <a:pPr lvl="1">
              <a:defRPr/>
            </a:pPr>
            <a:r>
              <a:rPr lang="zh-CN" altLang="en-US" sz="2400" dirty="0">
                <a:solidFill>
                  <a:schemeClr val="tx1"/>
                </a:solidFill>
                <a:latin typeface="华文新魏" panose="02010800040101010101" pitchFamily="2" charset="-122"/>
                <a:ea typeface="华文新魏" panose="02010800040101010101" pitchFamily="2" charset="-122"/>
              </a:rPr>
              <a:t>用于存放可处理的数据的存储介质</a:t>
            </a:r>
            <a:endParaRPr lang="en-US" altLang="zh-CN" sz="2400" dirty="0">
              <a:solidFill>
                <a:schemeClr val="tx1"/>
              </a:solidFill>
              <a:latin typeface="华文新魏" panose="02010800040101010101" pitchFamily="2" charset="-122"/>
              <a:ea typeface="华文新魏" panose="02010800040101010101" pitchFamily="2" charset="-122"/>
            </a:endParaRPr>
          </a:p>
          <a:p>
            <a:pPr lvl="1">
              <a:defRPr/>
            </a:pPr>
            <a:r>
              <a:rPr lang="zh-CN" altLang="en-US" sz="2400" dirty="0">
                <a:latin typeface="华文新魏" panose="02010800040101010101" pitchFamily="2" charset="-122"/>
                <a:ea typeface="华文新魏" panose="02010800040101010101" pitchFamily="2" charset="-122"/>
              </a:rPr>
              <a:t>快速存取</a:t>
            </a:r>
            <a:r>
              <a:rPr lang="en-US" altLang="zh-CN" sz="2400" dirty="0">
                <a:latin typeface="华文新魏" panose="02010800040101010101" pitchFamily="2" charset="-122"/>
                <a:ea typeface="华文新魏" panose="02010800040101010101" pitchFamily="2" charset="-122"/>
              </a:rPr>
              <a:t> (10 </a:t>
            </a:r>
            <a:r>
              <a:rPr lang="zh-CN" altLang="en-US" sz="2400" dirty="0">
                <a:latin typeface="华文新魏" panose="02010800040101010101" pitchFamily="2" charset="-122"/>
                <a:ea typeface="华文新魏" panose="02010800040101010101" pitchFamily="2" charset="-122"/>
              </a:rPr>
              <a:t>到</a:t>
            </a:r>
            <a:r>
              <a:rPr lang="en-US" altLang="zh-CN" sz="2400" dirty="0">
                <a:latin typeface="华文新魏" panose="02010800040101010101" pitchFamily="2" charset="-122"/>
                <a:ea typeface="华文新魏" panose="02010800040101010101" pitchFamily="2" charset="-122"/>
              </a:rPr>
              <a:t> 100 </a:t>
            </a:r>
            <a:r>
              <a:rPr lang="zh-CN" altLang="en-US" sz="2400" dirty="0">
                <a:latin typeface="华文新魏" panose="02010800040101010101" pitchFamily="2" charset="-122"/>
                <a:ea typeface="华文新魏" panose="02010800040101010101" pitchFamily="2" charset="-122"/>
              </a:rPr>
              <a:t>纳秒</a:t>
            </a:r>
            <a:r>
              <a:rPr lang="en-US" altLang="zh-CN" sz="2400" dirty="0">
                <a:latin typeface="华文新魏" panose="02010800040101010101" pitchFamily="2" charset="-122"/>
                <a:ea typeface="华文新魏" panose="02010800040101010101" pitchFamily="2" charset="-122"/>
              </a:rPr>
              <a:t>; 1</a:t>
            </a:r>
            <a:r>
              <a:rPr lang="zh-CN" altLang="en-US" sz="2400" dirty="0">
                <a:latin typeface="华文新魏" panose="02010800040101010101" pitchFamily="2" charset="-122"/>
                <a:ea typeface="华文新魏" panose="02010800040101010101" pitchFamily="2" charset="-122"/>
              </a:rPr>
              <a:t>纳秒</a:t>
            </a:r>
            <a:r>
              <a:rPr lang="en-US" altLang="zh-CN" sz="2400" dirty="0">
                <a:latin typeface="华文新魏" panose="02010800040101010101" pitchFamily="2" charset="-122"/>
                <a:ea typeface="华文新魏" panose="02010800040101010101" pitchFamily="2" charset="-122"/>
              </a:rPr>
              <a:t>= 10</a:t>
            </a:r>
            <a:r>
              <a:rPr lang="en-US" altLang="zh-CN" sz="2400" baseline="30000" dirty="0">
                <a:latin typeface="华文新魏" panose="02010800040101010101" pitchFamily="2" charset="-122"/>
                <a:ea typeface="华文新魏" panose="02010800040101010101" pitchFamily="2" charset="-122"/>
              </a:rPr>
              <a:t>–9</a:t>
            </a:r>
            <a:r>
              <a:rPr lang="zh-CN" altLang="en-US" sz="2400" dirty="0">
                <a:latin typeface="华文新魏" panose="02010800040101010101" pitchFamily="2" charset="-122"/>
                <a:ea typeface="华文新魏" panose="02010800040101010101" pitchFamily="2" charset="-122"/>
              </a:rPr>
              <a:t>秒</a:t>
            </a:r>
            <a:r>
              <a:rPr lang="en-US" altLang="zh-CN" sz="2400" dirty="0">
                <a:latin typeface="华文新魏" panose="02010800040101010101" pitchFamily="2" charset="-122"/>
                <a:ea typeface="华文新魏" panose="02010800040101010101" pitchFamily="2" charset="-122"/>
              </a:rPr>
              <a:t>)</a:t>
            </a:r>
          </a:p>
          <a:p>
            <a:pPr lvl="1">
              <a:defRPr/>
            </a:pPr>
            <a:r>
              <a:rPr lang="zh-CN" altLang="en-US" sz="2400" dirty="0">
                <a:latin typeface="华文新魏" panose="02010800040101010101" pitchFamily="2" charset="-122"/>
                <a:ea typeface="华文新魏" panose="02010800040101010101" pitchFamily="2" charset="-122"/>
              </a:rPr>
              <a:t>一般而言，对于存储整个数据库来说，该存储器太小或太贵</a:t>
            </a:r>
            <a:endParaRPr lang="en-US" altLang="zh-CN" sz="2400" dirty="0">
              <a:latin typeface="华文新魏" panose="02010800040101010101" pitchFamily="2" charset="-122"/>
              <a:ea typeface="华文新魏" panose="02010800040101010101" pitchFamily="2" charset="-122"/>
            </a:endParaRPr>
          </a:p>
          <a:p>
            <a:pPr lvl="2">
              <a:defRPr/>
            </a:pPr>
            <a:r>
              <a:rPr lang="zh-CN" altLang="en-US" sz="2000" dirty="0">
                <a:latin typeface="华文新魏" panose="02010800040101010101" pitchFamily="2" charset="-122"/>
                <a:ea typeface="华文新魏" panose="02010800040101010101" pitchFamily="2" charset="-122"/>
              </a:rPr>
              <a:t>个人电脑几</a:t>
            </a:r>
            <a:r>
              <a:rPr lang="en-US" altLang="zh-CN" sz="2000" dirty="0">
                <a:latin typeface="华文新魏" panose="02010800040101010101" pitchFamily="2" charset="-122"/>
                <a:ea typeface="华文新魏" panose="02010800040101010101" pitchFamily="2" charset="-122"/>
              </a:rPr>
              <a:t>GB</a:t>
            </a:r>
            <a:r>
              <a:rPr lang="zh-CN" altLang="en-US" sz="2000" dirty="0">
                <a:latin typeface="华文新魏" panose="02010800040101010101" pitchFamily="2" charset="-122"/>
                <a:ea typeface="华文新魏" panose="02010800040101010101" pitchFamily="2" charset="-122"/>
              </a:rPr>
              <a:t>到数十</a:t>
            </a:r>
            <a:r>
              <a:rPr lang="en-US" altLang="zh-CN" sz="2000" dirty="0">
                <a:latin typeface="华文新魏" panose="02010800040101010101" pitchFamily="2" charset="-122"/>
                <a:ea typeface="华文新魏" panose="02010800040101010101" pitchFamily="2" charset="-122"/>
              </a:rPr>
              <a:t>GB</a:t>
            </a:r>
            <a:r>
              <a:rPr lang="zh-CN" altLang="en-US" sz="2000" dirty="0">
                <a:latin typeface="华文新魏" panose="02010800040101010101" pitchFamily="2" charset="-122"/>
                <a:ea typeface="华文新魏" panose="02010800040101010101" pitchFamily="2" charset="-122"/>
              </a:rPr>
              <a:t>，大型服务器几百</a:t>
            </a:r>
            <a:r>
              <a:rPr lang="en-US" altLang="zh-CN" sz="2000" dirty="0">
                <a:latin typeface="华文新魏" panose="02010800040101010101" pitchFamily="2" charset="-122"/>
                <a:ea typeface="华文新魏" panose="02010800040101010101" pitchFamily="2" charset="-122"/>
              </a:rPr>
              <a:t>GB</a:t>
            </a:r>
            <a:r>
              <a:rPr lang="zh-CN" altLang="en-US" sz="2000" dirty="0">
                <a:latin typeface="华文新魏" panose="02010800040101010101" pitchFamily="2" charset="-122"/>
                <a:ea typeface="华文新魏" panose="02010800040101010101" pitchFamily="2" charset="-122"/>
              </a:rPr>
              <a:t>到几</a:t>
            </a:r>
            <a:r>
              <a:rPr lang="en-US" altLang="zh-CN" sz="2000" dirty="0">
                <a:latin typeface="华文新魏" panose="02010800040101010101" pitchFamily="2" charset="-122"/>
                <a:ea typeface="华文新魏" panose="02010800040101010101" pitchFamily="2" charset="-122"/>
              </a:rPr>
              <a:t>TB</a:t>
            </a:r>
          </a:p>
          <a:p>
            <a:pPr lvl="2">
              <a:defRPr/>
            </a:pPr>
            <a:r>
              <a:rPr lang="zh-CN" altLang="en-US" sz="2000" dirty="0">
                <a:latin typeface="华文新魏" panose="02010800040101010101" pitchFamily="2" charset="-122"/>
                <a:ea typeface="华文新魏" panose="02010800040101010101" pitchFamily="2" charset="-122"/>
              </a:rPr>
              <a:t>数据库的规模已超过了</a:t>
            </a:r>
            <a:r>
              <a:rPr lang="en-US" altLang="zh-CN" sz="2000" dirty="0">
                <a:latin typeface="华文新魏" panose="02010800040101010101" pitchFamily="2" charset="-122"/>
                <a:ea typeface="华文新魏" panose="02010800040101010101" pitchFamily="2" charset="-122"/>
              </a:rPr>
              <a:t>TB/PB</a:t>
            </a:r>
            <a:r>
              <a:rPr lang="zh-CN" altLang="en-US" sz="2000" dirty="0">
                <a:latin typeface="华文新魏" panose="02010800040101010101" pitchFamily="2" charset="-122"/>
                <a:ea typeface="华文新魏" panose="02010800040101010101" pitchFamily="2" charset="-122"/>
              </a:rPr>
              <a:t>，甚至</a:t>
            </a:r>
            <a:r>
              <a:rPr lang="en-US" altLang="zh-CN" sz="2000" dirty="0">
                <a:latin typeface="华文新魏" panose="02010800040101010101" pitchFamily="2" charset="-122"/>
                <a:ea typeface="华文新魏" panose="02010800040101010101" pitchFamily="2" charset="-122"/>
              </a:rPr>
              <a:t>EB</a:t>
            </a:r>
          </a:p>
          <a:p>
            <a:pPr lvl="1">
              <a:defRPr/>
            </a:pPr>
            <a:r>
              <a:rPr lang="zh-CN" altLang="en-US" sz="2400" dirty="0">
                <a:solidFill>
                  <a:srgbClr val="000099"/>
                </a:solidFill>
                <a:latin typeface="华文新魏" panose="02010800040101010101" pitchFamily="2" charset="-122"/>
                <a:ea typeface="华文新魏" panose="02010800040101010101" pitchFamily="2" charset="-122"/>
              </a:rPr>
              <a:t>数据易丢失</a:t>
            </a:r>
            <a:r>
              <a:rPr lang="en-US" altLang="zh-CN" sz="2400" dirty="0">
                <a:latin typeface="华文新魏" panose="02010800040101010101" pitchFamily="2" charset="-122"/>
                <a:ea typeface="华文新魏" panose="02010800040101010101" pitchFamily="2" charset="-122"/>
              </a:rPr>
              <a:t> — </a:t>
            </a:r>
            <a:r>
              <a:rPr lang="zh-CN" altLang="en-US" sz="2400" dirty="0">
                <a:latin typeface="华文新魏" panose="02010800040101010101" pitchFamily="2" charset="-122"/>
                <a:ea typeface="华文新魏" panose="02010800040101010101" pitchFamily="2" charset="-122"/>
              </a:rPr>
              <a:t>当断电或者系统故障时，主存上的数据将丢失</a:t>
            </a:r>
            <a:endParaRPr lang="en-US" altLang="zh-CN" sz="24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0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00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009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09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09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0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EB597-7D7F-4EC2-9C32-4D45990A366E}"/>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磁盘文件</a:t>
            </a:r>
            <a:endParaRPr lang="zh-CN" altLang="en-US" dirty="0">
              <a:cs typeface="+mj-cs"/>
            </a:endParaRPr>
          </a:p>
        </p:txBody>
      </p:sp>
      <p:sp>
        <p:nvSpPr>
          <p:cNvPr id="3" name="日期占位符 2">
            <a:extLst>
              <a:ext uri="{FF2B5EF4-FFF2-40B4-BE49-F238E27FC236}">
                <a16:creationId xmlns:a16="http://schemas.microsoft.com/office/drawing/2014/main" id="{179A8567-8849-41BD-AD54-13B625D68AF4}"/>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724E446-66E3-4030-BD08-F2A654036ADF}"/>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50BEAD2-E9A0-43B0-9448-55B2AC212F45}"/>
              </a:ext>
            </a:extLst>
          </p:cNvPr>
          <p:cNvSpPr>
            <a:spLocks noGrp="1"/>
          </p:cNvSpPr>
          <p:nvPr>
            <p:ph type="sldNum" sz="quarter" idx="12"/>
          </p:nvPr>
        </p:nvSpPr>
        <p:spPr>
          <a:xfrm>
            <a:off x="8763000" y="7016750"/>
            <a:ext cx="381000" cy="228600"/>
          </a:xfrm>
        </p:spPr>
        <p:txBody>
          <a:bodyPr/>
          <a:lstStyle/>
          <a:p>
            <a:pPr>
              <a:defRPr/>
            </a:pPr>
            <a:fld id="{ED1C697C-7CBD-4823-B03C-84E5746035B5}" type="slidenum">
              <a:rPr lang="zh-CN" altLang="en-US"/>
              <a:pPr>
                <a:defRPr/>
              </a:pPr>
              <a:t>40</a:t>
            </a:fld>
            <a:endParaRPr lang="en-US" altLang="zh-CN"/>
          </a:p>
        </p:txBody>
      </p:sp>
      <p:sp>
        <p:nvSpPr>
          <p:cNvPr id="6" name="矩形 5">
            <a:extLst>
              <a:ext uri="{FF2B5EF4-FFF2-40B4-BE49-F238E27FC236}">
                <a16:creationId xmlns:a16="http://schemas.microsoft.com/office/drawing/2014/main" id="{90FFB141-26BD-4218-8958-B65C665CC879}"/>
              </a:ext>
            </a:extLst>
          </p:cNvPr>
          <p:cNvSpPr/>
          <p:nvPr/>
        </p:nvSpPr>
        <p:spPr bwMode="auto">
          <a:xfrm>
            <a:off x="5143504" y="1387532"/>
            <a:ext cx="2857520" cy="4786346"/>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7" name="Rectangle 4">
            <a:extLst>
              <a:ext uri="{FF2B5EF4-FFF2-40B4-BE49-F238E27FC236}">
                <a16:creationId xmlns:a16="http://schemas.microsoft.com/office/drawing/2014/main" id="{6AA4240C-EC90-4E1E-9D32-5C15FD2B32F9}"/>
              </a:ext>
            </a:extLst>
          </p:cNvPr>
          <p:cNvSpPr>
            <a:spLocks noChangeArrowheads="1"/>
          </p:cNvSpPr>
          <p:nvPr/>
        </p:nvSpPr>
        <p:spPr bwMode="auto">
          <a:xfrm>
            <a:off x="1071563" y="1571625"/>
            <a:ext cx="3357562" cy="3857625"/>
          </a:xfrm>
          <a:prstGeom prst="rect">
            <a:avLst/>
          </a:prstGeom>
          <a:noFill/>
          <a:ln w="9525">
            <a:noFill/>
            <a:miter lim="800000"/>
          </a:ln>
          <a:effectLst/>
        </p:spPr>
        <p:txBody>
          <a:bodyPr/>
          <a:lstStyle/>
          <a:p>
            <a:pPr marL="285750" indent="-285750">
              <a:lnSpc>
                <a:spcPct val="90000"/>
              </a:lnSpc>
              <a:spcBef>
                <a:spcPct val="20000"/>
              </a:spcBef>
              <a:buFont typeface="Wingdings" panose="05000000000000000000" pitchFamily="2" charset="2"/>
              <a:buChar char="n"/>
              <a:defRPr/>
            </a:pPr>
            <a:r>
              <a:rPr lang="zh-CN" altLang="en-US" sz="3200" b="0" dirty="0">
                <a:solidFill>
                  <a:srgbClr val="000000"/>
                </a:solidFill>
                <a:latin typeface="华文新魏" panose="02010800040101010101" pitchFamily="2" charset="-122"/>
                <a:ea typeface="华文新魏" panose="02010800040101010101" pitchFamily="2" charset="-122"/>
              </a:rPr>
              <a:t>连续存储方法</a:t>
            </a:r>
          </a:p>
          <a:p>
            <a:pPr marL="685800" lvl="1" indent="-228600">
              <a:lnSpc>
                <a:spcPct val="90000"/>
              </a:lnSpc>
              <a:spcBef>
                <a:spcPct val="2000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按照文件中文件块的顺序把文件存储到连续磁盘块上</a:t>
            </a:r>
            <a:r>
              <a:rPr lang="en-US" altLang="zh-CN" sz="2800" b="0" dirty="0">
                <a:solidFill>
                  <a:srgbClr val="000099"/>
                </a:solidFill>
                <a:latin typeface="华文新魏" panose="02010800040101010101" pitchFamily="2" charset="-122"/>
                <a:ea typeface="华文新魏" panose="02010800040101010101" pitchFamily="2" charset="-122"/>
              </a:rPr>
              <a:t>.</a:t>
            </a:r>
            <a:endParaRPr lang="zh-CN" altLang="en-US" sz="2800" b="0" dirty="0">
              <a:solidFill>
                <a:srgbClr val="000099"/>
              </a:solidFill>
              <a:latin typeface="华文新魏" panose="02010800040101010101" pitchFamily="2" charset="-122"/>
              <a:ea typeface="华文新魏" panose="02010800040101010101" pitchFamily="2" charset="-122"/>
            </a:endParaRPr>
          </a:p>
          <a:p>
            <a:pPr marL="685800" lvl="1" indent="-228600">
              <a:lnSpc>
                <a:spcPct val="90000"/>
              </a:lnSpc>
              <a:spcBef>
                <a:spcPct val="2000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存取整个文件的效率高</a:t>
            </a:r>
            <a:r>
              <a:rPr lang="en-US" altLang="zh-CN" sz="2800" b="0" dirty="0">
                <a:solidFill>
                  <a:srgbClr val="000099"/>
                </a:solidFill>
                <a:latin typeface="华文新魏" panose="02010800040101010101" pitchFamily="2" charset="-122"/>
                <a:ea typeface="华文新魏" panose="02010800040101010101" pitchFamily="2" charset="-122"/>
              </a:rPr>
              <a:t>.</a:t>
            </a:r>
            <a:endParaRPr lang="zh-CN" altLang="en-US" sz="2800" b="0" dirty="0">
              <a:solidFill>
                <a:srgbClr val="000099"/>
              </a:solidFill>
              <a:latin typeface="华文新魏" panose="02010800040101010101" pitchFamily="2" charset="-122"/>
              <a:ea typeface="华文新魏" panose="02010800040101010101" pitchFamily="2" charset="-122"/>
            </a:endParaRPr>
          </a:p>
          <a:p>
            <a:pPr marL="685800" lvl="1" indent="-228600">
              <a:lnSpc>
                <a:spcPct val="90000"/>
              </a:lnSpc>
              <a:spcBef>
                <a:spcPct val="20000"/>
              </a:spcBef>
              <a:buFont typeface="Wingdings" panose="05000000000000000000" pitchFamily="2" charset="2"/>
              <a:buChar char="u"/>
              <a:defRPr/>
            </a:pPr>
            <a:r>
              <a:rPr lang="zh-CN" altLang="en-US" sz="2800" b="0" dirty="0">
                <a:solidFill>
                  <a:srgbClr val="000099"/>
                </a:solidFill>
                <a:latin typeface="华文新魏" panose="02010800040101010101" pitchFamily="2" charset="-122"/>
                <a:ea typeface="华文新魏" panose="02010800040101010101" pitchFamily="2" charset="-122"/>
              </a:rPr>
              <a:t>文件扩充困难</a:t>
            </a:r>
            <a:r>
              <a:rPr lang="en-US" altLang="zh-CN" sz="280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280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58378" name="Picture 3">
            <a:extLst>
              <a:ext uri="{FF2B5EF4-FFF2-40B4-BE49-F238E27FC236}">
                <a16:creationId xmlns:a16="http://schemas.microsoft.com/office/drawing/2014/main" id="{37BE9182-6923-48BE-8C66-98CCCBDB2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1744663"/>
            <a:ext cx="2455863" cy="406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544FE-BD82-4BFA-B63D-34794A743221}"/>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磁盘文件</a:t>
            </a:r>
            <a:endParaRPr lang="zh-CN" altLang="en-US" dirty="0">
              <a:cs typeface="+mj-cs"/>
            </a:endParaRPr>
          </a:p>
        </p:txBody>
      </p:sp>
      <p:sp>
        <p:nvSpPr>
          <p:cNvPr id="3" name="日期占位符 2">
            <a:extLst>
              <a:ext uri="{FF2B5EF4-FFF2-40B4-BE49-F238E27FC236}">
                <a16:creationId xmlns:a16="http://schemas.microsoft.com/office/drawing/2014/main" id="{84B54653-90BD-417F-A83C-7EB541FF627E}"/>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9842D36D-9F12-4309-BBFA-E249BE690810}"/>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7D95D5A-F90E-4FFD-9889-7B2500DBC83A}"/>
              </a:ext>
            </a:extLst>
          </p:cNvPr>
          <p:cNvSpPr>
            <a:spLocks noGrp="1"/>
          </p:cNvSpPr>
          <p:nvPr>
            <p:ph type="sldNum" sz="quarter" idx="12"/>
          </p:nvPr>
        </p:nvSpPr>
        <p:spPr/>
        <p:txBody>
          <a:bodyPr/>
          <a:lstStyle/>
          <a:p>
            <a:pPr>
              <a:defRPr/>
            </a:pPr>
            <a:fld id="{B10D6046-6B30-4248-B390-8625A208F9FF}" type="slidenum">
              <a:rPr lang="zh-CN" altLang="en-US"/>
              <a:pPr>
                <a:defRPr/>
              </a:pPr>
              <a:t>41</a:t>
            </a:fld>
            <a:endParaRPr lang="en-US" altLang="zh-CN"/>
          </a:p>
        </p:txBody>
      </p:sp>
      <p:sp>
        <p:nvSpPr>
          <p:cNvPr id="6" name="矩形 5">
            <a:extLst>
              <a:ext uri="{FF2B5EF4-FFF2-40B4-BE49-F238E27FC236}">
                <a16:creationId xmlns:a16="http://schemas.microsoft.com/office/drawing/2014/main" id="{73642130-CD12-4FF4-A520-40578FF79F60}"/>
              </a:ext>
            </a:extLst>
          </p:cNvPr>
          <p:cNvSpPr/>
          <p:nvPr/>
        </p:nvSpPr>
        <p:spPr bwMode="auto">
          <a:xfrm>
            <a:off x="5072066" y="1447543"/>
            <a:ext cx="2857520" cy="4357718"/>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7" name="Rectangle 5">
            <a:extLst>
              <a:ext uri="{FF2B5EF4-FFF2-40B4-BE49-F238E27FC236}">
                <a16:creationId xmlns:a16="http://schemas.microsoft.com/office/drawing/2014/main" id="{053DBAC5-2FD4-4188-A1E4-0552E62396B6}"/>
              </a:ext>
            </a:extLst>
          </p:cNvPr>
          <p:cNvSpPr/>
          <p:nvPr/>
        </p:nvSpPr>
        <p:spPr>
          <a:xfrm>
            <a:off x="928688" y="1643063"/>
            <a:ext cx="3857625" cy="4162198"/>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285750" indent="-285750">
              <a:lnSpc>
                <a:spcPct val="90000"/>
              </a:lnSpc>
              <a:buFont typeface="Wingdings" panose="05000000000000000000" pitchFamily="2" charset="2"/>
              <a:buChar char="n"/>
              <a:defRPr/>
            </a:pPr>
            <a:r>
              <a:rPr lang="zh-CN" altLang="en-US" noProof="1">
                <a:solidFill>
                  <a:srgbClr val="000000"/>
                </a:solidFill>
                <a:latin typeface="华文新魏" panose="02010800040101010101" pitchFamily="2" charset="-122"/>
                <a:ea typeface="华文新魏" panose="02010800040101010101" pitchFamily="2" charset="-122"/>
              </a:rPr>
              <a:t>链接存储方法</a:t>
            </a:r>
          </a:p>
          <a:p>
            <a:pPr marL="685800" lvl="1" indent="-228600">
              <a:lnSpc>
                <a:spcPct val="90000"/>
              </a:lnSpc>
              <a:buFont typeface="Wingdings" panose="05000000000000000000" pitchFamily="2" charset="2"/>
              <a:buChar char="u"/>
              <a:defRPr/>
            </a:pPr>
            <a:r>
              <a:rPr lang="zh-CN" altLang="en-US" noProof="1">
                <a:solidFill>
                  <a:srgbClr val="000099"/>
                </a:solidFill>
                <a:latin typeface="华文新魏" panose="02010800040101010101" pitchFamily="2" charset="-122"/>
                <a:ea typeface="华文新魏" panose="02010800040101010101" pitchFamily="2" charset="-122"/>
              </a:rPr>
              <a:t>在每个文件块中增加一个指向下一个文件块所在的磁盘块的地址指针</a:t>
            </a:r>
            <a:r>
              <a:rPr lang="en-US" altLang="zh-CN" noProof="1">
                <a:solidFill>
                  <a:srgbClr val="000099"/>
                </a:solidFill>
                <a:latin typeface="华文新魏" panose="02010800040101010101" pitchFamily="2" charset="-122"/>
                <a:ea typeface="华文新魏" panose="02010800040101010101" pitchFamily="2" charset="-122"/>
              </a:rPr>
              <a:t>.</a:t>
            </a:r>
            <a:endParaRPr lang="zh-CN" altLang="en-US" noProof="1">
              <a:solidFill>
                <a:srgbClr val="000099"/>
              </a:solidFill>
              <a:latin typeface="华文新魏" panose="02010800040101010101" pitchFamily="2" charset="-122"/>
              <a:ea typeface="华文新魏" panose="02010800040101010101" pitchFamily="2" charset="-122"/>
            </a:endParaRPr>
          </a:p>
          <a:p>
            <a:pPr marL="685800" lvl="1" indent="-228600">
              <a:lnSpc>
                <a:spcPct val="90000"/>
              </a:lnSpc>
              <a:buFont typeface="Wingdings" panose="05000000000000000000" pitchFamily="2" charset="2"/>
              <a:buChar char="u"/>
              <a:defRPr/>
            </a:pPr>
            <a:r>
              <a:rPr lang="zh-CN" altLang="en-US" noProof="1">
                <a:solidFill>
                  <a:srgbClr val="000099"/>
                </a:solidFill>
                <a:latin typeface="华文新魏" panose="02010800040101010101" pitchFamily="2" charset="-122"/>
                <a:ea typeface="华文新魏" panose="02010800040101010101" pitchFamily="2" charset="-122"/>
              </a:rPr>
              <a:t>便于文件扩充</a:t>
            </a:r>
            <a:r>
              <a:rPr lang="en-US" altLang="zh-CN" noProof="1">
                <a:solidFill>
                  <a:srgbClr val="000099"/>
                </a:solidFill>
                <a:latin typeface="华文新魏" panose="02010800040101010101" pitchFamily="2" charset="-122"/>
                <a:ea typeface="华文新魏" panose="02010800040101010101" pitchFamily="2" charset="-122"/>
              </a:rPr>
              <a:t>.</a:t>
            </a:r>
            <a:endParaRPr lang="zh-CN" altLang="en-US" noProof="1">
              <a:solidFill>
                <a:srgbClr val="000099"/>
              </a:solidFill>
              <a:latin typeface="华文新魏" panose="02010800040101010101" pitchFamily="2" charset="-122"/>
              <a:ea typeface="华文新魏" panose="02010800040101010101" pitchFamily="2" charset="-122"/>
            </a:endParaRPr>
          </a:p>
          <a:p>
            <a:pPr marL="685800" lvl="1" indent="-228600">
              <a:lnSpc>
                <a:spcPct val="90000"/>
              </a:lnSpc>
              <a:buFont typeface="Wingdings" panose="05000000000000000000" pitchFamily="2" charset="2"/>
              <a:buChar char="u"/>
              <a:defRPr/>
            </a:pPr>
            <a:r>
              <a:rPr lang="zh-CN" altLang="en-US" noProof="1">
                <a:solidFill>
                  <a:srgbClr val="000099"/>
                </a:solidFill>
                <a:latin typeface="华文新魏" panose="02010800040101010101" pitchFamily="2" charset="-122"/>
                <a:ea typeface="华文新魏" panose="02010800040101010101" pitchFamily="2" charset="-122"/>
              </a:rPr>
              <a:t>读整个文件的速度很慢</a:t>
            </a:r>
            <a:r>
              <a:rPr lang="en-US" altLang="zh-CN" noProof="1">
                <a:solidFill>
                  <a:srgbClr val="000099"/>
                </a:solidFill>
                <a:latin typeface="华文新魏" panose="02010800040101010101" pitchFamily="2" charset="-122"/>
                <a:ea typeface="华文新魏" panose="02010800040101010101" pitchFamily="2" charset="-122"/>
              </a:rPr>
              <a:t>.</a:t>
            </a:r>
          </a:p>
          <a:p>
            <a:pPr marL="685800" lvl="1" indent="-228600">
              <a:lnSpc>
                <a:spcPct val="90000"/>
              </a:lnSpc>
              <a:buFont typeface="Wingdings" panose="05000000000000000000" pitchFamily="2" charset="2"/>
              <a:buChar char="u"/>
              <a:defRPr/>
            </a:pPr>
            <a:r>
              <a:rPr lang="zh-CN" altLang="en-US" noProof="1">
                <a:solidFill>
                  <a:srgbClr val="000099"/>
                </a:solidFill>
                <a:latin typeface="华文新魏" panose="02010800040101010101" pitchFamily="2" charset="-122"/>
                <a:ea typeface="华文新魏" panose="02010800040101010101" pitchFamily="2" charset="-122"/>
              </a:rPr>
              <a:t>查询效率低</a:t>
            </a:r>
            <a:r>
              <a:rPr lang="en-US" altLang="zh-CN" noProof="1">
                <a:solidFill>
                  <a:srgbClr val="000099"/>
                </a:solidFill>
                <a:latin typeface="华文新魏" panose="02010800040101010101" pitchFamily="2" charset="-122"/>
                <a:ea typeface="华文新魏" panose="02010800040101010101" pitchFamily="2" charset="-122"/>
              </a:rPr>
              <a:t>.</a:t>
            </a:r>
            <a:endParaRPr lang="zh-CN" altLang="en-US" noProof="1">
              <a:solidFill>
                <a:srgbClr val="000099"/>
              </a:solidFill>
              <a:latin typeface="华文新魏" panose="02010800040101010101" pitchFamily="2" charset="-122"/>
              <a:ea typeface="华文新魏" panose="02010800040101010101" pitchFamily="2" charset="-122"/>
            </a:endParaRPr>
          </a:p>
        </p:txBody>
      </p:sp>
      <p:pic>
        <p:nvPicPr>
          <p:cNvPr id="59402" name="Picture 3">
            <a:extLst>
              <a:ext uri="{FF2B5EF4-FFF2-40B4-BE49-F238E27FC236}">
                <a16:creationId xmlns:a16="http://schemas.microsoft.com/office/drawing/2014/main" id="{46712532-4A83-4650-93BD-4A15E69F1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662113"/>
            <a:ext cx="2233613"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 calcmode="lin" valueType="num">
                                      <p:cBhvr>
                                        <p:cTn id="28"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A0E7C-1CDA-4A2E-A39C-94B9CCECCF4D}"/>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磁盘文件</a:t>
            </a:r>
            <a:endParaRPr lang="zh-CN" altLang="en-US" dirty="0">
              <a:cs typeface="+mj-cs"/>
            </a:endParaRPr>
          </a:p>
        </p:txBody>
      </p:sp>
      <p:sp>
        <p:nvSpPr>
          <p:cNvPr id="3" name="日期占位符 2">
            <a:extLst>
              <a:ext uri="{FF2B5EF4-FFF2-40B4-BE49-F238E27FC236}">
                <a16:creationId xmlns:a16="http://schemas.microsoft.com/office/drawing/2014/main" id="{A6176C9F-4C0A-4220-8B8D-44D2F299BEF7}"/>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73532C2-1450-4154-9FA1-A32889725B45}"/>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8D1C6FC3-FCEF-48E9-90D0-C7B3F843075F}"/>
              </a:ext>
            </a:extLst>
          </p:cNvPr>
          <p:cNvSpPr>
            <a:spLocks noGrp="1"/>
          </p:cNvSpPr>
          <p:nvPr>
            <p:ph type="sldNum" sz="quarter" idx="12"/>
          </p:nvPr>
        </p:nvSpPr>
        <p:spPr/>
        <p:txBody>
          <a:bodyPr/>
          <a:lstStyle/>
          <a:p>
            <a:pPr>
              <a:defRPr/>
            </a:pPr>
            <a:fld id="{4F879224-1CFE-4C08-B342-ABDA028913C3}" type="slidenum">
              <a:rPr lang="zh-CN" altLang="en-US"/>
              <a:pPr>
                <a:defRPr/>
              </a:pPr>
              <a:t>42</a:t>
            </a:fld>
            <a:endParaRPr lang="en-US" altLang="zh-CN"/>
          </a:p>
        </p:txBody>
      </p:sp>
      <p:sp>
        <p:nvSpPr>
          <p:cNvPr id="6" name="矩形 5">
            <a:extLst>
              <a:ext uri="{FF2B5EF4-FFF2-40B4-BE49-F238E27FC236}">
                <a16:creationId xmlns:a16="http://schemas.microsoft.com/office/drawing/2014/main" id="{E10F93D4-2387-4A87-B881-C502DD0869C9}"/>
              </a:ext>
            </a:extLst>
          </p:cNvPr>
          <p:cNvSpPr/>
          <p:nvPr/>
        </p:nvSpPr>
        <p:spPr bwMode="auto">
          <a:xfrm>
            <a:off x="4532479" y="1379528"/>
            <a:ext cx="4071966" cy="4857784"/>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7" name="Rectangle 6">
            <a:extLst>
              <a:ext uri="{FF2B5EF4-FFF2-40B4-BE49-F238E27FC236}">
                <a16:creationId xmlns:a16="http://schemas.microsoft.com/office/drawing/2014/main" id="{CD73B2C7-14F9-4800-A479-AF419B338102}"/>
              </a:ext>
            </a:extLst>
          </p:cNvPr>
          <p:cNvSpPr/>
          <p:nvPr/>
        </p:nvSpPr>
        <p:spPr>
          <a:xfrm>
            <a:off x="357188" y="2071688"/>
            <a:ext cx="3714750" cy="2786062"/>
          </a:xfrm>
          <a:prstGeom prst="rect">
            <a:avLst/>
          </a:prstGeom>
          <a:noFill/>
          <a:ln w="9525">
            <a:noFill/>
            <a:miter/>
          </a:ln>
        </p:spPr>
        <p:txBody>
          <a:bodyPr/>
          <a:lstStyle>
            <a:lvl1pPr marL="285750" indent="-285750">
              <a:defRPr sz="2000" b="1">
                <a:solidFill>
                  <a:schemeClr val="tx1"/>
                </a:solidFill>
                <a:latin typeface="Times New Roman" panose="02020603050405020304" pitchFamily="18" charset="0"/>
                <a:ea typeface="宋体" panose="02010600030101010101" pitchFamily="2" charset="-122"/>
              </a:defRPr>
            </a:lvl1pPr>
            <a:lvl2pPr marL="685800" indent="-228600">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 typeface="Wingdings" panose="05000000000000000000" pitchFamily="2" charset="2"/>
              <a:buChar char="n"/>
              <a:defRPr/>
            </a:pPr>
            <a:r>
              <a:rPr lang="zh-CN" altLang="en-US"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索引存储方法</a:t>
            </a: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在磁盘上存储一个或多个索引块</a:t>
            </a:r>
            <a:r>
              <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每个索引块包含指向文件块的指针</a:t>
            </a:r>
            <a:r>
              <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查询处理高效 </a:t>
            </a:r>
          </a:p>
        </p:txBody>
      </p:sp>
      <p:pic>
        <p:nvPicPr>
          <p:cNvPr id="60426" name="Picture 3">
            <a:extLst>
              <a:ext uri="{FF2B5EF4-FFF2-40B4-BE49-F238E27FC236}">
                <a16:creationId xmlns:a16="http://schemas.microsoft.com/office/drawing/2014/main" id="{2171CBCD-B548-4B59-9D95-44F2F5F60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5" y="1593850"/>
            <a:ext cx="3633788"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A0E7C-1CDA-4A2E-A39C-94B9CCECCF4D}"/>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磁盘文件</a:t>
            </a:r>
            <a:endParaRPr lang="zh-CN" altLang="en-US" dirty="0">
              <a:cs typeface="+mj-cs"/>
            </a:endParaRPr>
          </a:p>
        </p:txBody>
      </p:sp>
      <p:sp>
        <p:nvSpPr>
          <p:cNvPr id="3" name="日期占位符 2">
            <a:extLst>
              <a:ext uri="{FF2B5EF4-FFF2-40B4-BE49-F238E27FC236}">
                <a16:creationId xmlns:a16="http://schemas.microsoft.com/office/drawing/2014/main" id="{A6176C9F-4C0A-4220-8B8D-44D2F299BEF7}"/>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73532C2-1450-4154-9FA1-A32889725B45}"/>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8D1C6FC3-FCEF-48E9-90D0-C7B3F843075F}"/>
              </a:ext>
            </a:extLst>
          </p:cNvPr>
          <p:cNvSpPr>
            <a:spLocks noGrp="1"/>
          </p:cNvSpPr>
          <p:nvPr>
            <p:ph type="sldNum" sz="quarter" idx="12"/>
          </p:nvPr>
        </p:nvSpPr>
        <p:spPr/>
        <p:txBody>
          <a:bodyPr/>
          <a:lstStyle/>
          <a:p>
            <a:pPr>
              <a:defRPr/>
            </a:pPr>
            <a:fld id="{4F879224-1CFE-4C08-B342-ABDA028913C3}" type="slidenum">
              <a:rPr lang="zh-CN" altLang="en-US"/>
              <a:pPr>
                <a:defRPr/>
              </a:pPr>
              <a:t>43</a:t>
            </a:fld>
            <a:endParaRPr lang="en-US" altLang="zh-CN"/>
          </a:p>
        </p:txBody>
      </p:sp>
      <p:sp>
        <p:nvSpPr>
          <p:cNvPr id="7" name="Rectangle 6">
            <a:extLst>
              <a:ext uri="{FF2B5EF4-FFF2-40B4-BE49-F238E27FC236}">
                <a16:creationId xmlns:a16="http://schemas.microsoft.com/office/drawing/2014/main" id="{CD73B2C7-14F9-4800-A479-AF419B338102}"/>
              </a:ext>
            </a:extLst>
          </p:cNvPr>
          <p:cNvSpPr/>
          <p:nvPr/>
        </p:nvSpPr>
        <p:spPr>
          <a:xfrm>
            <a:off x="323528" y="1412776"/>
            <a:ext cx="8352928" cy="4752528"/>
          </a:xfrm>
          <a:prstGeom prst="rect">
            <a:avLst/>
          </a:prstGeom>
          <a:noFill/>
          <a:ln w="9525">
            <a:noFill/>
            <a:miter/>
          </a:ln>
        </p:spPr>
        <p:txBody>
          <a:bodyPr/>
          <a:lstStyle>
            <a:lvl1pPr marL="285750" indent="-285750">
              <a:defRPr sz="2000" b="1">
                <a:solidFill>
                  <a:schemeClr val="tx1"/>
                </a:solidFill>
                <a:latin typeface="Times New Roman" panose="02020603050405020304" pitchFamily="18" charset="0"/>
                <a:ea typeface="宋体" panose="02010600030101010101" pitchFamily="2" charset="-122"/>
              </a:defRPr>
            </a:lvl1pPr>
            <a:lvl2pPr marL="685800" indent="-228600">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 typeface="Wingdings" panose="05000000000000000000" pitchFamily="2" charset="2"/>
              <a:buChar char="n"/>
              <a:defRPr/>
            </a:pPr>
            <a:r>
              <a:rPr lang="zh-CN" altLang="en-US"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扇区</a:t>
            </a:r>
            <a:r>
              <a:rPr lang="en-US" altLang="zh-CN"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(sector)</a:t>
            </a: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磁盘物理层面的概念</a:t>
            </a:r>
            <a:endPar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nSpc>
                <a:spcPct val="90000"/>
              </a:lnSpc>
              <a:spcBef>
                <a:spcPct val="20000"/>
              </a:spcBef>
              <a:buFont typeface="Wingdings" panose="05000000000000000000" pitchFamily="2" charset="2"/>
              <a:buChar char="u"/>
              <a:defRPr/>
            </a:pPr>
            <a:r>
              <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OS</a:t>
            </a: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不直接与扇区交互</a:t>
            </a:r>
            <a:endPar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a:lnSpc>
                <a:spcPct val="90000"/>
              </a:lnSpc>
              <a:spcBef>
                <a:spcPct val="20000"/>
              </a:spcBef>
              <a:buFont typeface="Wingdings" panose="05000000000000000000" pitchFamily="2" charset="2"/>
              <a:buChar char="n"/>
              <a:defRPr/>
            </a:pPr>
            <a:r>
              <a:rPr lang="zh-CN" altLang="en-US"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磁盘块</a:t>
            </a:r>
            <a:r>
              <a:rPr lang="en-US" altLang="zh-CN"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(IO Block)</a:t>
            </a: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文件系统读写最小单元，</a:t>
            </a:r>
            <a:r>
              <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OS</a:t>
            </a: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使用的逻辑概念</a:t>
            </a:r>
            <a:endPar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磁盘操作的基本单位</a:t>
            </a:r>
            <a:endPar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a:lnSpc>
                <a:spcPct val="90000"/>
              </a:lnSpc>
              <a:spcBef>
                <a:spcPct val="20000"/>
              </a:spcBef>
              <a:buFont typeface="Wingdings" panose="05000000000000000000" pitchFamily="2" charset="2"/>
              <a:buChar char="n"/>
              <a:defRPr/>
            </a:pPr>
            <a:r>
              <a:rPr lang="zh-CN" altLang="en-US"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页</a:t>
            </a:r>
            <a:r>
              <a:rPr lang="en-US" altLang="zh-CN" sz="32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(page)</a:t>
            </a: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内存的最小存储单位，可以与磁盘块大小一致</a:t>
            </a:r>
            <a:endParaRPr lang="en-US" altLang="zh-CN"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lvl="1">
              <a:lnSpc>
                <a:spcPct val="90000"/>
              </a:lnSpc>
              <a:spcBef>
                <a:spcPct val="20000"/>
              </a:spcBef>
              <a:buFont typeface="Wingdings" panose="05000000000000000000" pitchFamily="2" charset="2"/>
              <a:buChar char="u"/>
              <a:defRPr/>
            </a:pPr>
            <a:r>
              <a:rPr lang="zh-CN" altLang="en-US" sz="2800" b="0" dirty="0">
                <a:solidFill>
                  <a:srgbClr val="0000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内存操作的基本单位</a:t>
            </a:r>
          </a:p>
        </p:txBody>
      </p:sp>
    </p:spTree>
    <p:extLst>
      <p:ext uri="{BB962C8B-B14F-4D97-AF65-F5344CB8AC3E}">
        <p14:creationId xmlns:p14="http://schemas.microsoft.com/office/powerpoint/2010/main" val="2862127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en-US" altLang="zh-CN" sz="2800" dirty="0">
                <a:latin typeface="华文新魏" panose="02010800040101010101" pitchFamily="2" charset="-122"/>
                <a:ea typeface="华文新魏" panose="02010800040101010101" pitchFamily="2" charset="-122"/>
                <a:cs typeface="+mn-cs"/>
              </a:rPr>
              <a:t>CPU</a:t>
            </a:r>
            <a:r>
              <a:rPr lang="zh-CN" altLang="en-US" sz="2800" dirty="0">
                <a:latin typeface="华文新魏" panose="02010800040101010101" pitchFamily="2" charset="-122"/>
                <a:ea typeface="华文新魏" panose="02010800040101010101" pitchFamily="2" charset="-122"/>
                <a:cs typeface="+mn-cs"/>
              </a:rPr>
              <a:t>无法直接读</a:t>
            </a:r>
            <a:r>
              <a:rPr lang="en-US" altLang="zh-CN" sz="2800" dirty="0">
                <a:latin typeface="华文新魏" panose="02010800040101010101" pitchFamily="2" charset="-122"/>
                <a:ea typeface="华文新魏" panose="02010800040101010101" pitchFamily="2" charset="-122"/>
                <a:cs typeface="+mn-cs"/>
              </a:rPr>
              <a:t>/</a:t>
            </a:r>
            <a:r>
              <a:rPr lang="zh-CN" altLang="en-US" sz="2800" dirty="0">
                <a:latin typeface="华文新魏" panose="02010800040101010101" pitchFamily="2" charset="-122"/>
                <a:ea typeface="华文新魏" panose="02010800040101010101" pitchFamily="2" charset="-122"/>
                <a:cs typeface="+mn-cs"/>
              </a:rPr>
              <a:t>写磁盘数据，必须将文件中的页从磁盘读入内存（缓冲区）</a:t>
            </a:r>
            <a:endParaRPr lang="en-US" altLang="zh-CN" sz="2800" dirty="0">
              <a:latin typeface="华文新魏" panose="02010800040101010101" pitchFamily="2" charset="-122"/>
              <a:ea typeface="华文新魏" panose="02010800040101010101" pitchFamily="2" charset="-122"/>
              <a:cs typeface="+mn-cs"/>
            </a:endParaRPr>
          </a:p>
          <a:p>
            <a:pPr>
              <a:defRPr/>
            </a:pPr>
            <a:r>
              <a:rPr lang="zh-CN" altLang="en-US" sz="2800" dirty="0">
                <a:latin typeface="华文新魏" panose="02010800040101010101" pitchFamily="2" charset="-122"/>
                <a:ea typeface="华文新魏" panose="02010800040101010101" pitchFamily="2" charset="-122"/>
                <a:cs typeface="+mn-cs"/>
              </a:rPr>
              <a:t>数据库文件大小常常超过</a:t>
            </a:r>
            <a:r>
              <a:rPr lang="en-US" altLang="zh-CN" sz="2800" dirty="0">
                <a:latin typeface="华文新魏" panose="02010800040101010101" pitchFamily="2" charset="-122"/>
                <a:ea typeface="华文新魏" panose="02010800040101010101" pitchFamily="2" charset="-122"/>
                <a:cs typeface="+mn-cs"/>
              </a:rPr>
              <a:t>DBMS</a:t>
            </a:r>
            <a:r>
              <a:rPr lang="zh-CN" altLang="en-US" sz="2800" dirty="0">
                <a:latin typeface="华文新魏" panose="02010800040101010101" pitchFamily="2" charset="-122"/>
                <a:ea typeface="华文新魏" panose="02010800040101010101" pitchFamily="2" charset="-122"/>
                <a:cs typeface="+mn-cs"/>
              </a:rPr>
              <a:t>可用内存容量，需要决定哪些文件页读入内存</a:t>
            </a:r>
            <a:endParaRPr lang="en-US" altLang="zh-CN" sz="2800" dirty="0">
              <a:latin typeface="华文新魏" panose="02010800040101010101" pitchFamily="2" charset="-122"/>
              <a:ea typeface="华文新魏" panose="02010800040101010101" pitchFamily="2" charset="-122"/>
              <a:cs typeface="+mn-cs"/>
            </a:endParaRPr>
          </a:p>
          <a:p>
            <a:pPr>
              <a:defRPr/>
            </a:pPr>
            <a:r>
              <a:rPr lang="zh-CN" altLang="en-US" sz="2800" dirty="0">
                <a:latin typeface="华文新魏" panose="02010800040101010101" pitchFamily="2" charset="-122"/>
                <a:ea typeface="华文新魏" panose="02010800040101010101" pitchFamily="2" charset="-122"/>
                <a:cs typeface="+mn-cs"/>
              </a:rPr>
              <a:t>缓冲区管理器负责磁盘和内存之间文件页复制</a:t>
            </a: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44</a:t>
            </a:fld>
            <a:endParaRPr lang="en-US" altLang="zh-CN"/>
          </a:p>
        </p:txBody>
      </p:sp>
      <p:pic>
        <p:nvPicPr>
          <p:cNvPr id="12" name="图片 11">
            <a:extLst>
              <a:ext uri="{FF2B5EF4-FFF2-40B4-BE49-F238E27FC236}">
                <a16:creationId xmlns:a16="http://schemas.microsoft.com/office/drawing/2014/main" id="{214A9EF9-DC72-4DE4-9AFA-0CBA5FBBBBFD}"/>
              </a:ext>
            </a:extLst>
          </p:cNvPr>
          <p:cNvPicPr>
            <a:picLocks noChangeAspect="1"/>
          </p:cNvPicPr>
          <p:nvPr/>
        </p:nvPicPr>
        <p:blipFill>
          <a:blip r:embed="rId2"/>
          <a:stretch>
            <a:fillRect/>
          </a:stretch>
        </p:blipFill>
        <p:spPr>
          <a:xfrm>
            <a:off x="1547664" y="3717032"/>
            <a:ext cx="5400600" cy="2667616"/>
          </a:xfrm>
          <a:prstGeom prst="rect">
            <a:avLst/>
          </a:prstGeom>
        </p:spPr>
      </p:pic>
    </p:spTree>
    <p:extLst>
      <p:ext uri="{BB962C8B-B14F-4D97-AF65-F5344CB8AC3E}">
        <p14:creationId xmlns:p14="http://schemas.microsoft.com/office/powerpoint/2010/main" val="178004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缓冲池：</a:t>
            </a:r>
            <a:r>
              <a:rPr lang="en-US" altLang="zh-CN" sz="2800" dirty="0">
                <a:latin typeface="华文新魏" panose="02010800040101010101" pitchFamily="2" charset="-122"/>
                <a:ea typeface="华文新魏" panose="02010800040101010101" pitchFamily="2" charset="-122"/>
                <a:cs typeface="+mn-cs"/>
              </a:rPr>
              <a:t>DBMS</a:t>
            </a:r>
            <a:r>
              <a:rPr lang="zh-CN" altLang="en-US" sz="2800" dirty="0">
                <a:latin typeface="华文新魏" panose="02010800040101010101" pitchFamily="2" charset="-122"/>
                <a:ea typeface="华文新魏" panose="02010800040101010101" pitchFamily="2" charset="-122"/>
                <a:cs typeface="+mn-cs"/>
              </a:rPr>
              <a:t>将可用内存区域划分为页数组</a:t>
            </a:r>
            <a:endParaRPr lang="en-US" altLang="zh-CN" sz="2800" dirty="0">
              <a:latin typeface="华文新魏" panose="02010800040101010101" pitchFamily="2" charset="-122"/>
              <a:ea typeface="华文新魏" panose="02010800040101010101" pitchFamily="2" charset="-122"/>
              <a:cs typeface="+mn-cs"/>
            </a:endParaRPr>
          </a:p>
          <a:p>
            <a:pPr>
              <a:defRPr/>
            </a:pPr>
            <a:r>
              <a:rPr lang="zh-CN" altLang="en-US" sz="2800" dirty="0">
                <a:latin typeface="华文新魏" panose="02010800040101010101" pitchFamily="2" charset="-122"/>
                <a:ea typeface="华文新魏" panose="02010800040101010101" pitchFamily="2" charset="-122"/>
                <a:cs typeface="+mn-cs"/>
              </a:rPr>
              <a:t>页框：缓冲池中的页成为页框</a:t>
            </a:r>
            <a:r>
              <a:rPr lang="en-US" altLang="zh-CN" sz="2800" dirty="0">
                <a:latin typeface="华文新魏" panose="02010800040101010101" pitchFamily="2" charset="-122"/>
                <a:ea typeface="华文新魏" panose="02010800040101010101" pitchFamily="2" charset="-122"/>
                <a:cs typeface="+mn-cs"/>
              </a:rPr>
              <a:t>(frame)</a:t>
            </a:r>
            <a:endParaRPr lang="zh-CN" altLang="en-US" sz="28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45</a:t>
            </a:fld>
            <a:endParaRPr lang="en-US" altLang="zh-CN"/>
          </a:p>
        </p:txBody>
      </p:sp>
      <p:pic>
        <p:nvPicPr>
          <p:cNvPr id="8" name="图片 7">
            <a:extLst>
              <a:ext uri="{FF2B5EF4-FFF2-40B4-BE49-F238E27FC236}">
                <a16:creationId xmlns:a16="http://schemas.microsoft.com/office/drawing/2014/main" id="{5539A5C2-7FE6-4846-987B-23A03DF65201}"/>
              </a:ext>
            </a:extLst>
          </p:cNvPr>
          <p:cNvPicPr>
            <a:picLocks noChangeAspect="1"/>
          </p:cNvPicPr>
          <p:nvPr/>
        </p:nvPicPr>
        <p:blipFill>
          <a:blip r:embed="rId2"/>
          <a:stretch>
            <a:fillRect/>
          </a:stretch>
        </p:blipFill>
        <p:spPr>
          <a:xfrm>
            <a:off x="2267744" y="2492896"/>
            <a:ext cx="4343400" cy="3809185"/>
          </a:xfrm>
          <a:prstGeom prst="rect">
            <a:avLst/>
          </a:prstGeom>
        </p:spPr>
      </p:pic>
    </p:spTree>
    <p:extLst>
      <p:ext uri="{BB962C8B-B14F-4D97-AF65-F5344CB8AC3E}">
        <p14:creationId xmlns:p14="http://schemas.microsoft.com/office/powerpoint/2010/main" val="150423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页表：记录缓冲池中当前有哪些页及这些页在内存的地址</a:t>
            </a:r>
            <a:endParaRPr lang="en-US" altLang="zh-CN" sz="28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页表将页号</a:t>
            </a:r>
            <a:r>
              <a:rPr lang="en-US" altLang="zh-CN" sz="2400" dirty="0">
                <a:latin typeface="华文新魏" panose="02010800040101010101" pitchFamily="2" charset="-122"/>
                <a:ea typeface="华文新魏" panose="02010800040101010101" pitchFamily="2" charset="-122"/>
                <a:cs typeface="+mn-cs"/>
              </a:rPr>
              <a:t>(page ID)</a:t>
            </a:r>
            <a:r>
              <a:rPr lang="zh-CN" altLang="en-US" sz="2400" dirty="0">
                <a:latin typeface="华文新魏" panose="02010800040101010101" pitchFamily="2" charset="-122"/>
                <a:ea typeface="华文新魏" panose="02010800040101010101" pitchFamily="2" charset="-122"/>
                <a:cs typeface="+mn-cs"/>
              </a:rPr>
              <a:t>映射为该页所在页框的地址</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dirty="0">
                <a:latin typeface="华文新魏" panose="02010800040101010101" pitchFamily="2" charset="-122"/>
                <a:ea typeface="华文新魏" panose="02010800040101010101" pitchFamily="2" charset="-122"/>
                <a:cs typeface="+mn-cs"/>
              </a:rPr>
              <a:t>页表可以用内存</a:t>
            </a:r>
            <a:r>
              <a:rPr lang="en-US" altLang="zh-CN" dirty="0">
                <a:latin typeface="华文新魏" panose="02010800040101010101" pitchFamily="2" charset="-122"/>
                <a:ea typeface="华文新魏" panose="02010800040101010101" pitchFamily="2" charset="-122"/>
                <a:cs typeface="+mn-cs"/>
              </a:rPr>
              <a:t>hash</a:t>
            </a:r>
            <a:r>
              <a:rPr lang="zh-CN" altLang="en-US" dirty="0">
                <a:latin typeface="华文新魏" panose="02010800040101010101" pitchFamily="2" charset="-122"/>
                <a:ea typeface="华文新魏" panose="02010800040101010101" pitchFamily="2" charset="-122"/>
                <a:cs typeface="+mn-cs"/>
              </a:rPr>
              <a:t>表实现</a:t>
            </a: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46</a:t>
            </a:fld>
            <a:endParaRPr lang="en-US" altLang="zh-CN"/>
          </a:p>
        </p:txBody>
      </p:sp>
      <p:pic>
        <p:nvPicPr>
          <p:cNvPr id="9" name="图片 8">
            <a:extLst>
              <a:ext uri="{FF2B5EF4-FFF2-40B4-BE49-F238E27FC236}">
                <a16:creationId xmlns:a16="http://schemas.microsoft.com/office/drawing/2014/main" id="{6A23666A-477D-4064-AEF1-3BA71AE963C5}"/>
              </a:ext>
            </a:extLst>
          </p:cNvPr>
          <p:cNvPicPr>
            <a:picLocks noChangeAspect="1"/>
          </p:cNvPicPr>
          <p:nvPr/>
        </p:nvPicPr>
        <p:blipFill>
          <a:blip r:embed="rId2"/>
          <a:stretch>
            <a:fillRect/>
          </a:stretch>
        </p:blipFill>
        <p:spPr>
          <a:xfrm>
            <a:off x="1963562" y="3284984"/>
            <a:ext cx="5064476" cy="3174671"/>
          </a:xfrm>
          <a:prstGeom prst="rect">
            <a:avLst/>
          </a:prstGeom>
        </p:spPr>
      </p:pic>
    </p:spTree>
    <p:extLst>
      <p:ext uri="{BB962C8B-B14F-4D97-AF65-F5344CB8AC3E}">
        <p14:creationId xmlns:p14="http://schemas.microsoft.com/office/powerpoint/2010/main" val="343868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en-US" altLang="zh-CN" sz="2800" dirty="0">
                <a:latin typeface="华文新魏" panose="02010800040101010101" pitchFamily="2" charset="-122"/>
                <a:ea typeface="华文新魏" panose="02010800040101010101" pitchFamily="2" charset="-122"/>
                <a:cs typeface="+mn-cs"/>
              </a:rPr>
              <a:t>DBMS</a:t>
            </a:r>
            <a:r>
              <a:rPr lang="zh-CN" altLang="en-US" sz="2800" dirty="0">
                <a:latin typeface="华文新魏" panose="02010800040101010101" pitchFamily="2" charset="-122"/>
                <a:ea typeface="华文新魏" panose="02010800040101010101" pitchFamily="2" charset="-122"/>
                <a:cs typeface="+mn-cs"/>
              </a:rPr>
              <a:t>用两个变量</a:t>
            </a:r>
            <a:r>
              <a:rPr lang="zh-CN" altLang="en-US" sz="2400" dirty="0">
                <a:latin typeface="华文新魏" panose="02010800040101010101" pitchFamily="2" charset="-122"/>
                <a:ea typeface="华文新魏" panose="02010800040101010101" pitchFamily="2" charset="-122"/>
                <a:cs typeface="+mn-cs"/>
              </a:rPr>
              <a:t>记录缓冲池中每个页框的状态</a:t>
            </a:r>
            <a:endParaRPr lang="en-US" altLang="zh-CN" sz="2400" dirty="0">
              <a:latin typeface="华文新魏" panose="02010800040101010101" pitchFamily="2" charset="-122"/>
              <a:ea typeface="华文新魏" panose="02010800040101010101" pitchFamily="2" charset="-122"/>
              <a:cs typeface="+mn-cs"/>
            </a:endParaRPr>
          </a:p>
          <a:p>
            <a:pPr lvl="1">
              <a:defRPr/>
            </a:pPr>
            <a:r>
              <a:rPr lang="en-US" altLang="zh-CN" dirty="0" err="1">
                <a:latin typeface="华文新魏" panose="02010800040101010101" pitchFamily="2" charset="-122"/>
                <a:ea typeface="华文新魏" panose="02010800040101010101" pitchFamily="2" charset="-122"/>
                <a:cs typeface="+mn-cs"/>
              </a:rPr>
              <a:t>pin_count</a:t>
            </a:r>
            <a:r>
              <a:rPr lang="en-US" altLang="zh-CN" dirty="0">
                <a:latin typeface="华文新魏" panose="02010800040101010101" pitchFamily="2" charset="-122"/>
                <a:ea typeface="华文新魏" panose="02010800040101010101" pitchFamily="2" charset="-122"/>
                <a:cs typeface="+mn-cs"/>
              </a:rPr>
              <a:t>:</a:t>
            </a:r>
            <a:r>
              <a:rPr lang="zh-CN" altLang="en-US" dirty="0">
                <a:latin typeface="华文新魏" panose="02010800040101010101" pitchFamily="2" charset="-122"/>
                <a:ea typeface="华文新魏" panose="02010800040101010101" pitchFamily="2" charset="-122"/>
                <a:cs typeface="+mn-cs"/>
              </a:rPr>
              <a:t>页框中页当前被请求但未释放的次数，即引用次数（类似于读锁）</a:t>
            </a:r>
            <a:endParaRPr lang="en-US" altLang="zh-CN" dirty="0">
              <a:latin typeface="华文新魏" panose="02010800040101010101" pitchFamily="2" charset="-122"/>
              <a:ea typeface="华文新魏" panose="02010800040101010101" pitchFamily="2" charset="-122"/>
              <a:cs typeface="+mn-cs"/>
            </a:endParaRPr>
          </a:p>
          <a:p>
            <a:pPr lvl="1">
              <a:defRPr/>
            </a:pPr>
            <a:r>
              <a:rPr lang="en-US" altLang="zh-CN" dirty="0">
                <a:latin typeface="华文新魏" panose="02010800040101010101" pitchFamily="2" charset="-122"/>
                <a:ea typeface="华文新魏" panose="02010800040101010101" pitchFamily="2" charset="-122"/>
                <a:cs typeface="+mn-cs"/>
              </a:rPr>
              <a:t>dirty</a:t>
            </a:r>
            <a:r>
              <a:rPr lang="zh-CN" altLang="en-US" dirty="0">
                <a:latin typeface="华文新魏" panose="02010800040101010101" pitchFamily="2" charset="-122"/>
                <a:ea typeface="华文新魏" panose="02010800040101010101" pitchFamily="2" charset="-122"/>
                <a:cs typeface="+mn-cs"/>
              </a:rPr>
              <a:t>：该页框中的页写入后是否被修改过</a:t>
            </a: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47</a:t>
            </a:fld>
            <a:endParaRPr lang="en-US" altLang="zh-CN"/>
          </a:p>
        </p:txBody>
      </p:sp>
      <p:pic>
        <p:nvPicPr>
          <p:cNvPr id="8" name="图片 7">
            <a:extLst>
              <a:ext uri="{FF2B5EF4-FFF2-40B4-BE49-F238E27FC236}">
                <a16:creationId xmlns:a16="http://schemas.microsoft.com/office/drawing/2014/main" id="{D2D94F1D-C0CC-4C9A-8CA0-788A1D72E06E}"/>
              </a:ext>
            </a:extLst>
          </p:cNvPr>
          <p:cNvPicPr>
            <a:picLocks noChangeAspect="1"/>
          </p:cNvPicPr>
          <p:nvPr/>
        </p:nvPicPr>
        <p:blipFill>
          <a:blip r:embed="rId2"/>
          <a:stretch>
            <a:fillRect/>
          </a:stretch>
        </p:blipFill>
        <p:spPr>
          <a:xfrm>
            <a:off x="381000" y="3550825"/>
            <a:ext cx="4132846" cy="2542471"/>
          </a:xfrm>
          <a:prstGeom prst="rect">
            <a:avLst/>
          </a:prstGeom>
        </p:spPr>
      </p:pic>
      <p:pic>
        <p:nvPicPr>
          <p:cNvPr id="11" name="图片 10">
            <a:extLst>
              <a:ext uri="{FF2B5EF4-FFF2-40B4-BE49-F238E27FC236}">
                <a16:creationId xmlns:a16="http://schemas.microsoft.com/office/drawing/2014/main" id="{2E950350-BFEC-4776-8440-DCAC5F974E5A}"/>
              </a:ext>
            </a:extLst>
          </p:cNvPr>
          <p:cNvPicPr>
            <a:picLocks noChangeAspect="1"/>
          </p:cNvPicPr>
          <p:nvPr/>
        </p:nvPicPr>
        <p:blipFill>
          <a:blip r:embed="rId3"/>
          <a:stretch>
            <a:fillRect/>
          </a:stretch>
        </p:blipFill>
        <p:spPr>
          <a:xfrm>
            <a:off x="4758176" y="3573722"/>
            <a:ext cx="4132846" cy="2592324"/>
          </a:xfrm>
          <a:prstGeom prst="rect">
            <a:avLst/>
          </a:prstGeom>
        </p:spPr>
      </p:pic>
    </p:spTree>
    <p:extLst>
      <p:ext uri="{BB962C8B-B14F-4D97-AF65-F5344CB8AC3E}">
        <p14:creationId xmlns:p14="http://schemas.microsoft.com/office/powerpoint/2010/main" val="917941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缓冲区管理器的作用</a:t>
            </a:r>
            <a:endParaRPr lang="en-US" altLang="zh-CN" sz="28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请求页</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释放页</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修改页</a:t>
            </a:r>
            <a:endParaRPr lang="en-US" altLang="zh-CN" sz="2400" dirty="0">
              <a:latin typeface="华文新魏" panose="02010800040101010101" pitchFamily="2" charset="-122"/>
              <a:ea typeface="华文新魏" panose="02010800040101010101" pitchFamily="2" charset="-122"/>
              <a:cs typeface="+mn-cs"/>
            </a:endParaRPr>
          </a:p>
          <a:p>
            <a:pPr lvl="1">
              <a:defRPr/>
            </a:pP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48</a:t>
            </a:fld>
            <a:endParaRPr lang="en-US" altLang="zh-CN"/>
          </a:p>
        </p:txBody>
      </p:sp>
    </p:spTree>
    <p:extLst>
      <p:ext uri="{BB962C8B-B14F-4D97-AF65-F5344CB8AC3E}">
        <p14:creationId xmlns:p14="http://schemas.microsoft.com/office/powerpoint/2010/main" val="2860955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请求页</a:t>
            </a:r>
            <a:endParaRPr lang="en-US" altLang="zh-CN" sz="28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搜索页表，检查缓冲区中是否有被请求的页</a:t>
            </a:r>
            <a:r>
              <a:rPr lang="en-US" altLang="zh-CN" sz="2400" dirty="0">
                <a:latin typeface="华文新魏" panose="02010800040101010101" pitchFamily="2" charset="-122"/>
                <a:ea typeface="华文新魏" panose="02010800040101010101" pitchFamily="2" charset="-122"/>
                <a:cs typeface="+mn-cs"/>
              </a:rPr>
              <a:t>P</a:t>
            </a:r>
          </a:p>
          <a:p>
            <a:pPr lvl="1">
              <a:defRPr/>
            </a:pPr>
            <a:r>
              <a:rPr lang="en-US" altLang="zh-CN" sz="2400" dirty="0">
                <a:latin typeface="华文新魏" panose="02010800040101010101" pitchFamily="2" charset="-122"/>
                <a:ea typeface="华文新魏" panose="02010800040101010101" pitchFamily="2" charset="-122"/>
                <a:cs typeface="+mn-cs"/>
              </a:rPr>
              <a:t>1. </a:t>
            </a:r>
            <a:r>
              <a:rPr lang="zh-CN" altLang="en-US" sz="2400" dirty="0">
                <a:latin typeface="华文新魏" panose="02010800040101010101" pitchFamily="2" charset="-122"/>
                <a:ea typeface="华文新魏" panose="02010800040101010101" pitchFamily="2" charset="-122"/>
                <a:cs typeface="+mn-cs"/>
              </a:rPr>
              <a:t>若存在，则</a:t>
            </a:r>
            <a:r>
              <a:rPr lang="en-US" altLang="zh-CN" sz="2400" dirty="0" err="1">
                <a:latin typeface="华文新魏" panose="02010800040101010101" pitchFamily="2" charset="-122"/>
                <a:ea typeface="华文新魏" panose="02010800040101010101" pitchFamily="2" charset="-122"/>
                <a:cs typeface="+mn-cs"/>
              </a:rPr>
              <a:t>pin_count</a:t>
            </a:r>
            <a:r>
              <a:rPr lang="en-US" altLang="zh-CN" sz="2400" dirty="0">
                <a:latin typeface="华文新魏" panose="02010800040101010101" pitchFamily="2" charset="-122"/>
                <a:ea typeface="华文新魏" panose="02010800040101010101" pitchFamily="2" charset="-122"/>
                <a:cs typeface="+mn-cs"/>
              </a:rPr>
              <a:t> </a:t>
            </a:r>
            <a:r>
              <a:rPr lang="en-US" altLang="zh-CN" sz="2400" dirty="0">
                <a:latin typeface="华文新魏" panose="02010800040101010101" pitchFamily="2" charset="-122"/>
                <a:ea typeface="华文新魏" panose="02010800040101010101" pitchFamily="2" charset="-122"/>
                <a:cs typeface="+mn-cs"/>
                <a:sym typeface="Wingdings" panose="05000000000000000000" pitchFamily="2" charset="2"/>
              </a:rPr>
              <a:t> </a:t>
            </a:r>
            <a:r>
              <a:rPr lang="en-US" altLang="zh-CN" sz="2400" dirty="0" err="1">
                <a:latin typeface="华文新魏" panose="02010800040101010101" pitchFamily="2" charset="-122"/>
                <a:ea typeface="华文新魏" panose="02010800040101010101" pitchFamily="2" charset="-122"/>
                <a:cs typeface="+mn-cs"/>
              </a:rPr>
              <a:t>pin_count</a:t>
            </a:r>
            <a:r>
              <a:rPr lang="en-US" altLang="zh-CN" sz="2400" dirty="0">
                <a:latin typeface="华文新魏" panose="02010800040101010101" pitchFamily="2" charset="-122"/>
                <a:ea typeface="华文新魏" panose="02010800040101010101" pitchFamily="2" charset="-122"/>
                <a:cs typeface="+mn-cs"/>
              </a:rPr>
              <a:t> +1</a:t>
            </a:r>
          </a:p>
          <a:p>
            <a:pPr marL="457200" lvl="1" indent="0">
              <a:buNone/>
              <a:defRPr/>
            </a:pPr>
            <a:r>
              <a:rPr lang="zh-CN" altLang="en-US" sz="2400" dirty="0">
                <a:latin typeface="华文新魏" panose="02010800040101010101" pitchFamily="2" charset="-122"/>
                <a:ea typeface="华文新魏" panose="02010800040101010101" pitchFamily="2" charset="-122"/>
                <a:cs typeface="+mn-cs"/>
              </a:rPr>
              <a:t>       返回包含</a:t>
            </a:r>
            <a:r>
              <a:rPr lang="en-US" altLang="zh-CN" sz="2400" dirty="0">
                <a:latin typeface="华文新魏" panose="02010800040101010101" pitchFamily="2" charset="-122"/>
                <a:ea typeface="华文新魏" panose="02010800040101010101" pitchFamily="2" charset="-122"/>
                <a:cs typeface="+mn-cs"/>
              </a:rPr>
              <a:t>P</a:t>
            </a:r>
            <a:r>
              <a:rPr lang="zh-CN" altLang="en-US" sz="2400" dirty="0">
                <a:latin typeface="华文新魏" panose="02010800040101010101" pitchFamily="2" charset="-122"/>
                <a:ea typeface="华文新魏" panose="02010800040101010101" pitchFamily="2" charset="-122"/>
                <a:cs typeface="+mn-cs"/>
              </a:rPr>
              <a:t>的页框的地址</a:t>
            </a: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49</a:t>
            </a:fld>
            <a:endParaRPr lang="en-US" altLang="zh-CN"/>
          </a:p>
        </p:txBody>
      </p:sp>
      <p:pic>
        <p:nvPicPr>
          <p:cNvPr id="8" name="图片 7">
            <a:extLst>
              <a:ext uri="{FF2B5EF4-FFF2-40B4-BE49-F238E27FC236}">
                <a16:creationId xmlns:a16="http://schemas.microsoft.com/office/drawing/2014/main" id="{34A56D55-C786-4C4F-AEC6-5A3423BBDAF0}"/>
              </a:ext>
            </a:extLst>
          </p:cNvPr>
          <p:cNvPicPr>
            <a:picLocks noChangeAspect="1"/>
          </p:cNvPicPr>
          <p:nvPr/>
        </p:nvPicPr>
        <p:blipFill>
          <a:blip r:embed="rId2"/>
          <a:stretch>
            <a:fillRect/>
          </a:stretch>
        </p:blipFill>
        <p:spPr>
          <a:xfrm>
            <a:off x="1691680" y="3233838"/>
            <a:ext cx="5544616" cy="3173923"/>
          </a:xfrm>
          <a:prstGeom prst="rect">
            <a:avLst/>
          </a:prstGeom>
        </p:spPr>
      </p:pic>
    </p:spTree>
    <p:extLst>
      <p:ext uri="{BB962C8B-B14F-4D97-AF65-F5344CB8AC3E}">
        <p14:creationId xmlns:p14="http://schemas.microsoft.com/office/powerpoint/2010/main" val="23057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1206500"/>
            <a:ext cx="8382000" cy="4525963"/>
          </a:xfrm>
        </p:spPr>
        <p:txBody>
          <a:bodyPr/>
          <a:lstStyle/>
          <a:p>
            <a:pPr>
              <a:defRPr/>
            </a:pPr>
            <a:r>
              <a:rPr lang="zh-CN" altLang="en-US" sz="2800" dirty="0">
                <a:effectLst/>
                <a:latin typeface="华文新魏" panose="02010800040101010101" pitchFamily="2" charset="-122"/>
                <a:ea typeface="华文新魏" panose="02010800040101010101" pitchFamily="2" charset="-122"/>
                <a:cs typeface="+mn-cs"/>
              </a:rPr>
              <a:t>快</a:t>
            </a:r>
            <a:r>
              <a:rPr lang="zh-CN" altLang="en-US" sz="2800" dirty="0">
                <a:effectLst/>
                <a:latin typeface="华文新魏" panose="02010800040101010101" pitchFamily="2" charset="-122"/>
                <a:ea typeface="华文新魏" panose="02010800040101010101" pitchFamily="2" charset="-122"/>
              </a:rPr>
              <a:t>速</a:t>
            </a:r>
            <a:r>
              <a:rPr lang="zh-CN" altLang="en-US" sz="2800" dirty="0">
                <a:effectLst/>
                <a:latin typeface="华文新魏" panose="02010800040101010101" pitchFamily="2" charset="-122"/>
                <a:ea typeface="华文新魏" panose="02010800040101010101" pitchFamily="2" charset="-122"/>
                <a:cs typeface="+mn-cs"/>
              </a:rPr>
              <a:t>闪存储器</a:t>
            </a:r>
            <a:r>
              <a:rPr lang="en-US" altLang="zh-CN" sz="2800" dirty="0">
                <a:effectLst/>
                <a:latin typeface="华文新魏" panose="02010800040101010101" pitchFamily="2" charset="-122"/>
                <a:ea typeface="华文新魏" panose="02010800040101010101" pitchFamily="2" charset="-122"/>
                <a:cs typeface="+mn-cs"/>
              </a:rPr>
              <a:t>(Flash memory) </a:t>
            </a:r>
          </a:p>
          <a:p>
            <a:pPr lvl="1">
              <a:defRPr/>
            </a:pPr>
            <a:r>
              <a:rPr lang="zh-CN" altLang="en-US" sz="2400" dirty="0">
                <a:effectLst/>
                <a:latin typeface="华文新魏" panose="02010800040101010101" pitchFamily="2" charset="-122"/>
                <a:ea typeface="华文新魏" panose="02010800040101010101" pitchFamily="2" charset="-122"/>
              </a:rPr>
              <a:t>当系统故障或断电时，数据仍得以保存</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相对于主存储器，每字节的价格更低</a:t>
            </a:r>
            <a:endParaRPr lang="en-US" altLang="zh-CN" sz="20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读的速度几乎与主存相同</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相对于主存，写的速度要慢一些</a:t>
            </a:r>
            <a:r>
              <a:rPr lang="en-US" altLang="zh-CN" sz="2400" dirty="0">
                <a:effectLst/>
                <a:latin typeface="华文新魏" panose="02010800040101010101" pitchFamily="2" charset="-122"/>
                <a:ea typeface="华文新魏" panose="02010800040101010101" pitchFamily="2" charset="-122"/>
              </a:rPr>
              <a:t> (</a:t>
            </a:r>
            <a:r>
              <a:rPr lang="zh-CN" altLang="en-US" sz="2400" dirty="0">
                <a:effectLst/>
                <a:latin typeface="华文新魏" panose="02010800040101010101" pitchFamily="2" charset="-122"/>
                <a:ea typeface="华文新魏" panose="02010800040101010101" pitchFamily="2" charset="-122"/>
              </a:rPr>
              <a:t>几微秒</a:t>
            </a:r>
            <a:r>
              <a:rPr lang="en-US" altLang="zh-CN" sz="2400" dirty="0">
                <a:effectLst/>
                <a:latin typeface="华文新魏" panose="02010800040101010101" pitchFamily="2" charset="-122"/>
                <a:ea typeface="华文新魏" panose="02010800040101010101" pitchFamily="2" charset="-122"/>
              </a:rPr>
              <a:t>), </a:t>
            </a:r>
            <a:r>
              <a:rPr lang="zh-CN" altLang="en-US" sz="2400" dirty="0">
                <a:effectLst/>
                <a:latin typeface="华文新魏" panose="02010800040101010101" pitchFamily="2" charset="-122"/>
                <a:ea typeface="华文新魏" panose="02010800040101010101" pitchFamily="2" charset="-122"/>
              </a:rPr>
              <a:t>擦除的速度更慢</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以广泛被应用与可以插入电脑的通用串行总线</a:t>
            </a:r>
            <a:r>
              <a:rPr lang="en-US" altLang="zh-CN" sz="2400" dirty="0">
                <a:effectLst/>
                <a:latin typeface="华文新魏" panose="02010800040101010101" pitchFamily="2" charset="-122"/>
                <a:ea typeface="华文新魏" panose="02010800040101010101" pitchFamily="2" charset="-122"/>
              </a:rPr>
              <a:t>(Universal Serial Bus)</a:t>
            </a:r>
            <a:r>
              <a:rPr lang="zh-CN" altLang="en-US" sz="2400" dirty="0">
                <a:effectLst/>
                <a:latin typeface="华文新魏" panose="02010800040101010101" pitchFamily="2" charset="-122"/>
                <a:ea typeface="华文新魏" panose="02010800040101010101" pitchFamily="2" charset="-122"/>
              </a:rPr>
              <a:t>槽的设备中</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目前，快速闪存已作为磁盘的替代品越来越多的被使用</a:t>
            </a:r>
            <a:r>
              <a:rPr lang="en-US" altLang="zh-CN" sz="2400" dirty="0">
                <a:effectLst/>
                <a:latin typeface="华文新魏" panose="02010800040101010101" pitchFamily="2" charset="-122"/>
                <a:ea typeface="华文新魏" panose="02010800040101010101" pitchFamily="2" charset="-122"/>
              </a:rPr>
              <a:t>—</a:t>
            </a:r>
            <a:r>
              <a:rPr lang="zh-CN" altLang="en-US" sz="2400" dirty="0">
                <a:effectLst/>
                <a:latin typeface="华文新魏" panose="02010800040101010101" pitchFamily="2" charset="-122"/>
                <a:ea typeface="华文新魏" panose="02010800040101010101" pitchFamily="2" charset="-122"/>
              </a:rPr>
              <a:t>固态硬盘</a:t>
            </a:r>
            <a:r>
              <a:rPr lang="en-US" altLang="zh-CN" sz="2400" dirty="0">
                <a:effectLst/>
                <a:latin typeface="华文新魏" panose="02010800040101010101" pitchFamily="2" charset="-122"/>
                <a:ea typeface="华文新魏" panose="02010800040101010101" pitchFamily="2" charset="-122"/>
              </a:rPr>
              <a:t>(solid state drive)</a:t>
            </a:r>
          </a:p>
          <a:p>
            <a:pPr>
              <a:defRPr/>
            </a:pPr>
            <a:endParaRPr lang="zh-CN" altLang="en-US" dirty="0">
              <a:cs typeface="+mn-cs"/>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22960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请求页</a:t>
            </a:r>
            <a:endParaRPr lang="en-US" altLang="zh-CN" sz="2800" dirty="0">
              <a:latin typeface="华文新魏" panose="02010800040101010101" pitchFamily="2" charset="-122"/>
              <a:ea typeface="华文新魏" panose="02010800040101010101" pitchFamily="2" charset="-122"/>
              <a:cs typeface="+mn-cs"/>
            </a:endParaRPr>
          </a:p>
          <a:p>
            <a:pPr lvl="1">
              <a:defRPr/>
            </a:pPr>
            <a:r>
              <a:rPr lang="en-US" altLang="zh-CN" sz="2400" dirty="0">
                <a:latin typeface="华文新魏" panose="02010800040101010101" pitchFamily="2" charset="-122"/>
                <a:ea typeface="华文新魏" panose="02010800040101010101" pitchFamily="2" charset="-122"/>
                <a:cs typeface="+mn-cs"/>
              </a:rPr>
              <a:t>2.1</a:t>
            </a:r>
            <a:r>
              <a:rPr lang="zh-CN" altLang="en-US" sz="2400" dirty="0">
                <a:latin typeface="华文新魏" panose="02010800040101010101" pitchFamily="2" charset="-122"/>
                <a:ea typeface="华文新魏" panose="02010800040101010101" pitchFamily="2" charset="-122"/>
                <a:cs typeface="+mn-cs"/>
              </a:rPr>
              <a:t>若</a:t>
            </a:r>
            <a:r>
              <a:rPr lang="en-US" altLang="zh-CN" sz="2400" dirty="0">
                <a:latin typeface="华文新魏" panose="02010800040101010101" pitchFamily="2" charset="-122"/>
                <a:ea typeface="华文新魏" panose="02010800040101010101" pitchFamily="2" charset="-122"/>
                <a:cs typeface="+mn-cs"/>
              </a:rPr>
              <a:t>P</a:t>
            </a:r>
            <a:r>
              <a:rPr lang="zh-CN" altLang="en-US" sz="2400" dirty="0">
                <a:latin typeface="华文新魏" panose="02010800040101010101" pitchFamily="2" charset="-122"/>
                <a:ea typeface="华文新魏" panose="02010800040101010101" pitchFamily="2" charset="-122"/>
                <a:cs typeface="+mn-cs"/>
              </a:rPr>
              <a:t>不存在：</a:t>
            </a:r>
            <a:endParaRPr lang="en-US" altLang="zh-CN" sz="2400" dirty="0">
              <a:latin typeface="华文新魏" panose="02010800040101010101" pitchFamily="2" charset="-122"/>
              <a:ea typeface="华文新魏" panose="02010800040101010101" pitchFamily="2" charset="-122"/>
              <a:cs typeface="+mn-cs"/>
            </a:endParaRPr>
          </a:p>
          <a:p>
            <a:pPr lvl="2">
              <a:defRPr/>
            </a:pPr>
            <a:r>
              <a:rPr lang="zh-CN" altLang="en-US" sz="2000" dirty="0">
                <a:latin typeface="华文新魏" panose="02010800040101010101" pitchFamily="2" charset="-122"/>
                <a:ea typeface="华文新魏" panose="02010800040101010101" pitchFamily="2" charset="-122"/>
                <a:cs typeface="+mn-cs"/>
              </a:rPr>
              <a:t>选替换页：使用替换策略，选择一个</a:t>
            </a:r>
            <a:r>
              <a:rPr lang="en-US" altLang="zh-CN" sz="2000" dirty="0" err="1">
                <a:latin typeface="华文新魏" panose="02010800040101010101" pitchFamily="2" charset="-122"/>
                <a:ea typeface="华文新魏" panose="02010800040101010101" pitchFamily="2" charset="-122"/>
              </a:rPr>
              <a:t>pin_count</a:t>
            </a:r>
            <a:r>
              <a:rPr lang="en-US" altLang="zh-CN" sz="2000" dirty="0">
                <a:latin typeface="华文新魏" panose="02010800040101010101" pitchFamily="2" charset="-122"/>
                <a:ea typeface="华文新魏" panose="02010800040101010101" pitchFamily="2" charset="-122"/>
              </a:rPr>
              <a:t>=0</a:t>
            </a:r>
            <a:r>
              <a:rPr lang="zh-CN" altLang="en-US" sz="2000" dirty="0">
                <a:latin typeface="华文新魏" panose="02010800040101010101" pitchFamily="2" charset="-122"/>
                <a:ea typeface="华文新魏" panose="02010800040101010101" pitchFamily="2" charset="-122"/>
              </a:rPr>
              <a:t>的</a:t>
            </a:r>
            <a:r>
              <a:rPr lang="zh-CN" altLang="en-US" sz="2000" dirty="0">
                <a:latin typeface="华文新魏" panose="02010800040101010101" pitchFamily="2" charset="-122"/>
                <a:ea typeface="华文新魏" panose="02010800040101010101" pitchFamily="2" charset="-122"/>
                <a:cs typeface="+mn-cs"/>
              </a:rPr>
              <a:t>页框，将其</a:t>
            </a:r>
            <a:r>
              <a:rPr lang="en-US" altLang="zh-CN" sz="2000" dirty="0" err="1">
                <a:latin typeface="华文新魏" panose="02010800040101010101" pitchFamily="2" charset="-122"/>
                <a:ea typeface="华文新魏" panose="02010800040101010101" pitchFamily="2" charset="-122"/>
                <a:cs typeface="+mn-cs"/>
              </a:rPr>
              <a:t>pin_count</a:t>
            </a:r>
            <a:r>
              <a:rPr lang="en-US" altLang="zh-CN" sz="2000" dirty="0">
                <a:latin typeface="华文新魏" panose="02010800040101010101" pitchFamily="2" charset="-122"/>
                <a:ea typeface="华文新魏" panose="02010800040101010101" pitchFamily="2" charset="-122"/>
                <a:cs typeface="+mn-cs"/>
              </a:rPr>
              <a:t>=1</a:t>
            </a:r>
          </a:p>
          <a:p>
            <a:pPr lvl="2">
              <a:defRPr/>
            </a:pPr>
            <a:r>
              <a:rPr lang="zh-CN" altLang="en-US" sz="2000" dirty="0">
                <a:latin typeface="华文新魏" panose="02010800040101010101" pitchFamily="2" charset="-122"/>
                <a:ea typeface="华文新魏" panose="02010800040101010101" pitchFamily="2" charset="-122"/>
                <a:cs typeface="+mn-cs"/>
              </a:rPr>
              <a:t>写回脏页：若该页</a:t>
            </a:r>
            <a:r>
              <a:rPr lang="en-US" altLang="zh-CN" sz="2000" dirty="0">
                <a:latin typeface="华文新魏" panose="02010800040101010101" pitchFamily="2" charset="-122"/>
                <a:ea typeface="华文新魏" panose="02010800040101010101" pitchFamily="2" charset="-122"/>
                <a:cs typeface="+mn-cs"/>
              </a:rPr>
              <a:t>dirty</a:t>
            </a:r>
            <a:r>
              <a:rPr lang="zh-CN" altLang="en-US" sz="2000" dirty="0">
                <a:latin typeface="华文新魏" panose="02010800040101010101" pitchFamily="2" charset="-122"/>
                <a:ea typeface="华文新魏" panose="02010800040101010101" pitchFamily="2" charset="-122"/>
                <a:cs typeface="+mn-cs"/>
              </a:rPr>
              <a:t>为真，则写回磁盘</a:t>
            </a:r>
            <a:endParaRPr lang="en-US" altLang="zh-CN" sz="2000" dirty="0">
              <a:latin typeface="华文新魏" panose="02010800040101010101" pitchFamily="2" charset="-122"/>
              <a:ea typeface="华文新魏" panose="02010800040101010101" pitchFamily="2" charset="-122"/>
              <a:cs typeface="+mn-cs"/>
            </a:endParaRPr>
          </a:p>
          <a:p>
            <a:pPr lvl="2">
              <a:defRPr/>
            </a:pPr>
            <a:r>
              <a:rPr lang="zh-CN" altLang="en-US" sz="2000" dirty="0">
                <a:latin typeface="华文新魏" panose="02010800040101010101" pitchFamily="2" charset="-122"/>
                <a:ea typeface="华文新魏" panose="02010800040101010101" pitchFamily="2" charset="-122"/>
                <a:cs typeface="+mn-cs"/>
              </a:rPr>
              <a:t>读请求页：将请求的页</a:t>
            </a:r>
            <a:r>
              <a:rPr lang="en-US" altLang="zh-CN" sz="2000" dirty="0">
                <a:latin typeface="华文新魏" panose="02010800040101010101" pitchFamily="2" charset="-122"/>
                <a:ea typeface="华文新魏" panose="02010800040101010101" pitchFamily="2" charset="-122"/>
                <a:cs typeface="+mn-cs"/>
              </a:rPr>
              <a:t>P</a:t>
            </a:r>
            <a:r>
              <a:rPr lang="zh-CN" altLang="en-US" sz="2000" dirty="0">
                <a:latin typeface="华文新魏" panose="02010800040101010101" pitchFamily="2" charset="-122"/>
                <a:ea typeface="华文新魏" panose="02010800040101010101" pitchFamily="2" charset="-122"/>
                <a:cs typeface="+mn-cs"/>
              </a:rPr>
              <a:t>读入该页框，返回页框地址</a:t>
            </a:r>
            <a:endParaRPr lang="en-US" altLang="zh-CN" sz="20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50</a:t>
            </a:fld>
            <a:endParaRPr lang="en-US" altLang="zh-CN"/>
          </a:p>
        </p:txBody>
      </p:sp>
      <p:pic>
        <p:nvPicPr>
          <p:cNvPr id="9" name="图片 8">
            <a:extLst>
              <a:ext uri="{FF2B5EF4-FFF2-40B4-BE49-F238E27FC236}">
                <a16:creationId xmlns:a16="http://schemas.microsoft.com/office/drawing/2014/main" id="{E0BA75F6-19FD-4FCB-A4AE-C3EE6C62FFC5}"/>
              </a:ext>
            </a:extLst>
          </p:cNvPr>
          <p:cNvPicPr>
            <a:picLocks noChangeAspect="1"/>
          </p:cNvPicPr>
          <p:nvPr/>
        </p:nvPicPr>
        <p:blipFill>
          <a:blip r:embed="rId2"/>
          <a:stretch>
            <a:fillRect/>
          </a:stretch>
        </p:blipFill>
        <p:spPr>
          <a:xfrm>
            <a:off x="323528" y="3829598"/>
            <a:ext cx="4182611" cy="2479722"/>
          </a:xfrm>
          <a:prstGeom prst="rect">
            <a:avLst/>
          </a:prstGeom>
        </p:spPr>
      </p:pic>
      <p:pic>
        <p:nvPicPr>
          <p:cNvPr id="11" name="图片 10">
            <a:extLst>
              <a:ext uri="{FF2B5EF4-FFF2-40B4-BE49-F238E27FC236}">
                <a16:creationId xmlns:a16="http://schemas.microsoft.com/office/drawing/2014/main" id="{8D599BA1-E48F-4DCF-9226-1140D93E273A}"/>
              </a:ext>
            </a:extLst>
          </p:cNvPr>
          <p:cNvPicPr>
            <a:picLocks noChangeAspect="1"/>
          </p:cNvPicPr>
          <p:nvPr/>
        </p:nvPicPr>
        <p:blipFill>
          <a:blip r:embed="rId3"/>
          <a:stretch>
            <a:fillRect/>
          </a:stretch>
        </p:blipFill>
        <p:spPr>
          <a:xfrm>
            <a:off x="4637864" y="3791668"/>
            <a:ext cx="4302316" cy="2517652"/>
          </a:xfrm>
          <a:prstGeom prst="rect">
            <a:avLst/>
          </a:prstGeom>
        </p:spPr>
      </p:pic>
    </p:spTree>
    <p:extLst>
      <p:ext uri="{BB962C8B-B14F-4D97-AF65-F5344CB8AC3E}">
        <p14:creationId xmlns:p14="http://schemas.microsoft.com/office/powerpoint/2010/main" val="258980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55918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请求页</a:t>
            </a:r>
            <a:endParaRPr lang="en-US" altLang="zh-CN" sz="2800" dirty="0">
              <a:latin typeface="华文新魏" panose="02010800040101010101" pitchFamily="2" charset="-122"/>
              <a:ea typeface="华文新魏" panose="02010800040101010101" pitchFamily="2" charset="-122"/>
              <a:cs typeface="+mn-cs"/>
            </a:endParaRPr>
          </a:p>
          <a:p>
            <a:pPr lvl="1">
              <a:defRPr/>
            </a:pPr>
            <a:r>
              <a:rPr lang="en-US" altLang="zh-CN" sz="2400" dirty="0">
                <a:latin typeface="华文新魏" panose="02010800040101010101" pitchFamily="2" charset="-122"/>
                <a:ea typeface="华文新魏" panose="02010800040101010101" pitchFamily="2" charset="-122"/>
                <a:cs typeface="+mn-cs"/>
              </a:rPr>
              <a:t>2.2</a:t>
            </a:r>
            <a:r>
              <a:rPr lang="zh-CN" altLang="en-US" sz="2400" dirty="0">
                <a:latin typeface="华文新魏" panose="02010800040101010101" pitchFamily="2" charset="-122"/>
                <a:ea typeface="华文新魏" panose="02010800040101010101" pitchFamily="2" charset="-122"/>
                <a:cs typeface="+mn-cs"/>
              </a:rPr>
              <a:t>若</a:t>
            </a:r>
            <a:r>
              <a:rPr lang="en-US" altLang="zh-CN" sz="2400" dirty="0">
                <a:latin typeface="华文新魏" panose="02010800040101010101" pitchFamily="2" charset="-122"/>
                <a:ea typeface="华文新魏" panose="02010800040101010101" pitchFamily="2" charset="-122"/>
                <a:cs typeface="+mn-cs"/>
              </a:rPr>
              <a:t>P</a:t>
            </a:r>
            <a:r>
              <a:rPr lang="zh-CN" altLang="en-US" sz="2400" dirty="0">
                <a:latin typeface="华文新魏" panose="02010800040101010101" pitchFamily="2" charset="-122"/>
                <a:ea typeface="华文新魏" panose="02010800040101010101" pitchFamily="2" charset="-122"/>
                <a:cs typeface="+mn-cs"/>
              </a:rPr>
              <a:t>不存在，且缓冲池中没有</a:t>
            </a:r>
            <a:r>
              <a:rPr lang="en-US" altLang="zh-CN" sz="2400" dirty="0" err="1">
                <a:latin typeface="华文新魏" panose="02010800040101010101" pitchFamily="2" charset="-122"/>
                <a:ea typeface="华文新魏" panose="02010800040101010101" pitchFamily="2" charset="-122"/>
                <a:cs typeface="+mn-cs"/>
              </a:rPr>
              <a:t>pin_count</a:t>
            </a:r>
            <a:r>
              <a:rPr lang="en-US" altLang="zh-CN" sz="2400" dirty="0">
                <a:latin typeface="华文新魏" panose="02010800040101010101" pitchFamily="2" charset="-122"/>
                <a:ea typeface="华文新魏" panose="02010800040101010101" pitchFamily="2" charset="-122"/>
                <a:cs typeface="+mn-cs"/>
              </a:rPr>
              <a:t>=0</a:t>
            </a:r>
            <a:r>
              <a:rPr lang="zh-CN" altLang="en-US" sz="2400" dirty="0">
                <a:latin typeface="华文新魏" panose="02010800040101010101" pitchFamily="2" charset="-122"/>
                <a:ea typeface="华文新魏" panose="02010800040101010101" pitchFamily="2" charset="-122"/>
                <a:cs typeface="+mn-cs"/>
              </a:rPr>
              <a:t>的页框，则请求开始等待，直到出现释放了的页面</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实际上，</a:t>
            </a:r>
            <a:r>
              <a:rPr lang="en-US" altLang="zh-CN" sz="2400" dirty="0">
                <a:latin typeface="华文新魏" panose="02010800040101010101" pitchFamily="2" charset="-122"/>
                <a:ea typeface="华文新魏" panose="02010800040101010101" pitchFamily="2" charset="-122"/>
                <a:cs typeface="+mn-cs"/>
              </a:rPr>
              <a:t>DBMS</a:t>
            </a:r>
            <a:r>
              <a:rPr lang="zh-CN" altLang="en-US" sz="2400" dirty="0">
                <a:latin typeface="华文新魏" panose="02010800040101010101" pitchFamily="2" charset="-122"/>
                <a:ea typeface="华文新魏" panose="02010800040101010101" pitchFamily="2" charset="-122"/>
                <a:cs typeface="+mn-cs"/>
              </a:rPr>
              <a:t>会中止提出该请求的事务，并重新执行它</a:t>
            </a: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51</a:t>
            </a:fld>
            <a:endParaRPr lang="en-US" altLang="zh-CN"/>
          </a:p>
        </p:txBody>
      </p:sp>
      <p:pic>
        <p:nvPicPr>
          <p:cNvPr id="13" name="图片 12">
            <a:extLst>
              <a:ext uri="{FF2B5EF4-FFF2-40B4-BE49-F238E27FC236}">
                <a16:creationId xmlns:a16="http://schemas.microsoft.com/office/drawing/2014/main" id="{A3AC0897-FFB9-4003-90B9-FA05A796C5D8}"/>
              </a:ext>
            </a:extLst>
          </p:cNvPr>
          <p:cNvPicPr>
            <a:picLocks noChangeAspect="1"/>
          </p:cNvPicPr>
          <p:nvPr/>
        </p:nvPicPr>
        <p:blipFill>
          <a:blip r:embed="rId2"/>
          <a:stretch>
            <a:fillRect/>
          </a:stretch>
        </p:blipFill>
        <p:spPr>
          <a:xfrm>
            <a:off x="1331640" y="3212976"/>
            <a:ext cx="5832648" cy="3209068"/>
          </a:xfrm>
          <a:prstGeom prst="rect">
            <a:avLst/>
          </a:prstGeom>
        </p:spPr>
      </p:pic>
    </p:spTree>
    <p:extLst>
      <p:ext uri="{BB962C8B-B14F-4D97-AF65-F5344CB8AC3E}">
        <p14:creationId xmlns:p14="http://schemas.microsoft.com/office/powerpoint/2010/main" val="3962182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55918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释放页</a:t>
            </a:r>
            <a:endParaRPr lang="en-US" altLang="zh-CN" sz="2800" dirty="0">
              <a:latin typeface="华文新魏" panose="02010800040101010101" pitchFamily="2" charset="-122"/>
              <a:ea typeface="华文新魏" panose="02010800040101010101" pitchFamily="2" charset="-122"/>
              <a:cs typeface="+mn-cs"/>
            </a:endParaRPr>
          </a:p>
          <a:p>
            <a:pPr lvl="1">
              <a:defRPr/>
            </a:pPr>
            <a:r>
              <a:rPr lang="en-US" altLang="zh-CN" sz="2400" dirty="0">
                <a:latin typeface="华文新魏" panose="02010800040101010101" pitchFamily="2" charset="-122"/>
                <a:ea typeface="华文新魏" panose="02010800040101010101" pitchFamily="2" charset="-122"/>
                <a:cs typeface="+mn-cs"/>
              </a:rPr>
              <a:t>unpin</a:t>
            </a:r>
            <a:r>
              <a:rPr lang="zh-CN" altLang="en-US" sz="2400" dirty="0">
                <a:latin typeface="华文新魏" panose="02010800040101010101" pitchFamily="2" charset="-122"/>
                <a:ea typeface="华文新魏" panose="02010800040101010101" pitchFamily="2" charset="-122"/>
                <a:cs typeface="+mn-cs"/>
              </a:rPr>
              <a:t>被释放的页，即对应的页框</a:t>
            </a:r>
            <a:r>
              <a:rPr lang="en-US" altLang="zh-CN" sz="2400" dirty="0" err="1">
                <a:latin typeface="华文新魏" panose="02010800040101010101" pitchFamily="2" charset="-122"/>
                <a:ea typeface="华文新魏" panose="02010800040101010101" pitchFamily="2" charset="-122"/>
                <a:cs typeface="+mn-cs"/>
              </a:rPr>
              <a:t>pin_count</a:t>
            </a:r>
            <a:r>
              <a:rPr lang="zh-CN" altLang="en-US" sz="2400" dirty="0">
                <a:latin typeface="华文新魏" panose="02010800040101010101" pitchFamily="2" charset="-122"/>
                <a:ea typeface="华文新魏" panose="02010800040101010101" pitchFamily="2" charset="-122"/>
                <a:cs typeface="+mn-cs"/>
              </a:rPr>
              <a:t>减</a:t>
            </a:r>
            <a:r>
              <a:rPr lang="en-US" altLang="zh-CN" sz="2400" dirty="0">
                <a:latin typeface="华文新魏" panose="02010800040101010101" pitchFamily="2" charset="-122"/>
                <a:ea typeface="华文新魏" panose="02010800040101010101" pitchFamily="2" charset="-122"/>
                <a:cs typeface="+mn-cs"/>
              </a:rPr>
              <a:t>1</a:t>
            </a: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52</a:t>
            </a:fld>
            <a:endParaRPr lang="en-US" altLang="zh-CN"/>
          </a:p>
        </p:txBody>
      </p:sp>
      <p:pic>
        <p:nvPicPr>
          <p:cNvPr id="8" name="图片 7">
            <a:extLst>
              <a:ext uri="{FF2B5EF4-FFF2-40B4-BE49-F238E27FC236}">
                <a16:creationId xmlns:a16="http://schemas.microsoft.com/office/drawing/2014/main" id="{6CA684A8-DE1E-48CD-BC6A-8C9CC14EA69E}"/>
              </a:ext>
            </a:extLst>
          </p:cNvPr>
          <p:cNvPicPr>
            <a:picLocks noChangeAspect="1"/>
          </p:cNvPicPr>
          <p:nvPr/>
        </p:nvPicPr>
        <p:blipFill>
          <a:blip r:embed="rId2"/>
          <a:stretch>
            <a:fillRect/>
          </a:stretch>
        </p:blipFill>
        <p:spPr>
          <a:xfrm>
            <a:off x="869892" y="2348880"/>
            <a:ext cx="6673908" cy="3734210"/>
          </a:xfrm>
          <a:prstGeom prst="rect">
            <a:avLst/>
          </a:prstGeom>
        </p:spPr>
      </p:pic>
    </p:spTree>
    <p:extLst>
      <p:ext uri="{BB962C8B-B14F-4D97-AF65-F5344CB8AC3E}">
        <p14:creationId xmlns:p14="http://schemas.microsoft.com/office/powerpoint/2010/main" val="180118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55918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修改页</a:t>
            </a:r>
            <a:endParaRPr lang="en-US" altLang="zh-CN" sz="28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将被修改的页所在页框</a:t>
            </a:r>
            <a:r>
              <a:rPr lang="en-US" altLang="zh-CN" sz="2400" dirty="0">
                <a:latin typeface="华文新魏" panose="02010800040101010101" pitchFamily="2" charset="-122"/>
                <a:ea typeface="华文新魏" panose="02010800040101010101" pitchFamily="2" charset="-122"/>
                <a:cs typeface="+mn-cs"/>
              </a:rPr>
              <a:t>dirty</a:t>
            </a:r>
            <a:r>
              <a:rPr lang="zh-CN" altLang="en-US" sz="2400" dirty="0">
                <a:latin typeface="华文新魏" panose="02010800040101010101" pitchFamily="2" charset="-122"/>
                <a:ea typeface="华文新魏" panose="02010800040101010101" pitchFamily="2" charset="-122"/>
                <a:cs typeface="+mn-cs"/>
              </a:rPr>
              <a:t>置为真</a:t>
            </a: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53</a:t>
            </a:fld>
            <a:endParaRPr lang="en-US" altLang="zh-CN"/>
          </a:p>
        </p:txBody>
      </p:sp>
      <p:pic>
        <p:nvPicPr>
          <p:cNvPr id="10" name="图片 9">
            <a:extLst>
              <a:ext uri="{FF2B5EF4-FFF2-40B4-BE49-F238E27FC236}">
                <a16:creationId xmlns:a16="http://schemas.microsoft.com/office/drawing/2014/main" id="{69312CFD-9BC7-444F-807F-00349E644C11}"/>
              </a:ext>
            </a:extLst>
          </p:cNvPr>
          <p:cNvPicPr>
            <a:picLocks noChangeAspect="1"/>
          </p:cNvPicPr>
          <p:nvPr/>
        </p:nvPicPr>
        <p:blipFill>
          <a:blip r:embed="rId2"/>
          <a:stretch>
            <a:fillRect/>
          </a:stretch>
        </p:blipFill>
        <p:spPr>
          <a:xfrm>
            <a:off x="1259632" y="2400709"/>
            <a:ext cx="6284168" cy="3723389"/>
          </a:xfrm>
          <a:prstGeom prst="rect">
            <a:avLst/>
          </a:prstGeom>
        </p:spPr>
      </p:pic>
    </p:spTree>
    <p:extLst>
      <p:ext uri="{BB962C8B-B14F-4D97-AF65-F5344CB8AC3E}">
        <p14:creationId xmlns:p14="http://schemas.microsoft.com/office/powerpoint/2010/main" val="124428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179512" y="1196005"/>
            <a:ext cx="8752149" cy="5111898"/>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最近最少使用策略</a:t>
            </a:r>
            <a:r>
              <a:rPr lang="en-US" altLang="zh-CN" sz="2800" dirty="0">
                <a:latin typeface="华文新魏" panose="02010800040101010101" pitchFamily="2" charset="-122"/>
                <a:ea typeface="华文新魏" panose="02010800040101010101" pitchFamily="2" charset="-122"/>
                <a:cs typeface="+mn-cs"/>
              </a:rPr>
              <a:t>(Least Recently Used, LRU)</a:t>
            </a:r>
          </a:p>
          <a:p>
            <a:pPr lvl="1">
              <a:defRPr/>
            </a:pPr>
            <a:r>
              <a:rPr lang="zh-CN" altLang="en-US" sz="2400" dirty="0">
                <a:latin typeface="华文新魏" panose="02010800040101010101" pitchFamily="2" charset="-122"/>
                <a:ea typeface="华文新魏" panose="02010800040101010101" pitchFamily="2" charset="-122"/>
                <a:cs typeface="+mn-cs"/>
              </a:rPr>
              <a:t>动机：长期不被使用的数据，在未来被用到的几率也不大</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用一个时间戳记录缓冲池中每个页框最后访问时间</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替换</a:t>
            </a:r>
            <a:r>
              <a:rPr lang="en-US" altLang="zh-CN" sz="2400" dirty="0" err="1">
                <a:latin typeface="华文新魏" panose="02010800040101010101" pitchFamily="2" charset="-122"/>
                <a:ea typeface="华文新魏" panose="02010800040101010101" pitchFamily="2" charset="-122"/>
                <a:cs typeface="+mn-cs"/>
              </a:rPr>
              <a:t>pin_count</a:t>
            </a:r>
            <a:r>
              <a:rPr lang="en-US" altLang="zh-CN" sz="2400" dirty="0">
                <a:latin typeface="华文新魏" panose="02010800040101010101" pitchFamily="2" charset="-122"/>
                <a:ea typeface="华文新魏" panose="02010800040101010101" pitchFamily="2" charset="-122"/>
                <a:cs typeface="+mn-cs"/>
              </a:rPr>
              <a:t>=0</a:t>
            </a:r>
            <a:r>
              <a:rPr lang="zh-CN" altLang="en-US" sz="2400" dirty="0">
                <a:latin typeface="华文新魏" panose="02010800040101010101" pitchFamily="2" charset="-122"/>
                <a:ea typeface="华文新魏" panose="02010800040101010101" pitchFamily="2" charset="-122"/>
                <a:cs typeface="+mn-cs"/>
              </a:rPr>
              <a:t>且时戳最旧的页框的页</a:t>
            </a:r>
            <a:endParaRPr lang="en-US" altLang="zh-CN" sz="2400" dirty="0">
              <a:latin typeface="华文新魏" panose="02010800040101010101" pitchFamily="2" charset="-122"/>
              <a:ea typeface="华文新魏" panose="02010800040101010101" pitchFamily="2" charset="-122"/>
              <a:cs typeface="+mn-cs"/>
            </a:endParaRPr>
          </a:p>
          <a:p>
            <a:pPr>
              <a:buClr>
                <a:srgbClr val="000000"/>
              </a:buClr>
              <a:buSzPct val="75000"/>
              <a:defRPr/>
            </a:pPr>
            <a:r>
              <a:rPr lang="zh-CN" altLang="en-US" sz="2800" dirty="0">
                <a:latin typeface="华文新魏" panose="02010800040101010101" pitchFamily="2" charset="-122"/>
                <a:ea typeface="华文新魏" panose="02010800040101010101" pitchFamily="2" charset="-122"/>
                <a:cs typeface="+mn-cs"/>
              </a:rPr>
              <a:t>时钟替换策略</a:t>
            </a:r>
            <a:endParaRPr lang="en-US" altLang="zh-CN" sz="2800" dirty="0">
              <a:latin typeface="华文新魏" panose="02010800040101010101" pitchFamily="2" charset="-122"/>
              <a:ea typeface="华文新魏" panose="02010800040101010101" pitchFamily="2" charset="-122"/>
              <a:cs typeface="+mn-cs"/>
            </a:endParaRPr>
          </a:p>
          <a:p>
            <a:pPr lvl="1">
              <a:buClr>
                <a:srgbClr val="000000"/>
              </a:buClr>
              <a:buSzPct val="75000"/>
              <a:defRPr/>
            </a:pPr>
            <a:r>
              <a:rPr lang="zh-CN" altLang="en-US" sz="2400" dirty="0">
                <a:latin typeface="华文新魏" panose="02010800040101010101" pitchFamily="2" charset="-122"/>
                <a:ea typeface="华文新魏" panose="02010800040101010101" pitchFamily="2" charset="-122"/>
                <a:cs typeface="+mn-cs"/>
              </a:rPr>
              <a:t>轮询，近似</a:t>
            </a:r>
            <a:r>
              <a:rPr lang="en-US" altLang="zh-CN" sz="2400" dirty="0">
                <a:latin typeface="华文新魏" panose="02010800040101010101" pitchFamily="2" charset="-122"/>
                <a:ea typeface="华文新魏" panose="02010800040101010101" pitchFamily="2" charset="-122"/>
                <a:cs typeface="+mn-cs"/>
              </a:rPr>
              <a:t>LRU</a:t>
            </a:r>
            <a:r>
              <a:rPr lang="zh-CN" altLang="en-US" sz="2400" dirty="0">
                <a:latin typeface="华文新魏" panose="02010800040101010101" pitchFamily="2" charset="-122"/>
                <a:ea typeface="华文新魏" panose="02010800040101010101" pitchFamily="2" charset="-122"/>
                <a:cs typeface="+mn-cs"/>
              </a:rPr>
              <a:t>，但不用维护时戳</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缓冲区中所有页框组成环形，每个页框设置一个引用位</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引用位默认置为</a:t>
            </a:r>
            <a:r>
              <a:rPr lang="en-US" altLang="zh-CN" sz="2400" dirty="0">
                <a:latin typeface="华文新魏" panose="02010800040101010101" pitchFamily="2" charset="-122"/>
                <a:ea typeface="华文新魏" panose="02010800040101010101" pitchFamily="2" charset="-122"/>
                <a:cs typeface="+mn-cs"/>
              </a:rPr>
              <a:t>0</a:t>
            </a:r>
          </a:p>
          <a:p>
            <a:pPr lvl="1">
              <a:defRPr/>
            </a:pPr>
            <a:r>
              <a:rPr lang="zh-CN" altLang="en-US" sz="2400" dirty="0">
                <a:latin typeface="华文新魏" panose="02010800040101010101" pitchFamily="2" charset="-122"/>
                <a:ea typeface="华文新魏" panose="02010800040101010101" pitchFamily="2" charset="-122"/>
                <a:cs typeface="+mn-cs"/>
              </a:rPr>
              <a:t>当一页读入页框，或有应用访问时，引用位置为</a:t>
            </a:r>
            <a:r>
              <a:rPr lang="en-US" altLang="zh-CN" sz="2400" dirty="0">
                <a:latin typeface="华文新魏" panose="02010800040101010101" pitchFamily="2" charset="-122"/>
                <a:ea typeface="华文新魏" panose="02010800040101010101" pitchFamily="2" charset="-122"/>
                <a:cs typeface="+mn-cs"/>
              </a:rPr>
              <a:t>1</a:t>
            </a:r>
          </a:p>
          <a:p>
            <a:pPr lvl="1">
              <a:defRPr/>
            </a:pPr>
            <a:r>
              <a:rPr lang="zh-CN" altLang="en-US" sz="2400" dirty="0">
                <a:latin typeface="华文新魏" panose="02010800040101010101" pitchFamily="2" charset="-122"/>
                <a:ea typeface="华文新魏" panose="02010800040101010101" pitchFamily="2" charset="-122"/>
                <a:cs typeface="+mn-cs"/>
              </a:rPr>
              <a:t>替换策略：轮询页框，遇到第一个</a:t>
            </a:r>
            <a:r>
              <a:rPr lang="en-US" altLang="zh-CN" sz="2400" dirty="0" err="1">
                <a:latin typeface="华文新魏" panose="02010800040101010101" pitchFamily="2" charset="-122"/>
                <a:ea typeface="华文新魏" panose="02010800040101010101" pitchFamily="2" charset="-122"/>
                <a:cs typeface="+mn-cs"/>
              </a:rPr>
              <a:t>pin_count</a:t>
            </a:r>
            <a:r>
              <a:rPr lang="en-US" altLang="zh-CN" sz="2400" dirty="0">
                <a:latin typeface="华文新魏" panose="02010800040101010101" pitchFamily="2" charset="-122"/>
                <a:ea typeface="华文新魏" panose="02010800040101010101" pitchFamily="2" charset="-122"/>
                <a:cs typeface="+mn-cs"/>
              </a:rPr>
              <a:t>=0</a:t>
            </a:r>
            <a:r>
              <a:rPr lang="zh-CN" altLang="en-US" sz="2400" dirty="0">
                <a:latin typeface="华文新魏" panose="02010800040101010101" pitchFamily="2" charset="-122"/>
                <a:ea typeface="华文新魏" panose="02010800040101010101" pitchFamily="2" charset="-122"/>
                <a:cs typeface="+mn-cs"/>
              </a:rPr>
              <a:t>且引用位</a:t>
            </a:r>
            <a:r>
              <a:rPr lang="en-US" altLang="zh-CN" sz="2400" dirty="0">
                <a:latin typeface="华文新魏" panose="02010800040101010101" pitchFamily="2" charset="-122"/>
                <a:ea typeface="华文新魏" panose="02010800040101010101" pitchFamily="2" charset="-122"/>
                <a:cs typeface="+mn-cs"/>
              </a:rPr>
              <a:t>=0</a:t>
            </a:r>
            <a:r>
              <a:rPr lang="zh-CN" altLang="en-US" sz="2400" dirty="0">
                <a:latin typeface="华文新魏" panose="02010800040101010101" pitchFamily="2" charset="-122"/>
                <a:ea typeface="华文新魏" panose="02010800040101010101" pitchFamily="2" charset="-122"/>
                <a:cs typeface="+mn-cs"/>
              </a:rPr>
              <a:t>的页</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轮询过程中扫过引用位为</a:t>
            </a:r>
            <a:r>
              <a:rPr lang="en-US" altLang="zh-CN" sz="2400" dirty="0">
                <a:latin typeface="华文新魏" panose="02010800040101010101" pitchFamily="2" charset="-122"/>
                <a:ea typeface="华文新魏" panose="02010800040101010101" pitchFamily="2" charset="-122"/>
                <a:cs typeface="+mn-cs"/>
              </a:rPr>
              <a:t>1</a:t>
            </a:r>
            <a:r>
              <a:rPr lang="zh-CN" altLang="en-US" sz="2400" dirty="0">
                <a:latin typeface="华文新魏" panose="02010800040101010101" pitchFamily="2" charset="-122"/>
                <a:ea typeface="华文新魏" panose="02010800040101010101" pitchFamily="2" charset="-122"/>
                <a:cs typeface="+mn-cs"/>
              </a:rPr>
              <a:t>的页框，引用位置为</a:t>
            </a:r>
            <a:r>
              <a:rPr lang="en-US" altLang="zh-CN" sz="2400" dirty="0">
                <a:latin typeface="华文新魏" panose="02010800040101010101" pitchFamily="2" charset="-122"/>
                <a:ea typeface="华文新魏" panose="02010800040101010101" pitchFamily="2" charset="-122"/>
                <a:cs typeface="+mn-cs"/>
              </a:rPr>
              <a:t>0</a:t>
            </a:r>
          </a:p>
          <a:p>
            <a:pPr lvl="1">
              <a:defRPr/>
            </a:pPr>
            <a:endParaRPr lang="en-US" altLang="zh-CN" sz="20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54</a:t>
            </a:fld>
            <a:endParaRPr lang="en-US" altLang="zh-CN"/>
          </a:p>
        </p:txBody>
      </p:sp>
    </p:spTree>
    <p:extLst>
      <p:ext uri="{BB962C8B-B14F-4D97-AF65-F5344CB8AC3E}">
        <p14:creationId xmlns:p14="http://schemas.microsoft.com/office/powerpoint/2010/main" val="194538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anim calcmode="lin" valueType="num">
                                      <p:cBhvr>
                                        <p:cTn id="3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anim calcmode="lin" valueType="num">
                                      <p:cBhvr>
                                        <p:cTn id="3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179512" y="1196005"/>
            <a:ext cx="8752149" cy="5111898"/>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最近最少使用策略</a:t>
            </a:r>
            <a:r>
              <a:rPr lang="en-US" altLang="zh-CN" sz="2800" dirty="0">
                <a:latin typeface="华文新魏" panose="02010800040101010101" pitchFamily="2" charset="-122"/>
                <a:ea typeface="华文新魏" panose="02010800040101010101" pitchFamily="2" charset="-122"/>
                <a:cs typeface="+mn-cs"/>
              </a:rPr>
              <a:t>(Least Recently Used, LRU)</a:t>
            </a:r>
          </a:p>
          <a:p>
            <a:pPr>
              <a:buClr>
                <a:srgbClr val="000000"/>
              </a:buClr>
              <a:buSzPct val="75000"/>
              <a:defRPr/>
            </a:pPr>
            <a:r>
              <a:rPr lang="zh-CN" altLang="en-US" sz="2800" dirty="0">
                <a:latin typeface="华文新魏" panose="02010800040101010101" pitchFamily="2" charset="-122"/>
                <a:ea typeface="华文新魏" panose="02010800040101010101" pitchFamily="2" charset="-122"/>
                <a:cs typeface="+mn-cs"/>
              </a:rPr>
              <a:t>时钟替换策略</a:t>
            </a:r>
            <a:endParaRPr lang="en-US" altLang="zh-CN" sz="2800" dirty="0">
              <a:latin typeface="华文新魏" panose="02010800040101010101" pitchFamily="2" charset="-122"/>
              <a:ea typeface="华文新魏" panose="02010800040101010101" pitchFamily="2" charset="-122"/>
              <a:cs typeface="+mn-cs"/>
            </a:endParaRPr>
          </a:p>
          <a:p>
            <a:pPr>
              <a:buClr>
                <a:srgbClr val="000000"/>
              </a:buClr>
              <a:buSzPct val="75000"/>
              <a:defRPr/>
            </a:pPr>
            <a:r>
              <a:rPr lang="zh-CN" altLang="en-US" sz="2800" dirty="0">
                <a:latin typeface="华文新魏" panose="02010800040101010101" pitchFamily="2" charset="-122"/>
                <a:ea typeface="华文新魏" panose="02010800040101010101" pitchFamily="2" charset="-122"/>
                <a:cs typeface="+mn-cs"/>
              </a:rPr>
              <a:t>立即丢弃策略</a:t>
            </a:r>
            <a:r>
              <a:rPr lang="en-US" altLang="zh-CN" sz="2800" dirty="0">
                <a:latin typeface="华文新魏" panose="02010800040101010101" pitchFamily="2" charset="-122"/>
                <a:ea typeface="华文新魏" panose="02010800040101010101" pitchFamily="2" charset="-122"/>
                <a:cs typeface="+mn-cs"/>
              </a:rPr>
              <a:t>:</a:t>
            </a:r>
          </a:p>
          <a:p>
            <a:pPr lvl="1">
              <a:buClr>
                <a:srgbClr val="000000"/>
              </a:buClr>
              <a:buSzPct val="75000"/>
              <a:defRPr/>
            </a:pPr>
            <a:r>
              <a:rPr lang="zh-CN" altLang="en-US" sz="2400" dirty="0">
                <a:latin typeface="华文新魏" panose="02010800040101010101" pitchFamily="2" charset="-122"/>
                <a:ea typeface="华文新魏" panose="02010800040101010101" pitchFamily="2" charset="-122"/>
                <a:cs typeface="+mn-cs"/>
              </a:rPr>
              <a:t>一旦缓冲区中的数据被使用结束，立即释放</a:t>
            </a:r>
            <a:r>
              <a:rPr lang="en-US" altLang="zh-CN" sz="2400" dirty="0">
                <a:latin typeface="华文新魏" panose="02010800040101010101" pitchFamily="2" charset="-122"/>
                <a:ea typeface="华文新魏" panose="02010800040101010101" pitchFamily="2" charset="-122"/>
                <a:cs typeface="+mn-cs"/>
              </a:rPr>
              <a:t>.</a:t>
            </a:r>
          </a:p>
          <a:p>
            <a:pPr>
              <a:buClr>
                <a:srgbClr val="000000"/>
              </a:buClr>
              <a:buSzPct val="75000"/>
              <a:defRPr/>
            </a:pPr>
            <a:r>
              <a:rPr lang="en-US" altLang="zh-CN" sz="2800" dirty="0">
                <a:latin typeface="华文新魏" panose="02010800040101010101" pitchFamily="2" charset="-122"/>
                <a:ea typeface="华文新魏" panose="02010800040101010101" pitchFamily="2" charset="-122"/>
                <a:cs typeface="+mn-cs"/>
              </a:rPr>
              <a:t>MRU(</a:t>
            </a:r>
            <a:r>
              <a:rPr lang="zh-CN" altLang="en-US" sz="2800" dirty="0">
                <a:latin typeface="华文新魏" panose="02010800040101010101" pitchFamily="2" charset="-122"/>
                <a:ea typeface="华文新魏" panose="02010800040101010101" pitchFamily="2" charset="-122"/>
                <a:cs typeface="+mn-cs"/>
              </a:rPr>
              <a:t>最近最多使用</a:t>
            </a:r>
            <a:r>
              <a:rPr lang="en-US" altLang="zh-CN" sz="2800" dirty="0">
                <a:latin typeface="华文新魏" panose="02010800040101010101" pitchFamily="2" charset="-122"/>
                <a:ea typeface="华文新魏" panose="02010800040101010101" pitchFamily="2" charset="-122"/>
                <a:cs typeface="+mn-cs"/>
              </a:rPr>
              <a:t>)</a:t>
            </a:r>
            <a:r>
              <a:rPr lang="zh-CN" altLang="en-US" sz="2800" dirty="0">
                <a:latin typeface="华文新魏" panose="02010800040101010101" pitchFamily="2" charset="-122"/>
                <a:ea typeface="华文新魏" panose="02010800040101010101" pitchFamily="2" charset="-122"/>
                <a:cs typeface="+mn-cs"/>
              </a:rPr>
              <a:t>策略</a:t>
            </a:r>
            <a:r>
              <a:rPr lang="en-US" altLang="zh-CN" sz="2800" dirty="0">
                <a:latin typeface="华文新魏" panose="02010800040101010101" pitchFamily="2" charset="-122"/>
                <a:ea typeface="华文新魏" panose="02010800040101010101" pitchFamily="2" charset="-122"/>
                <a:cs typeface="+mn-cs"/>
              </a:rPr>
              <a:t>:</a:t>
            </a:r>
          </a:p>
          <a:p>
            <a:pPr lvl="1">
              <a:buClr>
                <a:srgbClr val="000000"/>
              </a:buClr>
              <a:buSzPct val="75000"/>
              <a:defRPr/>
            </a:pPr>
            <a:r>
              <a:rPr lang="zh-CN" altLang="en-US" sz="2400" dirty="0">
                <a:latin typeface="华文新魏" panose="02010800040101010101" pitchFamily="2" charset="-122"/>
                <a:ea typeface="华文新魏" panose="02010800040101010101" pitchFamily="2" charset="-122"/>
                <a:cs typeface="+mn-cs"/>
              </a:rPr>
              <a:t>把最近最常使用的缓冲区中释放</a:t>
            </a:r>
            <a:r>
              <a:rPr lang="en-US" altLang="zh-CN" sz="2400" dirty="0">
                <a:latin typeface="华文新魏" panose="02010800040101010101" pitchFamily="2" charset="-122"/>
                <a:ea typeface="华文新魏" panose="02010800040101010101" pitchFamily="2" charset="-122"/>
                <a:cs typeface="+mn-cs"/>
              </a:rPr>
              <a:t>.</a:t>
            </a:r>
          </a:p>
          <a:p>
            <a:pPr marL="342900" lvl="1" indent="-342900">
              <a:buClr>
                <a:srgbClr val="000000"/>
              </a:buClr>
              <a:buSzPct val="75000"/>
              <a:buChar char="•"/>
              <a:defRPr/>
            </a:pPr>
            <a:r>
              <a:rPr lang="zh-CN" altLang="en-US" dirty="0">
                <a:solidFill>
                  <a:schemeClr val="tx1"/>
                </a:solidFill>
                <a:latin typeface="华文新魏" panose="02010800040101010101" pitchFamily="2" charset="-122"/>
                <a:ea typeface="华文新魏" panose="02010800040101010101" pitchFamily="2" charset="-122"/>
                <a:cs typeface="+mn-cs"/>
              </a:rPr>
              <a:t>预取：</a:t>
            </a:r>
            <a:r>
              <a:rPr lang="zh-CN" altLang="en-US" sz="2400" dirty="0">
                <a:latin typeface="华文新魏" panose="02010800040101010101" pitchFamily="2" charset="-122"/>
                <a:ea typeface="华文新魏" panose="02010800040101010101" pitchFamily="2" charset="-122"/>
                <a:cs typeface="+mn-cs"/>
              </a:rPr>
              <a:t>预测并读入未来可能被请求的页</a:t>
            </a:r>
            <a:endParaRPr lang="en-US" altLang="zh-CN" sz="2400" dirty="0">
              <a:latin typeface="华文新魏" panose="02010800040101010101" pitchFamily="2" charset="-122"/>
              <a:ea typeface="华文新魏" panose="02010800040101010101" pitchFamily="2" charset="-122"/>
              <a:cs typeface="+mn-cs"/>
            </a:endParaRPr>
          </a:p>
          <a:p>
            <a:pPr lvl="1">
              <a:defRPr/>
            </a:pPr>
            <a:endParaRPr lang="en-US" altLang="zh-CN" sz="2400" dirty="0">
              <a:latin typeface="华文新魏" panose="02010800040101010101" pitchFamily="2" charset="-122"/>
              <a:ea typeface="华文新魏" panose="02010800040101010101" pitchFamily="2" charset="-122"/>
              <a:cs typeface="+mn-cs"/>
            </a:endParaRPr>
          </a:p>
          <a:p>
            <a:pPr lvl="1">
              <a:defRPr/>
            </a:pPr>
            <a:endParaRPr lang="en-US" altLang="zh-CN" sz="20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55</a:t>
            </a:fld>
            <a:endParaRPr lang="en-US" altLang="zh-CN"/>
          </a:p>
        </p:txBody>
      </p:sp>
    </p:spTree>
    <p:extLst>
      <p:ext uri="{BB962C8B-B14F-4D97-AF65-F5344CB8AC3E}">
        <p14:creationId xmlns:p14="http://schemas.microsoft.com/office/powerpoint/2010/main" val="302532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559180" cy="2447602"/>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缓冲池 </a:t>
            </a:r>
            <a:r>
              <a:rPr lang="en-US" altLang="zh-CN" sz="2800" dirty="0">
                <a:latin typeface="华文新魏" panose="02010800040101010101" pitchFamily="2" charset="-122"/>
                <a:ea typeface="华文新魏" panose="02010800040101010101" pitchFamily="2" charset="-122"/>
                <a:cs typeface="+mn-cs"/>
              </a:rPr>
              <a:t>VS </a:t>
            </a:r>
            <a:r>
              <a:rPr lang="zh-CN" altLang="en-US" sz="2800" dirty="0">
                <a:latin typeface="华文新魏" panose="02010800040101010101" pitchFamily="2" charset="-122"/>
                <a:ea typeface="华文新魏" panose="02010800040101010101" pitchFamily="2" charset="-122"/>
                <a:cs typeface="+mn-cs"/>
              </a:rPr>
              <a:t>虚拟内存（</a:t>
            </a:r>
            <a:r>
              <a:rPr lang="zh-CN" altLang="en-US" dirty="0">
                <a:latin typeface="华文新魏" panose="02010800040101010101" pitchFamily="2" charset="-122"/>
                <a:ea typeface="华文新魏" panose="02010800040101010101" pitchFamily="2" charset="-122"/>
                <a:cs typeface="+mn-cs"/>
              </a:rPr>
              <a:t>相同点）</a:t>
            </a:r>
            <a:endParaRPr lang="en-US" altLang="zh-CN"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两者都用于访问可用内存容纳不下的数据</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两者都会在需要的时候从磁盘将页读入内存</a:t>
            </a:r>
            <a:endParaRPr lang="en-US" altLang="zh-CN" sz="24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都会进行页替换</a:t>
            </a: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56</a:t>
            </a:fld>
            <a:endParaRPr lang="en-US" altLang="zh-CN"/>
          </a:p>
        </p:txBody>
      </p:sp>
    </p:spTree>
    <p:extLst>
      <p:ext uri="{BB962C8B-B14F-4D97-AF65-F5344CB8AC3E}">
        <p14:creationId xmlns:p14="http://schemas.microsoft.com/office/powerpoint/2010/main" val="378794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4DD4-5A4C-407B-AAC1-C003599CF36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磁盘缓冲处理技术</a:t>
            </a:r>
            <a:endParaRPr lang="zh-CN" altLang="en-US" dirty="0">
              <a:cs typeface="+mj-cs"/>
            </a:endParaRPr>
          </a:p>
        </p:txBody>
      </p:sp>
      <p:sp>
        <p:nvSpPr>
          <p:cNvPr id="3" name="内容占位符 2">
            <a:extLst>
              <a:ext uri="{FF2B5EF4-FFF2-40B4-BE49-F238E27FC236}">
                <a16:creationId xmlns:a16="http://schemas.microsoft.com/office/drawing/2014/main" id="{85501734-0AA9-4347-BF45-24279FFBFCA3}"/>
              </a:ext>
            </a:extLst>
          </p:cNvPr>
          <p:cNvSpPr>
            <a:spLocks noGrp="1"/>
          </p:cNvSpPr>
          <p:nvPr>
            <p:ph idx="1"/>
          </p:nvPr>
        </p:nvSpPr>
        <p:spPr>
          <a:xfrm>
            <a:off x="381000" y="1341438"/>
            <a:ext cx="8559180" cy="3815754"/>
          </a:xfrm>
        </p:spPr>
        <p:txBody>
          <a:bodyPr/>
          <a:lstStyle/>
          <a:p>
            <a:pPr>
              <a:defRPr/>
            </a:pPr>
            <a:r>
              <a:rPr lang="zh-CN" altLang="en-US" sz="2800" dirty="0">
                <a:latin typeface="华文新魏" panose="02010800040101010101" pitchFamily="2" charset="-122"/>
                <a:ea typeface="华文新魏" panose="02010800040101010101" pitchFamily="2" charset="-122"/>
                <a:cs typeface="+mn-cs"/>
              </a:rPr>
              <a:t>缓冲池 </a:t>
            </a:r>
            <a:r>
              <a:rPr lang="en-US" altLang="zh-CN" sz="2800" dirty="0">
                <a:latin typeface="华文新魏" panose="02010800040101010101" pitchFamily="2" charset="-122"/>
                <a:ea typeface="华文新魏" panose="02010800040101010101" pitchFamily="2" charset="-122"/>
                <a:cs typeface="+mn-cs"/>
              </a:rPr>
              <a:t>VS </a:t>
            </a:r>
            <a:r>
              <a:rPr lang="zh-CN" altLang="en-US" sz="2800" dirty="0">
                <a:latin typeface="华文新魏" panose="02010800040101010101" pitchFamily="2" charset="-122"/>
                <a:ea typeface="华文新魏" panose="02010800040101010101" pitchFamily="2" charset="-122"/>
                <a:cs typeface="+mn-cs"/>
              </a:rPr>
              <a:t>虚拟内存（</a:t>
            </a:r>
            <a:r>
              <a:rPr lang="zh-CN" altLang="en-US" dirty="0">
                <a:latin typeface="华文新魏" panose="02010800040101010101" pitchFamily="2" charset="-122"/>
                <a:ea typeface="华文新魏" panose="02010800040101010101" pitchFamily="2" charset="-122"/>
                <a:cs typeface="+mn-cs"/>
              </a:rPr>
              <a:t>不同点）</a:t>
            </a:r>
            <a:endParaRPr lang="en-US" altLang="zh-CN" dirty="0">
              <a:latin typeface="华文新魏" panose="02010800040101010101" pitchFamily="2" charset="-122"/>
              <a:ea typeface="华文新魏" panose="02010800040101010101" pitchFamily="2" charset="-122"/>
              <a:cs typeface="+mn-cs"/>
            </a:endParaRPr>
          </a:p>
          <a:p>
            <a:pPr lvl="1">
              <a:defRPr/>
            </a:pPr>
            <a:r>
              <a:rPr lang="en-US" altLang="zh-CN" sz="2400" dirty="0">
                <a:latin typeface="华文新魏" panose="02010800040101010101" pitchFamily="2" charset="-122"/>
                <a:ea typeface="华文新魏" panose="02010800040101010101" pitchFamily="2" charset="-122"/>
                <a:cs typeface="+mn-cs"/>
              </a:rPr>
              <a:t>DBMS</a:t>
            </a:r>
            <a:r>
              <a:rPr lang="zh-CN" altLang="en-US" sz="2400" dirty="0">
                <a:latin typeface="华文新魏" panose="02010800040101010101" pitchFamily="2" charset="-122"/>
                <a:ea typeface="华文新魏" panose="02010800040101010101" pitchFamily="2" charset="-122"/>
                <a:cs typeface="+mn-cs"/>
              </a:rPr>
              <a:t>经常能更准确地预测页的访问顺序</a:t>
            </a:r>
            <a:endParaRPr lang="en-US" altLang="zh-CN" sz="2400" dirty="0">
              <a:latin typeface="华文新魏" panose="02010800040101010101" pitchFamily="2" charset="-122"/>
              <a:ea typeface="华文新魏" panose="02010800040101010101" pitchFamily="2" charset="-122"/>
              <a:cs typeface="+mn-cs"/>
            </a:endParaRPr>
          </a:p>
          <a:p>
            <a:pPr lvl="1">
              <a:defRPr/>
            </a:pPr>
            <a:r>
              <a:rPr lang="en-US" altLang="zh-CN" sz="2400" dirty="0">
                <a:latin typeface="华文新魏" panose="02010800040101010101" pitchFamily="2" charset="-122"/>
                <a:ea typeface="华文新魏" panose="02010800040101010101" pitchFamily="2" charset="-122"/>
                <a:cs typeface="+mn-cs"/>
              </a:rPr>
              <a:t>OS</a:t>
            </a:r>
            <a:r>
              <a:rPr lang="zh-CN" altLang="en-US" sz="2400" dirty="0">
                <a:latin typeface="华文新魏" panose="02010800040101010101" pitchFamily="2" charset="-122"/>
                <a:ea typeface="华文新魏" panose="02010800040101010101" pitchFamily="2" charset="-122"/>
                <a:cs typeface="+mn-cs"/>
              </a:rPr>
              <a:t>不具备内存中的页强制写回磁盘的能力，</a:t>
            </a:r>
            <a:r>
              <a:rPr lang="en-US" altLang="zh-CN" sz="2400" dirty="0">
                <a:latin typeface="华文新魏" panose="02010800040101010101" pitchFamily="2" charset="-122"/>
                <a:ea typeface="华文新魏" panose="02010800040101010101" pitchFamily="2" charset="-122"/>
                <a:cs typeface="+mn-cs"/>
              </a:rPr>
              <a:t>DBMS</a:t>
            </a:r>
            <a:r>
              <a:rPr lang="zh-CN" altLang="en-US" sz="2400" dirty="0">
                <a:latin typeface="华文新魏" panose="02010800040101010101" pitchFamily="2" charset="-122"/>
                <a:ea typeface="华文新魏" panose="02010800040101010101" pitchFamily="2" charset="-122"/>
                <a:cs typeface="+mn-cs"/>
              </a:rPr>
              <a:t>必须具有强制写回的能力</a:t>
            </a:r>
            <a:endParaRPr lang="en-US" altLang="zh-CN" sz="2400" dirty="0">
              <a:latin typeface="华文新魏" panose="02010800040101010101" pitchFamily="2" charset="-122"/>
              <a:ea typeface="华文新魏" panose="02010800040101010101" pitchFamily="2" charset="-122"/>
              <a:cs typeface="+mn-cs"/>
            </a:endParaRPr>
          </a:p>
          <a:p>
            <a:pPr lvl="2">
              <a:defRPr/>
            </a:pPr>
            <a:r>
              <a:rPr lang="en-US" altLang="zh-CN" sz="2000" dirty="0">
                <a:latin typeface="华文新魏" panose="02010800040101010101" pitchFamily="2" charset="-122"/>
                <a:ea typeface="华文新魏" panose="02010800040101010101" pitchFamily="2" charset="-122"/>
                <a:cs typeface="+mn-cs"/>
              </a:rPr>
              <a:t>OS</a:t>
            </a:r>
            <a:r>
              <a:rPr lang="zh-CN" altLang="en-US" sz="2000" dirty="0">
                <a:latin typeface="华文新魏" panose="02010800040101010101" pitchFamily="2" charset="-122"/>
                <a:ea typeface="华文新魏" panose="02010800040101010101" pitchFamily="2" charset="-122"/>
                <a:cs typeface="+mn-cs"/>
              </a:rPr>
              <a:t>会将修改过的页延迟写回磁盘，若写回前发生故障，则会破坏数据一致性</a:t>
            </a:r>
            <a:endParaRPr lang="en-US" altLang="zh-CN" sz="2000" dirty="0">
              <a:latin typeface="华文新魏" panose="02010800040101010101" pitchFamily="2" charset="-122"/>
              <a:ea typeface="华文新魏" panose="02010800040101010101" pitchFamily="2" charset="-122"/>
              <a:cs typeface="+mn-cs"/>
            </a:endParaRPr>
          </a:p>
          <a:p>
            <a:pPr lvl="2">
              <a:defRPr/>
            </a:pPr>
            <a:r>
              <a:rPr lang="en-US" altLang="zh-CN" sz="2000" dirty="0">
                <a:latin typeface="华文新魏" panose="02010800040101010101" pitchFamily="2" charset="-122"/>
                <a:ea typeface="华文新魏" panose="02010800040101010101" pitchFamily="2" charset="-122"/>
                <a:cs typeface="+mn-cs"/>
              </a:rPr>
              <a:t>DBMS</a:t>
            </a:r>
            <a:r>
              <a:rPr lang="zh-CN" altLang="en-US" sz="2000" dirty="0">
                <a:latin typeface="华文新魏" panose="02010800040101010101" pitchFamily="2" charset="-122"/>
                <a:ea typeface="华文新魏" panose="02010800040101010101" pitchFamily="2" charset="-122"/>
                <a:cs typeface="+mn-cs"/>
              </a:rPr>
              <a:t>则需要保证一致性（通过将修改过的页写回磁盘前将日志记录写入日志，保证故障恢复）</a:t>
            </a:r>
            <a:endParaRPr lang="en-US" altLang="zh-CN" sz="2000" dirty="0">
              <a:latin typeface="华文新魏" panose="02010800040101010101" pitchFamily="2" charset="-122"/>
              <a:ea typeface="华文新魏" panose="02010800040101010101" pitchFamily="2" charset="-122"/>
              <a:cs typeface="+mn-cs"/>
            </a:endParaRPr>
          </a:p>
          <a:p>
            <a:pPr lvl="1">
              <a:defRPr/>
            </a:pPr>
            <a:r>
              <a:rPr lang="zh-CN" altLang="en-US" sz="2400" dirty="0">
                <a:latin typeface="华文新魏" panose="02010800040101010101" pitchFamily="2" charset="-122"/>
                <a:ea typeface="华文新魏" panose="02010800040101010101" pitchFamily="2" charset="-122"/>
                <a:cs typeface="+mn-cs"/>
              </a:rPr>
              <a:t>并发控制和故障恢复使得缓冲区管理器的设计更加复杂</a:t>
            </a:r>
            <a:endParaRPr lang="en-US" altLang="zh-CN" sz="24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5680BBCA-00C7-4CC8-A291-AC8E57E0418B}"/>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E857414-F121-4FDF-8886-28878B1AA2AF}"/>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5AADFC01-C358-4FA6-907B-163A03DDB20B}"/>
              </a:ext>
            </a:extLst>
          </p:cNvPr>
          <p:cNvSpPr>
            <a:spLocks noGrp="1"/>
          </p:cNvSpPr>
          <p:nvPr>
            <p:ph type="sldNum" sz="quarter" idx="12"/>
          </p:nvPr>
        </p:nvSpPr>
        <p:spPr/>
        <p:txBody>
          <a:bodyPr/>
          <a:lstStyle/>
          <a:p>
            <a:pPr>
              <a:defRPr/>
            </a:pPr>
            <a:fld id="{9B89F18E-1B8A-4021-A1A3-1C4F151ADA57}" type="slidenum">
              <a:rPr lang="zh-CN" altLang="en-US"/>
              <a:pPr>
                <a:defRPr/>
              </a:pPr>
              <a:t>57</a:t>
            </a:fld>
            <a:endParaRPr lang="en-US" altLang="zh-CN"/>
          </a:p>
        </p:txBody>
      </p:sp>
    </p:spTree>
    <p:extLst>
      <p:ext uri="{BB962C8B-B14F-4D97-AF65-F5344CB8AC3E}">
        <p14:creationId xmlns:p14="http://schemas.microsoft.com/office/powerpoint/2010/main" val="296821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Vertic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FB10E-2AC6-40EC-AE40-52C203D25D70}"/>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目录</a:t>
            </a:r>
          </a:p>
        </p:txBody>
      </p:sp>
      <p:sp>
        <p:nvSpPr>
          <p:cNvPr id="3" name="日期占位符 2">
            <a:extLst>
              <a:ext uri="{FF2B5EF4-FFF2-40B4-BE49-F238E27FC236}">
                <a16:creationId xmlns:a16="http://schemas.microsoft.com/office/drawing/2014/main" id="{92E60F2D-7672-44CB-A780-062FD9C192FC}"/>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33D1F5C2-F4D2-448F-8EE9-D14A798DC90C}"/>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A8537B91-2B35-4828-A653-8880884777A0}"/>
              </a:ext>
            </a:extLst>
          </p:cNvPr>
          <p:cNvSpPr>
            <a:spLocks noGrp="1"/>
          </p:cNvSpPr>
          <p:nvPr>
            <p:ph type="sldNum" sz="quarter" idx="12"/>
          </p:nvPr>
        </p:nvSpPr>
        <p:spPr/>
        <p:txBody>
          <a:bodyPr/>
          <a:lstStyle/>
          <a:p>
            <a:pPr>
              <a:defRPr/>
            </a:pPr>
            <a:fld id="{8CC3063F-2BEE-495A-8171-224F03606436}" type="slidenum">
              <a:rPr lang="zh-CN" altLang="en-US"/>
              <a:pPr>
                <a:defRPr/>
              </a:pPr>
              <a:t>58</a:t>
            </a:fld>
            <a:endParaRPr lang="en-US" altLang="zh-CN"/>
          </a:p>
        </p:txBody>
      </p:sp>
      <p:sp>
        <p:nvSpPr>
          <p:cNvPr id="61446" name="Rectangle 3">
            <a:extLst>
              <a:ext uri="{FF2B5EF4-FFF2-40B4-BE49-F238E27FC236}">
                <a16:creationId xmlns:a16="http://schemas.microsoft.com/office/drawing/2014/main" id="{17CD56E6-3FDA-4E58-ADF7-FD3A3A020EC3}"/>
              </a:ext>
            </a:extLst>
          </p:cNvPr>
          <p:cNvSpPr txBox="1">
            <a:spLocks noChangeArrowheads="1"/>
          </p:cNvSpPr>
          <p:nvPr/>
        </p:nvSpPr>
        <p:spPr bwMode="auto">
          <a:xfrm>
            <a:off x="1571625" y="1628775"/>
            <a:ext cx="71262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pPr>
            <a:r>
              <a:rPr lang="zh-CN" altLang="en-US">
                <a:solidFill>
                  <a:srgbClr val="BFBFBF"/>
                </a:solidFill>
                <a:latin typeface="华文新魏" panose="02010800040101010101" pitchFamily="2" charset="-122"/>
                <a:ea typeface="华文新魏" panose="02010800040101010101" pitchFamily="2" charset="-122"/>
              </a:rPr>
              <a:t>数据库存储设备</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磁盘文件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000000"/>
                </a:solidFill>
                <a:latin typeface="华文新魏" panose="02010800040101010101" pitchFamily="2" charset="-122"/>
                <a:ea typeface="华文新魏" panose="02010800040101010101" pitchFamily="2" charset="-122"/>
              </a:rPr>
              <a:t>Hash</a:t>
            </a:r>
            <a:r>
              <a:rPr lang="zh-CN" altLang="en-US">
                <a:solidFill>
                  <a:srgbClr val="000000"/>
                </a:solidFill>
                <a:latin typeface="华文新魏" panose="02010800040101010101" pitchFamily="2" charset="-122"/>
                <a:ea typeface="华文新魏" panose="02010800040101010101" pitchFamily="2" charset="-122"/>
              </a:rPr>
              <a:t>文件</a:t>
            </a:r>
            <a:endParaRPr lang="en-US" altLang="zh-CN">
              <a:solidFill>
                <a:srgbClr val="000000"/>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索引文件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B</a:t>
            </a:r>
            <a:r>
              <a:rPr lang="en-US" altLang="zh-CN" baseline="30000">
                <a:solidFill>
                  <a:srgbClr val="BFBFBF"/>
                </a:solidFill>
                <a:latin typeface="华文新魏" panose="02010800040101010101" pitchFamily="2" charset="-122"/>
                <a:ea typeface="华文新魏" panose="02010800040101010101" pitchFamily="2" charset="-122"/>
              </a:rPr>
              <a:t>+</a:t>
            </a:r>
            <a:r>
              <a:rPr lang="en-US" altLang="zh-CN">
                <a:solidFill>
                  <a:srgbClr val="BFBFBF"/>
                </a:solidFill>
                <a:latin typeface="华文新魏" panose="02010800040101010101" pitchFamily="2" charset="-122"/>
                <a:ea typeface="华文新魏" panose="02010800040101010101" pitchFamily="2" charset="-122"/>
              </a:rPr>
              <a:t>-</a:t>
            </a:r>
            <a:r>
              <a:rPr lang="zh-CN" altLang="en-US">
                <a:solidFill>
                  <a:srgbClr val="BFBFBF"/>
                </a:solidFill>
                <a:latin typeface="华文新魏" panose="02010800040101010101" pitchFamily="2" charset="-122"/>
                <a:ea typeface="华文新魏" panose="02010800040101010101" pitchFamily="2" charset="-122"/>
              </a:rPr>
              <a:t>树文件索引</a:t>
            </a:r>
          </a:p>
          <a:p>
            <a:pPr>
              <a:spcBef>
                <a:spcPct val="0"/>
              </a:spcBef>
            </a:pPr>
            <a:r>
              <a:rPr lang="en-US" altLang="zh-CN">
                <a:solidFill>
                  <a:srgbClr val="BFBFBF"/>
                </a:solidFill>
                <a:latin typeface="华文新魏" panose="02010800040101010101" pitchFamily="2" charset="-122"/>
                <a:ea typeface="华文新魏" panose="02010800040101010101" pitchFamily="2" charset="-122"/>
                <a:sym typeface="楷体_GB2312"/>
              </a:rPr>
              <a:t>B-</a:t>
            </a:r>
            <a:r>
              <a:rPr lang="zh-CN" altLang="en-US">
                <a:solidFill>
                  <a:srgbClr val="BFBFBF"/>
                </a:solidFill>
                <a:latin typeface="华文新魏" panose="02010800040101010101" pitchFamily="2" charset="-122"/>
                <a:ea typeface="华文新魏" panose="02010800040101010101" pitchFamily="2" charset="-122"/>
                <a:sym typeface="楷体_GB2312"/>
              </a:rPr>
              <a:t>树文件索引</a:t>
            </a:r>
            <a:endParaRPr lang="en-US" altLang="zh-CN">
              <a:solidFill>
                <a:srgbClr val="BFBFBF"/>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EAFCE-5AAC-4E82-9620-BC4B1794916B}"/>
              </a:ext>
            </a:extLst>
          </p:cNvPr>
          <p:cNvSpPr>
            <a:spLocks noGrp="1"/>
          </p:cNvSpPr>
          <p:nvPr>
            <p:ph type="title"/>
          </p:nvPr>
        </p:nvSpPr>
        <p:spPr/>
        <p:txBody>
          <a:bodyPr/>
          <a:lstStyle/>
          <a:p>
            <a:pPr algn="r">
              <a:defRPr/>
            </a:pP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文件概述</a:t>
            </a:r>
          </a:p>
        </p:txBody>
      </p:sp>
      <p:sp>
        <p:nvSpPr>
          <p:cNvPr id="3" name="内容占位符 2">
            <a:extLst>
              <a:ext uri="{FF2B5EF4-FFF2-40B4-BE49-F238E27FC236}">
                <a16:creationId xmlns:a16="http://schemas.microsoft.com/office/drawing/2014/main" id="{1EF15821-C93F-456F-B9B3-B6443B187A0D}"/>
              </a:ext>
            </a:extLst>
          </p:cNvPr>
          <p:cNvSpPr>
            <a:spLocks noGrp="1"/>
          </p:cNvSpPr>
          <p:nvPr>
            <p:ph idx="1"/>
          </p:nvPr>
        </p:nvSpPr>
        <p:spPr>
          <a:xfrm>
            <a:off x="381000" y="1412875"/>
            <a:ext cx="8229600" cy="4525963"/>
          </a:xfrm>
        </p:spPr>
        <p:txBody>
          <a:bodyPr/>
          <a:lstStyle/>
          <a:p>
            <a:pPr>
              <a:defRPr/>
            </a:pPr>
            <a:r>
              <a:rPr lang="zh-CN" altLang="en-US" dirty="0">
                <a:latin typeface="华文新魏" panose="02010800040101010101" pitchFamily="2" charset="-122"/>
                <a:ea typeface="华文新魏" panose="02010800040101010101" pitchFamily="2" charset="-122"/>
                <a:cs typeface="+mn-cs"/>
              </a:rPr>
              <a:t>用</a:t>
            </a:r>
            <a:r>
              <a:rPr lang="en-US" altLang="zh-CN" dirty="0">
                <a:latin typeface="华文新魏" panose="02010800040101010101" pitchFamily="2" charset="-122"/>
                <a:ea typeface="华文新魏" panose="02010800040101010101" pitchFamily="2" charset="-122"/>
                <a:cs typeface="+mn-cs"/>
              </a:rPr>
              <a:t>Hash</a:t>
            </a:r>
            <a:r>
              <a:rPr lang="zh-CN" altLang="en-US" dirty="0">
                <a:latin typeface="华文新魏" panose="02010800040101010101" pitchFamily="2" charset="-122"/>
                <a:ea typeface="华文新魏" panose="02010800040101010101" pitchFamily="2" charset="-122"/>
                <a:cs typeface="+mn-cs"/>
              </a:rPr>
              <a:t>函数来存储和存取关系记录。</a:t>
            </a:r>
            <a:endParaRPr lang="en-US" altLang="zh-CN" dirty="0">
              <a:latin typeface="华文新魏" panose="02010800040101010101" pitchFamily="2" charset="-122"/>
              <a:ea typeface="华文新魏" panose="02010800040101010101" pitchFamily="2" charset="-122"/>
              <a:cs typeface="+mn-cs"/>
            </a:endParaRPr>
          </a:p>
          <a:p>
            <a:pPr>
              <a:defRPr/>
            </a:pPr>
            <a:r>
              <a:rPr lang="zh-CN" altLang="en-US" dirty="0">
                <a:latin typeface="华文新魏" panose="02010800040101010101" pitchFamily="2" charset="-122"/>
                <a:ea typeface="华文新魏" panose="02010800040101010101" pitchFamily="2" charset="-122"/>
                <a:cs typeface="+mn-cs"/>
              </a:rPr>
              <a:t>对文件中每个记录的同一属性或属性集需要计算一个散列函数。</a:t>
            </a:r>
            <a:endParaRPr lang="en-US" altLang="zh-CN" dirty="0">
              <a:latin typeface="华文新魏" panose="02010800040101010101" pitchFamily="2" charset="-122"/>
              <a:ea typeface="华文新魏" panose="02010800040101010101" pitchFamily="2" charset="-122"/>
              <a:cs typeface="+mn-cs"/>
            </a:endParaRPr>
          </a:p>
          <a:p>
            <a:pPr>
              <a:defRPr/>
            </a:pPr>
            <a:r>
              <a:rPr lang="zh-CN" altLang="en-US" dirty="0">
                <a:latin typeface="华文新魏" panose="02010800040101010101" pitchFamily="2" charset="-122"/>
                <a:ea typeface="华文新魏" panose="02010800040101010101" pitchFamily="2" charset="-122"/>
                <a:cs typeface="+mn-cs"/>
              </a:rPr>
              <a:t>散列函数的结果确定了记录应该存储到文件哪个物理块中。</a:t>
            </a:r>
            <a:endParaRPr lang="en-US" altLang="zh-CN" dirty="0">
              <a:latin typeface="华文新魏" panose="02010800040101010101" pitchFamily="2" charset="-122"/>
              <a:ea typeface="华文新魏" panose="02010800040101010101" pitchFamily="2" charset="-122"/>
              <a:cs typeface="+mn-cs"/>
            </a:endParaRPr>
          </a:p>
          <a:p>
            <a:pPr lvl="1">
              <a:defRPr/>
            </a:pPr>
            <a:r>
              <a:rPr lang="zh-CN" altLang="en-US" dirty="0">
                <a:latin typeface="华文新魏" panose="02010800040101010101" pitchFamily="2" charset="-122"/>
                <a:ea typeface="华文新魏" panose="02010800040101010101" pitchFamily="2" charset="-122"/>
              </a:rPr>
              <a:t>即指定某个关系上的一个（组）属性</a:t>
            </a:r>
            <a:r>
              <a:rPr lang="en-US" altLang="zh-CN" dirty="0">
                <a:latin typeface="华文新魏" panose="02010800040101010101" pitchFamily="2" charset="-122"/>
                <a:ea typeface="华文新魏" panose="02010800040101010101" pitchFamily="2" charset="-122"/>
              </a:rPr>
              <a:t>A</a:t>
            </a:r>
            <a:r>
              <a:rPr lang="zh-CN" altLang="en-US" dirty="0">
                <a:latin typeface="华文新魏" panose="02010800040101010101" pitchFamily="2" charset="-122"/>
                <a:ea typeface="华文新魏" panose="02010800040101010101" pitchFamily="2" charset="-122"/>
              </a:rPr>
              <a:t>作为</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码，然后对该</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码定义一个函数（称为</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函数），关系记录的存储地址由</a:t>
            </a:r>
            <a:r>
              <a:rPr lang="en-US" altLang="zh-CN" dirty="0">
                <a:latin typeface="华文新魏" panose="02010800040101010101" pitchFamily="2" charset="-122"/>
                <a:ea typeface="华文新魏" panose="02010800040101010101" pitchFamily="2" charset="-122"/>
              </a:rPr>
              <a:t>Hash(a)</a:t>
            </a:r>
            <a:r>
              <a:rPr lang="zh-CN" altLang="en-US" dirty="0">
                <a:latin typeface="华文新魏" panose="02010800040101010101" pitchFamily="2" charset="-122"/>
                <a:ea typeface="华文新魏" panose="02010800040101010101" pitchFamily="2" charset="-122"/>
              </a:rPr>
              <a:t>来决定，</a:t>
            </a:r>
            <a:r>
              <a:rPr lang="en-US" altLang="zh-CN" dirty="0">
                <a:latin typeface="华文新魏" panose="02010800040101010101" pitchFamily="2" charset="-122"/>
                <a:ea typeface="华文新魏" panose="02010800040101010101" pitchFamily="2" charset="-122"/>
              </a:rPr>
              <a:t>a</a:t>
            </a:r>
            <a:r>
              <a:rPr lang="zh-CN" altLang="en-US" dirty="0">
                <a:latin typeface="华文新魏" panose="02010800040101010101" pitchFamily="2" charset="-122"/>
                <a:ea typeface="华文新魏" panose="02010800040101010101" pitchFamily="2" charset="-122"/>
              </a:rPr>
              <a:t>是记录在</a:t>
            </a:r>
            <a:r>
              <a:rPr lang="en-US" altLang="zh-CN" dirty="0">
                <a:latin typeface="华文新魏" panose="02010800040101010101" pitchFamily="2" charset="-122"/>
                <a:ea typeface="华文新魏" panose="02010800040101010101" pitchFamily="2" charset="-122"/>
              </a:rPr>
              <a:t>A</a:t>
            </a:r>
            <a:r>
              <a:rPr lang="zh-CN" altLang="en-US" dirty="0">
                <a:latin typeface="华文新魏" panose="02010800040101010101" pitchFamily="2" charset="-122"/>
                <a:ea typeface="华文新魏" panose="02010800040101010101" pitchFamily="2" charset="-122"/>
              </a:rPr>
              <a:t>上的值</a:t>
            </a:r>
          </a:p>
        </p:txBody>
      </p:sp>
      <p:sp>
        <p:nvSpPr>
          <p:cNvPr id="4" name="日期占位符 3">
            <a:extLst>
              <a:ext uri="{FF2B5EF4-FFF2-40B4-BE49-F238E27FC236}">
                <a16:creationId xmlns:a16="http://schemas.microsoft.com/office/drawing/2014/main" id="{E12E4AD4-9CAD-4E55-8062-19A96CD2E78F}"/>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3FBA4F27-F866-4E37-A612-CD76F41B49C4}"/>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D743BF46-846B-4F63-A441-DBEA7EFCAAC9}"/>
              </a:ext>
            </a:extLst>
          </p:cNvPr>
          <p:cNvSpPr>
            <a:spLocks noGrp="1"/>
          </p:cNvSpPr>
          <p:nvPr>
            <p:ph type="sldNum" sz="quarter" idx="12"/>
          </p:nvPr>
        </p:nvSpPr>
        <p:spPr/>
        <p:txBody>
          <a:bodyPr/>
          <a:lstStyle/>
          <a:p>
            <a:pPr>
              <a:defRPr/>
            </a:pPr>
            <a:fld id="{13200912-B1AD-4EF2-A005-5B6DDCB5A1FA}" type="slidenum">
              <a:rPr lang="zh-CN" altLang="en-US"/>
              <a:pPr>
                <a:defRPr/>
              </a:pPr>
              <a:t>59</a:t>
            </a:fld>
            <a:endParaRPr lang="en-US" altLang="zh-CN"/>
          </a:p>
        </p:txBody>
      </p:sp>
      <p:sp>
        <p:nvSpPr>
          <p:cNvPr id="7" name="Rectangle 2">
            <a:extLst>
              <a:ext uri="{FF2B5EF4-FFF2-40B4-BE49-F238E27FC236}">
                <a16:creationId xmlns:a16="http://schemas.microsoft.com/office/drawing/2014/main" id="{0959AA9D-339E-46DE-B0C1-6B8BBA682811}"/>
              </a:ext>
            </a:extLst>
          </p:cNvPr>
          <p:cNvSpPr txBox="1">
            <a:spLocks noChangeArrowheads="1"/>
          </p:cNvSpPr>
          <p:nvPr/>
        </p:nvSpPr>
        <p:spPr>
          <a:xfrm>
            <a:off x="2285981" y="3000369"/>
            <a:ext cx="4857784" cy="2444756"/>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spcBef>
                <a:spcPct val="20000"/>
              </a:spcBef>
              <a:buClr>
                <a:srgbClr val="C00000"/>
              </a:buClr>
              <a:buSzPct val="50000"/>
              <a:buFont typeface="Monotype Sorts" pitchFamily="2" charset="2"/>
              <a:buChar char="n"/>
              <a:defRPr/>
            </a:pPr>
            <a:r>
              <a:rPr kumimoji="1" lang="zh-CN" altLang="en-US"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简单</a:t>
            </a:r>
            <a:r>
              <a:rPr kumimoji="1" lang="en-US" altLang="zh-CN"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342900" indent="-342900" algn="just" eaLnBrk="1" hangingPunct="1">
              <a:spcBef>
                <a:spcPct val="20000"/>
              </a:spcBef>
              <a:buClr>
                <a:srgbClr val="C00000"/>
              </a:buClr>
              <a:buSzPct val="50000"/>
              <a:buFont typeface="Monotype Sorts" pitchFamily="2" charset="2"/>
              <a:buChar char="n"/>
              <a:defRPr/>
            </a:pPr>
            <a:r>
              <a:rPr kumimoji="1" lang="zh-CN" altLang="en-US"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动态</a:t>
            </a:r>
            <a:r>
              <a:rPr kumimoji="1" lang="en-US" altLang="zh-CN"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571500" indent="-571500" algn="just" eaLnBrk="1" hangingPunct="1">
              <a:spcBef>
                <a:spcPct val="20000"/>
              </a:spcBef>
              <a:buClr>
                <a:srgbClr val="C00000"/>
              </a:buClr>
              <a:buSzPct val="50000"/>
              <a:buFont typeface="Wingdings" panose="05000000000000000000" pitchFamily="2" charset="2"/>
              <a:buChar char="ü"/>
              <a:defRPr/>
            </a:pPr>
            <a:r>
              <a:rPr kumimoji="1" lang="zh-CN" altLang="en-US"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可扩展</a:t>
            </a:r>
            <a:r>
              <a:rPr kumimoji="1" lang="en-US" altLang="zh-CN"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marL="571500" indent="-571500" algn="just" eaLnBrk="1" hangingPunct="1">
              <a:spcBef>
                <a:spcPct val="20000"/>
              </a:spcBef>
              <a:buClr>
                <a:srgbClr val="C00000"/>
              </a:buClr>
              <a:buSzPct val="50000"/>
              <a:buFont typeface="Wingdings" panose="05000000000000000000" pitchFamily="2" charset="2"/>
              <a:buChar char="ü"/>
              <a:defRPr/>
            </a:pPr>
            <a:r>
              <a:rPr kumimoji="1" lang="zh-CN" altLang="en-US"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线性</a:t>
            </a:r>
            <a:r>
              <a:rPr kumimoji="1" lang="en-US" altLang="zh-CN"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858136"/>
            <a:ext cx="3830960" cy="5595200"/>
          </a:xfrm>
        </p:spPr>
        <p:txBody>
          <a:bodyPr/>
          <a:lstStyle/>
          <a:p>
            <a:pPr>
              <a:defRPr/>
            </a:pPr>
            <a:r>
              <a:rPr lang="zh-CN" altLang="en-US" sz="2800" dirty="0">
                <a:effectLst/>
                <a:latin typeface="华文新魏" panose="02010800040101010101" pitchFamily="2" charset="-122"/>
                <a:ea typeface="华文新魏" panose="02010800040101010101" pitchFamily="2" charset="-122"/>
              </a:rPr>
              <a:t>固态硬盘</a:t>
            </a:r>
            <a:endParaRPr lang="en-US" altLang="zh-CN" sz="2800" dirty="0">
              <a:effectLst/>
              <a:latin typeface="华文新魏" panose="02010800040101010101" pitchFamily="2" charset="-122"/>
              <a:ea typeface="华文新魏" panose="02010800040101010101" pitchFamily="2" charset="-122"/>
            </a:endParaRPr>
          </a:p>
          <a:p>
            <a:pPr marL="540000" lvl="1">
              <a:defRPr/>
            </a:pPr>
            <a:r>
              <a:rPr lang="zh-CN" altLang="en-US" sz="2400" dirty="0">
                <a:effectLst/>
                <a:latin typeface="华文新魏" panose="02010800040101010101" pitchFamily="2" charset="-122"/>
                <a:ea typeface="华文新魏" panose="02010800040101010101" pitchFamily="2" charset="-122"/>
              </a:rPr>
              <a:t>固态硬盘存储数据的基本单元叫</a:t>
            </a:r>
            <a:r>
              <a:rPr lang="zh-CN" altLang="en-US" sz="2400" dirty="0">
                <a:solidFill>
                  <a:srgbClr val="FF0000"/>
                </a:solidFill>
                <a:effectLst/>
                <a:latin typeface="华文新魏" panose="02010800040101010101" pitchFamily="2" charset="-122"/>
                <a:ea typeface="华文新魏" panose="02010800040101010101" pitchFamily="2" charset="-122"/>
              </a:rPr>
              <a:t>浮栅晶体管</a:t>
            </a:r>
            <a:r>
              <a:rPr lang="zh-CN" altLang="en-US" sz="2400" dirty="0">
                <a:effectLst/>
                <a:latin typeface="华文新魏" panose="02010800040101010101" pitchFamily="2" charset="-122"/>
                <a:ea typeface="华文新魏" panose="02010800040101010101" pitchFamily="2" charset="-122"/>
              </a:rPr>
              <a:t>。</a:t>
            </a:r>
            <a:endParaRPr lang="en-US" altLang="zh-CN" sz="2400" dirty="0">
              <a:effectLst/>
              <a:latin typeface="华文新魏" panose="02010800040101010101" pitchFamily="2" charset="-122"/>
              <a:ea typeface="华文新魏" panose="02010800040101010101" pitchFamily="2" charset="-122"/>
            </a:endParaRPr>
          </a:p>
          <a:p>
            <a:pPr marL="540000" lvl="1">
              <a:defRPr/>
            </a:pPr>
            <a:r>
              <a:rPr lang="zh-CN" altLang="en-US" sz="2400" dirty="0">
                <a:effectLst/>
                <a:latin typeface="华文新魏" panose="02010800040101010101" pitchFamily="2" charset="-122"/>
                <a:ea typeface="华文新魏" panose="02010800040101010101" pitchFamily="2" charset="-122"/>
              </a:rPr>
              <a:t>我们将浮栅层中的电子数量高于一定值计为</a:t>
            </a:r>
            <a:r>
              <a:rPr lang="en-US" altLang="zh-CN" sz="2400" dirty="0">
                <a:effectLst/>
                <a:latin typeface="华文新魏" panose="02010800040101010101" pitchFamily="2" charset="-122"/>
                <a:ea typeface="华文新魏" panose="02010800040101010101" pitchFamily="2" charset="-122"/>
              </a:rPr>
              <a:t>0</a:t>
            </a:r>
            <a:r>
              <a:rPr lang="zh-CN" altLang="en-US" sz="2400" dirty="0">
                <a:effectLst/>
                <a:latin typeface="华文新魏" panose="02010800040101010101" pitchFamily="2" charset="-122"/>
                <a:ea typeface="华文新魏" panose="02010800040101010101" pitchFamily="2" charset="-122"/>
              </a:rPr>
              <a:t>，低于一定值计为</a:t>
            </a:r>
            <a:r>
              <a:rPr lang="en-US" altLang="zh-CN" sz="2400" dirty="0">
                <a:effectLst/>
                <a:latin typeface="华文新魏" panose="02010800040101010101" pitchFamily="2" charset="-122"/>
                <a:ea typeface="华文新魏" panose="02010800040101010101" pitchFamily="2" charset="-122"/>
              </a:rPr>
              <a:t>1</a:t>
            </a:r>
            <a:r>
              <a:rPr lang="zh-CN" altLang="en-US" sz="2400" dirty="0">
                <a:effectLst/>
                <a:latin typeface="华文新魏" panose="02010800040101010101" pitchFamily="2" charset="-122"/>
                <a:ea typeface="华文新魏" panose="02010800040101010101" pitchFamily="2" charset="-122"/>
              </a:rPr>
              <a:t>。</a:t>
            </a:r>
            <a:endParaRPr lang="en-US" altLang="zh-CN" sz="2400" dirty="0">
              <a:effectLst/>
              <a:latin typeface="华文新魏" panose="02010800040101010101" pitchFamily="2" charset="-122"/>
              <a:ea typeface="华文新魏" panose="02010800040101010101" pitchFamily="2" charset="-122"/>
            </a:endParaRPr>
          </a:p>
          <a:p>
            <a:pPr marL="540000" lvl="1">
              <a:defRPr/>
            </a:pPr>
            <a:r>
              <a:rPr lang="zh-CN" altLang="en-US" sz="2400" dirty="0">
                <a:effectLst/>
                <a:latin typeface="华文新魏" panose="02010800040101010101" pitchFamily="2" charset="-122"/>
                <a:ea typeface="华文新魏" panose="02010800040101010101" pitchFamily="2" charset="-122"/>
              </a:rPr>
              <a:t>这些电子能被“囚禁”多长时间即固态硬盘能够存储数据的年限，一般能够保存数据的年限为</a:t>
            </a:r>
            <a:r>
              <a:rPr lang="en-US" altLang="zh-CN" sz="2400" dirty="0">
                <a:effectLst/>
                <a:latin typeface="华文新魏" panose="02010800040101010101" pitchFamily="2" charset="-122"/>
                <a:ea typeface="华文新魏" panose="02010800040101010101" pitchFamily="2" charset="-122"/>
              </a:rPr>
              <a:t>10</a:t>
            </a:r>
            <a:r>
              <a:rPr lang="zh-CN" altLang="en-US" sz="2400" dirty="0">
                <a:effectLst/>
                <a:latin typeface="华文新魏" panose="02010800040101010101" pitchFamily="2" charset="-122"/>
                <a:ea typeface="华文新魏" panose="02010800040101010101" pitchFamily="2" charset="-122"/>
              </a:rPr>
              <a:t>年。</a:t>
            </a:r>
            <a:endParaRPr lang="en-US" altLang="zh-CN" sz="2400" dirty="0">
              <a:effectLst/>
              <a:latin typeface="华文新魏" panose="02010800040101010101" pitchFamily="2" charset="-122"/>
              <a:ea typeface="华文新魏" panose="02010800040101010101" pitchFamily="2" charset="-122"/>
            </a:endParaRPr>
          </a:p>
          <a:p>
            <a:pPr lvl="1">
              <a:defRPr/>
            </a:pPr>
            <a:endParaRPr lang="en-US" altLang="zh-CN" sz="2400"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6</a:t>
            </a:fld>
            <a:endParaRPr lang="en-US" altLang="zh-CN"/>
          </a:p>
        </p:txBody>
      </p:sp>
      <p:sp>
        <p:nvSpPr>
          <p:cNvPr id="13" name="文本框 12">
            <a:extLst>
              <a:ext uri="{FF2B5EF4-FFF2-40B4-BE49-F238E27FC236}">
                <a16:creationId xmlns:a16="http://schemas.microsoft.com/office/drawing/2014/main" id="{8D8FC8FC-C321-4F18-855F-9E8B4EB3D9A9}"/>
              </a:ext>
            </a:extLst>
          </p:cNvPr>
          <p:cNvSpPr txBox="1"/>
          <p:nvPr/>
        </p:nvSpPr>
        <p:spPr>
          <a:xfrm>
            <a:off x="6133146" y="5589288"/>
            <a:ext cx="864096" cy="307777"/>
          </a:xfrm>
          <a:prstGeom prst="rect">
            <a:avLst/>
          </a:prstGeom>
          <a:noFill/>
        </p:spPr>
        <p:txBody>
          <a:bodyPr wrap="square">
            <a:spAutoFit/>
          </a:bodyPr>
          <a:lstStyle/>
          <a:p>
            <a:r>
              <a:rPr lang="zh-CN" altLang="en-US" sz="1400" dirty="0">
                <a:effectLst/>
                <a:latin typeface="华文新魏" panose="02010800040101010101" pitchFamily="2" charset="-122"/>
                <a:ea typeface="华文新魏" panose="02010800040101010101" pitchFamily="2" charset="-122"/>
              </a:rPr>
              <a:t>衬底</a:t>
            </a:r>
            <a:r>
              <a:rPr lang="en-US" altLang="zh-CN" sz="1400" dirty="0">
                <a:effectLst/>
                <a:latin typeface="华文新魏" panose="02010800040101010101" pitchFamily="2" charset="-122"/>
                <a:ea typeface="华文新魏" panose="02010800040101010101" pitchFamily="2" charset="-122"/>
              </a:rPr>
              <a:t>P</a:t>
            </a:r>
            <a:endParaRPr lang="zh-CN" altLang="en-US" sz="1400" dirty="0"/>
          </a:p>
        </p:txBody>
      </p:sp>
      <p:pic>
        <p:nvPicPr>
          <p:cNvPr id="15" name="图片 14">
            <a:extLst>
              <a:ext uri="{FF2B5EF4-FFF2-40B4-BE49-F238E27FC236}">
                <a16:creationId xmlns:a16="http://schemas.microsoft.com/office/drawing/2014/main" id="{8023492C-A448-4F29-A9DB-A58E4835A387}"/>
              </a:ext>
            </a:extLst>
          </p:cNvPr>
          <p:cNvPicPr>
            <a:picLocks noChangeAspect="1"/>
          </p:cNvPicPr>
          <p:nvPr/>
        </p:nvPicPr>
        <p:blipFill>
          <a:blip r:embed="rId2"/>
          <a:stretch>
            <a:fillRect/>
          </a:stretch>
        </p:blipFill>
        <p:spPr>
          <a:xfrm>
            <a:off x="4047010" y="1761719"/>
            <a:ext cx="4750432" cy="3795182"/>
          </a:xfrm>
          <a:prstGeom prst="rect">
            <a:avLst/>
          </a:prstGeom>
        </p:spPr>
      </p:pic>
    </p:spTree>
    <p:extLst>
      <p:ext uri="{BB962C8B-B14F-4D97-AF65-F5344CB8AC3E}">
        <p14:creationId xmlns:p14="http://schemas.microsoft.com/office/powerpoint/2010/main" val="192552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1000"/>
                                        <p:tgtEl>
                                          <p:spTgt spid="13"/>
                                        </p:tgtEl>
                                      </p:cBhvr>
                                    </p:animEffect>
                                    <p:anim calcmode="lin" valueType="num">
                                      <p:cBhvr>
                                        <p:cTn id="10" dur="1000" fill="hold"/>
                                        <p:tgtEl>
                                          <p:spTgt spid="13"/>
                                        </p:tgtEl>
                                        <p:attrNameLst>
                                          <p:attrName>ppt_x</p:attrName>
                                        </p:attrNameLst>
                                      </p:cBhvr>
                                      <p:tavLst>
                                        <p:tav tm="0">
                                          <p:val>
                                            <p:strVal val="#ppt_x"/>
                                          </p:val>
                                        </p:tav>
                                        <p:tav tm="100000">
                                          <p:val>
                                            <p:strVal val="#ppt_x"/>
                                          </p:val>
                                        </p:tav>
                                      </p:tavLst>
                                    </p:anim>
                                    <p:anim calcmode="lin" valueType="num">
                                      <p:cBhvr>
                                        <p:cTn id="11" dur="1000" fill="hold"/>
                                        <p:tgtEl>
                                          <p:spTgt spid="13"/>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EAFCE-5AAC-4E82-9620-BC4B1794916B}"/>
              </a:ext>
            </a:extLst>
          </p:cNvPr>
          <p:cNvSpPr>
            <a:spLocks noGrp="1"/>
          </p:cNvSpPr>
          <p:nvPr>
            <p:ph type="title"/>
          </p:nvPr>
        </p:nvSpPr>
        <p:spPr/>
        <p:txBody>
          <a:bodyPr/>
          <a:lstStyle/>
          <a:p>
            <a:pPr algn="r">
              <a:defRPr/>
            </a:pP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文件概述</a:t>
            </a:r>
          </a:p>
        </p:txBody>
      </p:sp>
      <p:sp>
        <p:nvSpPr>
          <p:cNvPr id="3" name="内容占位符 2">
            <a:extLst>
              <a:ext uri="{FF2B5EF4-FFF2-40B4-BE49-F238E27FC236}">
                <a16:creationId xmlns:a16="http://schemas.microsoft.com/office/drawing/2014/main" id="{1EF15821-C93F-456F-B9B3-B6443B187A0D}"/>
              </a:ext>
            </a:extLst>
          </p:cNvPr>
          <p:cNvSpPr>
            <a:spLocks noGrp="1"/>
          </p:cNvSpPr>
          <p:nvPr>
            <p:ph idx="1"/>
          </p:nvPr>
        </p:nvSpPr>
        <p:spPr>
          <a:xfrm>
            <a:off x="381000" y="1412875"/>
            <a:ext cx="8229600" cy="4525963"/>
          </a:xfrm>
        </p:spPr>
        <p:txBody>
          <a:bodyPr/>
          <a:lstStyle/>
          <a:p>
            <a:pPr>
              <a:defRPr/>
            </a:pPr>
            <a:r>
              <a:rPr lang="en-US" altLang="zh-CN" dirty="0">
                <a:latin typeface="华文新魏" panose="02010800040101010101" pitchFamily="2" charset="-122"/>
                <a:ea typeface="华文新魏" panose="02010800040101010101" pitchFamily="2" charset="-122"/>
                <a:cs typeface="+mn-cs"/>
              </a:rPr>
              <a:t>Hash</a:t>
            </a:r>
            <a:r>
              <a:rPr lang="zh-CN" altLang="en-US" dirty="0">
                <a:latin typeface="华文新魏" panose="02010800040101010101" pitchFamily="2" charset="-122"/>
                <a:ea typeface="华文新魏" panose="02010800040101010101" pitchFamily="2" charset="-122"/>
                <a:cs typeface="+mn-cs"/>
              </a:rPr>
              <a:t>文件基本形式</a:t>
            </a:r>
            <a:endParaRPr lang="en-US" altLang="zh-CN" dirty="0">
              <a:latin typeface="华文新魏" panose="02010800040101010101" pitchFamily="2" charset="-122"/>
              <a:ea typeface="华文新魏" panose="02010800040101010101" pitchFamily="2" charset="-122"/>
              <a:cs typeface="+mn-cs"/>
            </a:endParaRPr>
          </a:p>
          <a:p>
            <a:pPr lvl="1">
              <a:defRPr/>
            </a:pPr>
            <a:r>
              <a:rPr lang="zh-CN" altLang="en-US" dirty="0">
                <a:latin typeface="华文新魏" panose="02010800040101010101" pitchFamily="2" charset="-122"/>
                <a:ea typeface="华文新魏" panose="02010800040101010101" pitchFamily="2" charset="-122"/>
                <a:cs typeface="+mn-cs"/>
              </a:rPr>
              <a:t>利用</a:t>
            </a:r>
            <a:r>
              <a:rPr lang="en-US" altLang="zh-CN" dirty="0">
                <a:latin typeface="华文新魏" panose="02010800040101010101" pitchFamily="2" charset="-122"/>
                <a:ea typeface="华文新魏" panose="02010800040101010101" pitchFamily="2" charset="-122"/>
                <a:cs typeface="+mn-cs"/>
              </a:rPr>
              <a:t>hash</a:t>
            </a:r>
            <a:r>
              <a:rPr lang="zh-CN" altLang="en-US" dirty="0">
                <a:latin typeface="华文新魏" panose="02010800040101010101" pitchFamily="2" charset="-122"/>
                <a:ea typeface="华文新魏" panose="02010800040101010101" pitchFamily="2" charset="-122"/>
                <a:cs typeface="+mn-cs"/>
              </a:rPr>
              <a:t>函数，在键</a:t>
            </a:r>
            <a:r>
              <a:rPr lang="en-US" altLang="zh-CN" dirty="0">
                <a:latin typeface="华文新魏" panose="02010800040101010101" pitchFamily="2" charset="-122"/>
                <a:ea typeface="华文新魏" panose="02010800040101010101" pitchFamily="2" charset="-122"/>
                <a:cs typeface="+mn-cs"/>
              </a:rPr>
              <a:t>K</a:t>
            </a:r>
            <a:r>
              <a:rPr lang="zh-CN" altLang="en-US" dirty="0">
                <a:latin typeface="华文新魏" panose="02010800040101010101" pitchFamily="2" charset="-122"/>
                <a:ea typeface="华文新魏" panose="02010800040101010101" pitchFamily="2" charset="-122"/>
                <a:cs typeface="+mn-cs"/>
              </a:rPr>
              <a:t>上建立</a:t>
            </a:r>
            <a:r>
              <a:rPr lang="en-US" altLang="zh-CN" dirty="0">
                <a:latin typeface="华文新魏" panose="02010800040101010101" pitchFamily="2" charset="-122"/>
                <a:ea typeface="华文新魏" panose="02010800040101010101" pitchFamily="2" charset="-122"/>
                <a:cs typeface="+mn-cs"/>
              </a:rPr>
              <a:t>hash</a:t>
            </a:r>
            <a:r>
              <a:rPr lang="zh-CN" altLang="en-US" dirty="0">
                <a:latin typeface="华文新魏" panose="02010800040101010101" pitchFamily="2" charset="-122"/>
                <a:ea typeface="华文新魏" panose="02010800040101010101" pitchFamily="2" charset="-122"/>
                <a:cs typeface="+mn-cs"/>
              </a:rPr>
              <a:t>索引，索引项属于编号为</a:t>
            </a:r>
            <a:r>
              <a:rPr lang="en-US" altLang="zh-CN" dirty="0">
                <a:latin typeface="华文新魏" panose="02010800040101010101" pitchFamily="2" charset="-122"/>
                <a:ea typeface="华文新魏" panose="02010800040101010101" pitchFamily="2" charset="-122"/>
                <a:cs typeface="+mn-cs"/>
              </a:rPr>
              <a:t>hash(K)</a:t>
            </a:r>
            <a:r>
              <a:rPr lang="zh-CN" altLang="en-US" dirty="0">
                <a:latin typeface="华文新魏" panose="02010800040101010101" pitchFamily="2" charset="-122"/>
                <a:ea typeface="华文新魏" panose="02010800040101010101" pitchFamily="2" charset="-122"/>
                <a:cs typeface="+mn-cs"/>
              </a:rPr>
              <a:t>的桶</a:t>
            </a:r>
            <a:endParaRPr lang="en-US" altLang="zh-CN" dirty="0">
              <a:latin typeface="华文新魏" panose="02010800040101010101" pitchFamily="2" charset="-122"/>
              <a:ea typeface="华文新魏" panose="02010800040101010101" pitchFamily="2" charset="-122"/>
              <a:cs typeface="+mn-cs"/>
            </a:endParaRPr>
          </a:p>
          <a:p>
            <a:pPr lvl="1">
              <a:defRPr/>
            </a:pPr>
            <a:r>
              <a:rPr lang="zh-CN" altLang="en-US" dirty="0">
                <a:latin typeface="华文新魏" panose="02010800040101010101" pitchFamily="2" charset="-122"/>
                <a:ea typeface="华文新魏" panose="02010800040101010101" pitchFamily="2" charset="-122"/>
                <a:cs typeface="+mn-cs"/>
              </a:rPr>
              <a:t>每个桶中存放一个指针，指向该索引项所在页的链表</a:t>
            </a:r>
            <a:endParaRPr lang="en-US" altLang="zh-CN"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E12E4AD4-9CAD-4E55-8062-19A96CD2E78F}"/>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3FBA4F27-F866-4E37-A612-CD76F41B49C4}"/>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D743BF46-846B-4F63-A441-DBEA7EFCAAC9}"/>
              </a:ext>
            </a:extLst>
          </p:cNvPr>
          <p:cNvSpPr>
            <a:spLocks noGrp="1"/>
          </p:cNvSpPr>
          <p:nvPr>
            <p:ph type="sldNum" sz="quarter" idx="12"/>
          </p:nvPr>
        </p:nvSpPr>
        <p:spPr/>
        <p:txBody>
          <a:bodyPr/>
          <a:lstStyle/>
          <a:p>
            <a:pPr>
              <a:defRPr/>
            </a:pPr>
            <a:fld id="{13200912-B1AD-4EF2-A005-5B6DDCB5A1FA}" type="slidenum">
              <a:rPr lang="zh-CN" altLang="en-US"/>
              <a:pPr>
                <a:defRPr/>
              </a:pPr>
              <a:t>60</a:t>
            </a:fld>
            <a:endParaRPr lang="en-US" altLang="zh-CN"/>
          </a:p>
        </p:txBody>
      </p:sp>
      <p:pic>
        <p:nvPicPr>
          <p:cNvPr id="9" name="图片 8">
            <a:extLst>
              <a:ext uri="{FF2B5EF4-FFF2-40B4-BE49-F238E27FC236}">
                <a16:creationId xmlns:a16="http://schemas.microsoft.com/office/drawing/2014/main" id="{4D61507A-BA10-4465-9EC3-DD4B86882FD9}"/>
              </a:ext>
            </a:extLst>
          </p:cNvPr>
          <p:cNvPicPr>
            <a:picLocks noChangeAspect="1"/>
          </p:cNvPicPr>
          <p:nvPr/>
        </p:nvPicPr>
        <p:blipFill>
          <a:blip r:embed="rId2"/>
          <a:stretch>
            <a:fillRect/>
          </a:stretch>
        </p:blipFill>
        <p:spPr>
          <a:xfrm>
            <a:off x="2627784" y="3569633"/>
            <a:ext cx="4469108" cy="2803842"/>
          </a:xfrm>
          <a:prstGeom prst="rect">
            <a:avLst/>
          </a:prstGeom>
        </p:spPr>
      </p:pic>
    </p:spTree>
    <p:extLst>
      <p:ext uri="{BB962C8B-B14F-4D97-AF65-F5344CB8AC3E}">
        <p14:creationId xmlns:p14="http://schemas.microsoft.com/office/powerpoint/2010/main" val="14091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D4A1E-69E5-4C0D-BC43-A248762DD44F}"/>
              </a:ext>
            </a:extLst>
          </p:cNvPr>
          <p:cNvSpPr>
            <a:spLocks noGrp="1"/>
          </p:cNvSpPr>
          <p:nvPr>
            <p:ph type="title"/>
          </p:nvPr>
        </p:nvSpPr>
        <p:spPr/>
        <p:txBody>
          <a:bodyPr/>
          <a:lstStyle/>
          <a:p>
            <a:pPr algn="r">
              <a:defRPr/>
            </a:pP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文件概述</a:t>
            </a:r>
            <a:endParaRPr lang="zh-CN" altLang="en-US" dirty="0">
              <a:cs typeface="+mj-cs"/>
            </a:endParaRPr>
          </a:p>
        </p:txBody>
      </p:sp>
      <p:sp>
        <p:nvSpPr>
          <p:cNvPr id="3" name="内容占位符 2">
            <a:extLst>
              <a:ext uri="{FF2B5EF4-FFF2-40B4-BE49-F238E27FC236}">
                <a16:creationId xmlns:a16="http://schemas.microsoft.com/office/drawing/2014/main" id="{82B22E46-7A5A-4799-9B36-E6EEB36C6E9A}"/>
              </a:ext>
            </a:extLst>
          </p:cNvPr>
          <p:cNvSpPr>
            <a:spLocks noGrp="1"/>
          </p:cNvSpPr>
          <p:nvPr>
            <p:ph idx="1"/>
          </p:nvPr>
        </p:nvSpPr>
        <p:spPr>
          <a:xfrm>
            <a:off x="190500" y="1309688"/>
            <a:ext cx="8763000" cy="4525962"/>
          </a:xfrm>
        </p:spPr>
        <p:txBody>
          <a:bodyPr>
            <a:prstTxWarp prst="textNoShape">
              <a:avLst/>
            </a:prstTxWarp>
          </a:bodyPr>
          <a:lstStyle/>
          <a:p>
            <a:pPr>
              <a:lnSpc>
                <a:spcPct val="90000"/>
              </a:lnSpc>
              <a:spcBef>
                <a:spcPct val="50000"/>
              </a:spcBef>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rPr>
              <a:t>散列函数</a:t>
            </a:r>
            <a:r>
              <a:rPr lang="en-US" altLang="zh-CN" sz="2800" dirty="0">
                <a:latin typeface="华文新魏" panose="02010800040101010101" pitchFamily="2" charset="-122"/>
                <a:ea typeface="华文新魏" panose="02010800040101010101" pitchFamily="2" charset="-122"/>
              </a:rPr>
              <a:t>(Hash Functions)</a:t>
            </a:r>
            <a:endParaRPr lang="zh-CN" altLang="en-US" sz="2800" dirty="0">
              <a:latin typeface="华文新魏" panose="02010800040101010101" pitchFamily="2" charset="-122"/>
              <a:ea typeface="华文新魏" panose="02010800040101010101" pitchFamily="2" charset="-122"/>
            </a:endParaRPr>
          </a:p>
          <a:p>
            <a:pPr lvl="1">
              <a:lnSpc>
                <a:spcPct val="90000"/>
              </a:lnSpc>
              <a:spcBef>
                <a:spcPct val="50000"/>
              </a:spcBef>
              <a:buClr>
                <a:schemeClr val="tx1"/>
              </a:buClr>
              <a:buSzPct val="75000"/>
              <a:defRPr/>
            </a:pPr>
            <a:r>
              <a:rPr lang="en-US" altLang="zh-CN" dirty="0">
                <a:latin typeface="华文新魏" panose="02010800040101010101" pitchFamily="2" charset="-122"/>
                <a:ea typeface="华文新魏" panose="02010800040101010101" pitchFamily="2" charset="-122"/>
              </a:rPr>
              <a:t>h</a:t>
            </a:r>
            <a:r>
              <a:rPr lang="zh-CN" altLang="en-US" dirty="0">
                <a:latin typeface="华文新魏" panose="02010800040101010101" pitchFamily="2" charset="-122"/>
                <a:ea typeface="华文新魏" panose="02010800040101010101" pitchFamily="2" charset="-122"/>
              </a:rPr>
              <a:t>：查找键</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散列键</a:t>
            </a:r>
            <a:r>
              <a:rPr lang="en-US" altLang="zh-CN"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sym typeface="Wingdings" panose="05000000000000000000" pitchFamily="2" charset="2"/>
              </a:rPr>
              <a:t>→ [0…B – 1]</a:t>
            </a:r>
          </a:p>
          <a:p>
            <a:pPr lvl="1">
              <a:lnSpc>
                <a:spcPct val="90000"/>
              </a:lnSpc>
              <a:spcBef>
                <a:spcPct val="50000"/>
              </a:spcBef>
              <a:buClr>
                <a:schemeClr val="tx1"/>
              </a:buClr>
              <a:buSzPct val="75000"/>
              <a:defRPr/>
            </a:pPr>
            <a:r>
              <a:rPr lang="zh-CN" altLang="en-US" dirty="0">
                <a:latin typeface="华文新魏" panose="02010800040101010101" pitchFamily="2" charset="-122"/>
                <a:ea typeface="华文新魏" panose="02010800040101010101" pitchFamily="2" charset="-122"/>
                <a:sym typeface="Wingdings" panose="05000000000000000000" pitchFamily="2" charset="2"/>
              </a:rPr>
              <a:t>桶</a:t>
            </a:r>
            <a:r>
              <a:rPr lang="en-US" altLang="zh-CN" dirty="0">
                <a:latin typeface="华文新魏" panose="02010800040101010101" pitchFamily="2" charset="-122"/>
                <a:ea typeface="华文新魏" panose="02010800040101010101" pitchFamily="2" charset="-122"/>
                <a:sym typeface="Wingdings" panose="05000000000000000000" pitchFamily="2" charset="2"/>
              </a:rPr>
              <a:t>(Buckets), numbered 0,1,…, B-1</a:t>
            </a:r>
          </a:p>
          <a:p>
            <a:pPr>
              <a:lnSpc>
                <a:spcPct val="90000"/>
              </a:lnSpc>
              <a:spcBef>
                <a:spcPct val="50000"/>
              </a:spcBef>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rPr>
              <a:t>散列索引方法</a:t>
            </a:r>
          </a:p>
          <a:p>
            <a:pPr lvl="1">
              <a:lnSpc>
                <a:spcPct val="90000"/>
              </a:lnSpc>
              <a:spcBef>
                <a:spcPct val="50000"/>
              </a:spcBef>
              <a:buClr>
                <a:schemeClr val="tx1"/>
              </a:buClr>
              <a:buSzPct val="75000"/>
              <a:defRPr/>
            </a:pPr>
            <a:r>
              <a:rPr lang="zh-CN" altLang="en-US" dirty="0">
                <a:latin typeface="华文新魏" panose="02010800040101010101" pitchFamily="2" charset="-122"/>
                <a:ea typeface="华文新魏" panose="02010800040101010101" pitchFamily="2" charset="-122"/>
              </a:rPr>
              <a:t>给定一个查找键</a:t>
            </a:r>
            <a:r>
              <a:rPr lang="en-US" altLang="zh-CN" dirty="0">
                <a:latin typeface="华文新魏" panose="02010800040101010101" pitchFamily="2" charset="-122"/>
                <a:ea typeface="华文新魏" panose="02010800040101010101" pitchFamily="2" charset="-122"/>
              </a:rPr>
              <a:t>K</a:t>
            </a:r>
            <a:r>
              <a:rPr lang="zh-CN" altLang="en-US" dirty="0">
                <a:latin typeface="华文新魏" panose="02010800040101010101" pitchFamily="2" charset="-122"/>
                <a:ea typeface="华文新魏" panose="02010800040101010101" pitchFamily="2" charset="-122"/>
              </a:rPr>
              <a:t>，对应的记录必定位于桶</a:t>
            </a:r>
            <a:r>
              <a:rPr lang="en-US" altLang="zh-CN" dirty="0">
                <a:latin typeface="华文新魏" panose="02010800040101010101" pitchFamily="2" charset="-122"/>
                <a:ea typeface="华文新魏" panose="02010800040101010101" pitchFamily="2" charset="-122"/>
              </a:rPr>
              <a:t>h(K)</a:t>
            </a:r>
            <a:r>
              <a:rPr lang="zh-CN" altLang="en-US" dirty="0">
                <a:latin typeface="华文新魏" panose="02010800040101010101" pitchFamily="2" charset="-122"/>
                <a:ea typeface="华文新魏" panose="02010800040101010101" pitchFamily="2" charset="-122"/>
              </a:rPr>
              <a:t>中</a:t>
            </a:r>
          </a:p>
          <a:p>
            <a:pPr lvl="1">
              <a:lnSpc>
                <a:spcPct val="90000"/>
              </a:lnSpc>
              <a:spcBef>
                <a:spcPct val="50000"/>
              </a:spcBef>
              <a:buClr>
                <a:schemeClr val="tx1"/>
              </a:buClr>
              <a:buSzPct val="75000"/>
              <a:defRPr/>
            </a:pPr>
            <a:r>
              <a:rPr lang="zh-CN" altLang="en-US" dirty="0">
                <a:latin typeface="华文新魏" panose="02010800040101010101" pitchFamily="2" charset="-122"/>
                <a:ea typeface="华文新魏" panose="02010800040101010101" pitchFamily="2" charset="-122"/>
              </a:rPr>
              <a:t>若一个桶中仅一块，则 </a:t>
            </a:r>
            <a:r>
              <a:rPr lang="en-US" altLang="zh-CN" dirty="0">
                <a:latin typeface="华文新魏" panose="02010800040101010101" pitchFamily="2" charset="-122"/>
                <a:ea typeface="华文新魏" panose="02010800040101010101" pitchFamily="2" charset="-122"/>
              </a:rPr>
              <a:t>I/O</a:t>
            </a:r>
            <a:r>
              <a:rPr lang="zh-CN" altLang="en-US" dirty="0">
                <a:latin typeface="华文新魏" panose="02010800040101010101" pitchFamily="2" charset="-122"/>
                <a:ea typeface="华文新魏" panose="02010800040101010101" pitchFamily="2" charset="-122"/>
              </a:rPr>
              <a:t>次数＝</a:t>
            </a:r>
            <a:r>
              <a:rPr lang="en-US" altLang="zh-CN" dirty="0">
                <a:latin typeface="华文新魏" panose="02010800040101010101" pitchFamily="2" charset="-122"/>
                <a:ea typeface="华文新魏" panose="02010800040101010101" pitchFamily="2" charset="-122"/>
              </a:rPr>
              <a:t>1</a:t>
            </a:r>
          </a:p>
          <a:p>
            <a:pPr lvl="1">
              <a:lnSpc>
                <a:spcPct val="90000"/>
              </a:lnSpc>
              <a:spcBef>
                <a:spcPct val="50000"/>
              </a:spcBef>
              <a:buClr>
                <a:schemeClr val="tx1"/>
              </a:buClr>
              <a:buSzPct val="75000"/>
              <a:defRPr/>
            </a:pPr>
            <a:r>
              <a:rPr lang="zh-CN" altLang="en-US" dirty="0">
                <a:latin typeface="华文新魏" panose="02010800040101010101" pitchFamily="2" charset="-122"/>
                <a:ea typeface="华文新魏" panose="02010800040101010101" pitchFamily="2" charset="-122"/>
              </a:rPr>
              <a:t>若一个桶中有多个块，平均</a:t>
            </a:r>
            <a:r>
              <a:rPr lang="en-US" altLang="zh-CN" dirty="0">
                <a:latin typeface="华文新魏" panose="02010800040101010101" pitchFamily="2" charset="-122"/>
                <a:ea typeface="华文新魏" panose="02010800040101010101" pitchFamily="2" charset="-122"/>
              </a:rPr>
              <a:t>I/O</a:t>
            </a:r>
            <a:r>
              <a:rPr lang="zh-CN" altLang="en-US" dirty="0">
                <a:latin typeface="华文新魏" panose="02010800040101010101" pitchFamily="2" charset="-122"/>
                <a:ea typeface="华文新魏" panose="02010800040101010101" pitchFamily="2" charset="-122"/>
              </a:rPr>
              <a:t>次数＝总块数</a:t>
            </a:r>
            <a:r>
              <a:rPr lang="en-US" altLang="zh-CN" dirty="0">
                <a:latin typeface="华文新魏" panose="02010800040101010101" pitchFamily="2" charset="-122"/>
                <a:ea typeface="华文新魏" panose="02010800040101010101" pitchFamily="2" charset="-122"/>
              </a:rPr>
              <a:t>/B</a:t>
            </a:r>
            <a:endParaRPr lang="zh-CN" altLang="en-US" dirty="0">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485D21-6373-49D9-9FD9-D94626EB7A02}"/>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25660E20-6C93-4BF4-9EA6-A6407F28B872}"/>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67FA2ADC-FFDB-4B3D-9F03-22BE3B187A75}"/>
              </a:ext>
            </a:extLst>
          </p:cNvPr>
          <p:cNvSpPr>
            <a:spLocks noGrp="1"/>
          </p:cNvSpPr>
          <p:nvPr>
            <p:ph type="sldNum" sz="quarter" idx="12"/>
          </p:nvPr>
        </p:nvSpPr>
        <p:spPr/>
        <p:txBody>
          <a:bodyPr/>
          <a:lstStyle/>
          <a:p>
            <a:pPr>
              <a:defRPr/>
            </a:pPr>
            <a:fld id="{BD159C2B-56FF-4452-8511-A7142A39148C}" type="slidenum">
              <a:rPr lang="zh-CN" altLang="en-US"/>
              <a:pPr>
                <a:defRPr/>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D4A1E-69E5-4C0D-BC43-A248762DD44F}"/>
              </a:ext>
            </a:extLst>
          </p:cNvPr>
          <p:cNvSpPr>
            <a:spLocks noGrp="1"/>
          </p:cNvSpPr>
          <p:nvPr>
            <p:ph type="title"/>
          </p:nvPr>
        </p:nvSpPr>
        <p:spPr/>
        <p:txBody>
          <a:bodyPr/>
          <a:lstStyle/>
          <a:p>
            <a:pPr algn="r">
              <a:defRPr/>
            </a:pP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文件概述</a:t>
            </a:r>
            <a:endParaRPr lang="zh-CN" altLang="en-US" dirty="0">
              <a:cs typeface="+mj-cs"/>
            </a:endParaRPr>
          </a:p>
        </p:txBody>
      </p:sp>
      <p:sp>
        <p:nvSpPr>
          <p:cNvPr id="3" name="内容占位符 2">
            <a:extLst>
              <a:ext uri="{FF2B5EF4-FFF2-40B4-BE49-F238E27FC236}">
                <a16:creationId xmlns:a16="http://schemas.microsoft.com/office/drawing/2014/main" id="{82B22E46-7A5A-4799-9B36-E6EEB36C6E9A}"/>
              </a:ext>
            </a:extLst>
          </p:cNvPr>
          <p:cNvSpPr>
            <a:spLocks noGrp="1"/>
          </p:cNvSpPr>
          <p:nvPr>
            <p:ph idx="1"/>
          </p:nvPr>
        </p:nvSpPr>
        <p:spPr>
          <a:xfrm>
            <a:off x="190500" y="1309688"/>
            <a:ext cx="8763000" cy="4525962"/>
          </a:xfrm>
        </p:spPr>
        <p:txBody>
          <a:bodyPr>
            <a:prstTxWarp prst="textNoShape">
              <a:avLst/>
            </a:prstTxWarp>
          </a:bodyPr>
          <a:lstStyle/>
          <a:p>
            <a:pPr>
              <a:lnSpc>
                <a:spcPct val="90000"/>
              </a:lnSpc>
              <a:spcBef>
                <a:spcPct val="50000"/>
              </a:spcBef>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rPr>
              <a:t>散列函数常见构造方法</a:t>
            </a:r>
            <a:endParaRPr lang="en-US" altLang="zh-CN" sz="2800" dirty="0">
              <a:latin typeface="华文新魏" panose="02010800040101010101" pitchFamily="2" charset="-122"/>
              <a:ea typeface="华文新魏" panose="02010800040101010101" pitchFamily="2" charset="-122"/>
            </a:endParaRPr>
          </a:p>
          <a:p>
            <a:pPr lvl="1">
              <a:lnSpc>
                <a:spcPct val="90000"/>
              </a:lnSpc>
              <a:spcBef>
                <a:spcPct val="50000"/>
              </a:spcBef>
              <a:buClr>
                <a:schemeClr val="tx1"/>
              </a:buClr>
              <a:buSzPct val="75000"/>
              <a:buFont typeface="Wingdings" panose="05000000000000000000" pitchFamily="2" charset="2"/>
              <a:buChar char="l"/>
              <a:defRPr/>
            </a:pPr>
            <a:r>
              <a:rPr lang="zh-CN" altLang="en-US" sz="2400" dirty="0">
                <a:latin typeface="华文新魏" panose="02010800040101010101" pitchFamily="2" charset="-122"/>
                <a:ea typeface="华文新魏" panose="02010800040101010101" pitchFamily="2" charset="-122"/>
              </a:rPr>
              <a:t>平方取中：关键字平方后取中间几位</a:t>
            </a:r>
            <a:endParaRPr lang="en-US" altLang="zh-CN" sz="2400" dirty="0">
              <a:latin typeface="华文新魏" panose="02010800040101010101" pitchFamily="2" charset="-122"/>
              <a:ea typeface="华文新魏" panose="02010800040101010101" pitchFamily="2" charset="-122"/>
            </a:endParaRPr>
          </a:p>
          <a:p>
            <a:pPr lvl="1">
              <a:lnSpc>
                <a:spcPct val="90000"/>
              </a:lnSpc>
              <a:spcBef>
                <a:spcPct val="50000"/>
              </a:spcBef>
              <a:buClr>
                <a:schemeClr val="tx1"/>
              </a:buClr>
              <a:buSzPct val="75000"/>
              <a:buFont typeface="Wingdings" panose="05000000000000000000" pitchFamily="2" charset="2"/>
              <a:buChar char="l"/>
              <a:defRPr/>
            </a:pPr>
            <a:r>
              <a:rPr lang="zh-CN" altLang="en-US" sz="2400" dirty="0">
                <a:latin typeface="华文新魏" panose="02010800040101010101" pitchFamily="2" charset="-122"/>
                <a:ea typeface="华文新魏" panose="02010800040101010101" pitchFamily="2" charset="-122"/>
              </a:rPr>
              <a:t>除留取余：</a:t>
            </a:r>
            <a:r>
              <a:rPr lang="en-US" altLang="zh-CN" sz="2400" dirty="0">
                <a:latin typeface="华文新魏" panose="02010800040101010101" pitchFamily="2" charset="-122"/>
                <a:ea typeface="华文新魏" panose="02010800040101010101" pitchFamily="2" charset="-122"/>
              </a:rPr>
              <a:t>H(key) = key mod B</a:t>
            </a:r>
          </a:p>
          <a:p>
            <a:pPr lvl="1">
              <a:lnSpc>
                <a:spcPct val="90000"/>
              </a:lnSpc>
              <a:spcBef>
                <a:spcPct val="50000"/>
              </a:spcBef>
              <a:buClr>
                <a:schemeClr val="tx1"/>
              </a:buClr>
              <a:buSzPct val="75000"/>
              <a:buFont typeface="Wingdings" panose="05000000000000000000" pitchFamily="2" charset="2"/>
              <a:buChar char="l"/>
              <a:defRPr/>
            </a:pPr>
            <a:r>
              <a:rPr lang="zh-CN" altLang="en-US" sz="2400" dirty="0">
                <a:latin typeface="华文新魏" panose="02010800040101010101" pitchFamily="2" charset="-122"/>
                <a:ea typeface="华文新魏" panose="02010800040101010101" pitchFamily="2" charset="-122"/>
              </a:rPr>
              <a:t>折叠法：</a:t>
            </a:r>
            <a:r>
              <a:rPr lang="en-US" altLang="zh-CN" sz="2400" dirty="0">
                <a:latin typeface="华文新魏" panose="02010800040101010101" pitchFamily="2" charset="-122"/>
                <a:ea typeface="华文新魏" panose="02010800040101010101" pitchFamily="2" charset="-122"/>
              </a:rPr>
              <a:t>1472580369</a:t>
            </a:r>
            <a:r>
              <a:rPr lang="zh-CN" altLang="en-US" sz="2400" dirty="0">
                <a:latin typeface="华文新魏" panose="02010800040101010101" pitchFamily="2" charset="-122"/>
                <a:ea typeface="华文新魏" panose="02010800040101010101" pitchFamily="2" charset="-122"/>
              </a:rPr>
              <a:t>，表长为</a:t>
            </a:r>
            <a:r>
              <a:rPr lang="en-US" altLang="zh-CN" sz="2400" dirty="0">
                <a:latin typeface="华文新魏" panose="02010800040101010101" pitchFamily="2" charset="-122"/>
                <a:ea typeface="华文新魏" panose="02010800040101010101" pitchFamily="2" charset="-122"/>
              </a:rPr>
              <a:t>3</a:t>
            </a:r>
            <a:r>
              <a:rPr lang="zh-CN" altLang="en-US" sz="2400" dirty="0">
                <a:latin typeface="华文新魏" panose="02010800040101010101" pitchFamily="2" charset="-122"/>
                <a:ea typeface="华文新魏" panose="02010800040101010101" pitchFamily="2" charset="-122"/>
              </a:rPr>
              <a:t>，则进行划分</a:t>
            </a:r>
            <a:r>
              <a:rPr lang="en-US" altLang="zh-CN" sz="2400" dirty="0">
                <a:latin typeface="华文新魏" panose="02010800040101010101" pitchFamily="2" charset="-122"/>
                <a:ea typeface="华文新魏" panose="02010800040101010101" pitchFamily="2" charset="-122"/>
              </a:rPr>
              <a:t>147|258|036|9</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147+258+036+9=450</a:t>
            </a:r>
          </a:p>
          <a:p>
            <a:pPr lvl="1">
              <a:lnSpc>
                <a:spcPct val="90000"/>
              </a:lnSpc>
              <a:spcBef>
                <a:spcPct val="50000"/>
              </a:spcBef>
              <a:buClr>
                <a:schemeClr val="tx1"/>
              </a:buClr>
              <a:buSzPct val="75000"/>
              <a:buFont typeface="Wingdings" panose="05000000000000000000" pitchFamily="2" charset="2"/>
              <a:buChar char="l"/>
              <a:defRPr/>
            </a:pPr>
            <a:r>
              <a:rPr lang="zh-CN" altLang="en-US" sz="2400" dirty="0">
                <a:latin typeface="华文新魏" panose="02010800040101010101" pitchFamily="2" charset="-122"/>
                <a:ea typeface="华文新魏" panose="02010800040101010101" pitchFamily="2" charset="-122"/>
              </a:rPr>
              <a:t>随机数：</a:t>
            </a:r>
            <a:r>
              <a:rPr lang="en-US" altLang="zh-CN" sz="2400" dirty="0">
                <a:latin typeface="华文新魏" panose="02010800040101010101" pitchFamily="2" charset="-122"/>
                <a:ea typeface="华文新魏" panose="02010800040101010101" pitchFamily="2" charset="-122"/>
              </a:rPr>
              <a:t>H(key)=random(key)</a:t>
            </a:r>
          </a:p>
          <a:p>
            <a:pPr lvl="1">
              <a:lnSpc>
                <a:spcPct val="90000"/>
              </a:lnSpc>
              <a:spcBef>
                <a:spcPct val="50000"/>
              </a:spcBef>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marL="342900" lvl="1" indent="-342900">
              <a:lnSpc>
                <a:spcPct val="90000"/>
              </a:lnSpc>
              <a:spcBef>
                <a:spcPct val="50000"/>
              </a:spcBef>
              <a:buClr>
                <a:schemeClr val="tx1"/>
              </a:buClr>
              <a:buSzPct val="75000"/>
              <a:buFont typeface="Wingdings" panose="05000000000000000000" pitchFamily="2" charset="2"/>
              <a:buChar char="l"/>
              <a:defRPr/>
            </a:pPr>
            <a:r>
              <a:rPr lang="zh-CN" altLang="en-US" dirty="0">
                <a:solidFill>
                  <a:schemeClr val="tx1"/>
                </a:solidFill>
                <a:latin typeface="华文新魏" panose="02010800040101010101" pitchFamily="2" charset="-122"/>
                <a:ea typeface="华文新魏" panose="02010800040101010101" pitchFamily="2" charset="-122"/>
              </a:rPr>
              <a:t>让</a:t>
            </a:r>
            <a:r>
              <a:rPr lang="en-US" altLang="zh-CN" dirty="0">
                <a:solidFill>
                  <a:schemeClr val="tx1"/>
                </a:solidFill>
                <a:latin typeface="华文新魏" panose="02010800040101010101" pitchFamily="2" charset="-122"/>
                <a:ea typeface="华文新魏" panose="02010800040101010101" pitchFamily="2" charset="-122"/>
              </a:rPr>
              <a:t>key</a:t>
            </a:r>
            <a:r>
              <a:rPr lang="zh-CN" altLang="en-US" dirty="0">
                <a:solidFill>
                  <a:schemeClr val="tx1"/>
                </a:solidFill>
                <a:latin typeface="华文新魏" panose="02010800040101010101" pitchFamily="2" charset="-122"/>
                <a:ea typeface="华文新魏" panose="02010800040101010101" pitchFamily="2" charset="-122"/>
              </a:rPr>
              <a:t>能均匀映射到</a:t>
            </a:r>
            <a:r>
              <a:rPr lang="en-US" altLang="zh-CN" dirty="0">
                <a:solidFill>
                  <a:schemeClr val="tx1"/>
                </a:solidFill>
                <a:latin typeface="华文新魏" panose="02010800040101010101" pitchFamily="2" charset="-122"/>
                <a:ea typeface="华文新魏" panose="02010800040101010101" pitchFamily="2" charset="-122"/>
              </a:rPr>
              <a:t>hash</a:t>
            </a:r>
            <a:r>
              <a:rPr lang="zh-CN" altLang="en-US" dirty="0">
                <a:solidFill>
                  <a:schemeClr val="tx1"/>
                </a:solidFill>
                <a:latin typeface="华文新魏" panose="02010800040101010101" pitchFamily="2" charset="-122"/>
                <a:ea typeface="华文新魏" panose="02010800040101010101" pitchFamily="2" charset="-122"/>
              </a:rPr>
              <a:t>各桶里</a:t>
            </a:r>
          </a:p>
        </p:txBody>
      </p:sp>
      <p:sp>
        <p:nvSpPr>
          <p:cNvPr id="4" name="日期占位符 3">
            <a:extLst>
              <a:ext uri="{FF2B5EF4-FFF2-40B4-BE49-F238E27FC236}">
                <a16:creationId xmlns:a16="http://schemas.microsoft.com/office/drawing/2014/main" id="{86485D21-6373-49D9-9FD9-D94626EB7A02}"/>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25660E20-6C93-4BF4-9EA6-A6407F28B872}"/>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67FA2ADC-FFDB-4B3D-9F03-22BE3B187A75}"/>
              </a:ext>
            </a:extLst>
          </p:cNvPr>
          <p:cNvSpPr>
            <a:spLocks noGrp="1"/>
          </p:cNvSpPr>
          <p:nvPr>
            <p:ph type="sldNum" sz="quarter" idx="12"/>
          </p:nvPr>
        </p:nvSpPr>
        <p:spPr/>
        <p:txBody>
          <a:bodyPr/>
          <a:lstStyle/>
          <a:p>
            <a:pPr>
              <a:defRPr/>
            </a:pPr>
            <a:fld id="{BD159C2B-56FF-4452-8511-A7142A39148C}" type="slidenum">
              <a:rPr lang="zh-CN" altLang="en-US"/>
              <a:pPr>
                <a:defRPr/>
              </a:pPr>
              <a:t>62</a:t>
            </a:fld>
            <a:endParaRPr lang="en-US" altLang="zh-CN"/>
          </a:p>
        </p:txBody>
      </p:sp>
    </p:spTree>
    <p:extLst>
      <p:ext uri="{BB962C8B-B14F-4D97-AF65-F5344CB8AC3E}">
        <p14:creationId xmlns:p14="http://schemas.microsoft.com/office/powerpoint/2010/main" val="89684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4F37E-2E00-4B6A-9EEA-E4EDC2E3B95F}"/>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简单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日期占位符 2">
            <a:extLst>
              <a:ext uri="{FF2B5EF4-FFF2-40B4-BE49-F238E27FC236}">
                <a16:creationId xmlns:a16="http://schemas.microsoft.com/office/drawing/2014/main" id="{848F7A18-314F-42E9-9E35-67965DBE6412}"/>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43D56F0E-9F84-4FA4-8A4B-33D157E323B9}"/>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9DA32EFE-03CA-4E2C-97D6-1BF43403FF27}"/>
              </a:ext>
            </a:extLst>
          </p:cNvPr>
          <p:cNvSpPr>
            <a:spLocks noGrp="1"/>
          </p:cNvSpPr>
          <p:nvPr>
            <p:ph type="sldNum" sz="quarter" idx="12"/>
          </p:nvPr>
        </p:nvSpPr>
        <p:spPr/>
        <p:txBody>
          <a:bodyPr/>
          <a:lstStyle/>
          <a:p>
            <a:pPr>
              <a:defRPr/>
            </a:pPr>
            <a:fld id="{B38E38B4-02A3-411C-B265-3F2A1891D0E2}" type="slidenum">
              <a:rPr lang="zh-CN" altLang="en-US"/>
              <a:pPr>
                <a:defRPr/>
              </a:pPr>
              <a:t>63</a:t>
            </a:fld>
            <a:endParaRPr lang="en-US" altLang="zh-CN"/>
          </a:p>
        </p:txBody>
      </p:sp>
      <p:sp>
        <p:nvSpPr>
          <p:cNvPr id="6" name="圆角矩形 5">
            <a:extLst>
              <a:ext uri="{FF2B5EF4-FFF2-40B4-BE49-F238E27FC236}">
                <a16:creationId xmlns:a16="http://schemas.microsoft.com/office/drawing/2014/main" id="{730DFE33-B639-452B-B7EE-75E3ADFAE06D}"/>
              </a:ext>
            </a:extLst>
          </p:cNvPr>
          <p:cNvSpPr/>
          <p:nvPr/>
        </p:nvSpPr>
        <p:spPr bwMode="auto">
          <a:xfrm>
            <a:off x="1285852" y="1071546"/>
            <a:ext cx="6429420" cy="2286016"/>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7" name="Rectangle 2">
            <a:extLst>
              <a:ext uri="{FF2B5EF4-FFF2-40B4-BE49-F238E27FC236}">
                <a16:creationId xmlns:a16="http://schemas.microsoft.com/office/drawing/2014/main" id="{01B80D78-52E2-44B7-B11B-806F950E74DD}"/>
              </a:ext>
            </a:extLst>
          </p:cNvPr>
          <p:cNvSpPr txBox="1"/>
          <p:nvPr/>
        </p:nvSpPr>
        <p:spPr>
          <a:xfrm>
            <a:off x="714375" y="3429000"/>
            <a:ext cx="8250238" cy="3214688"/>
          </a:xfrm>
          <a:prstGeom prst="rect">
            <a:avLst/>
          </a:prstGeom>
          <a:noFill/>
          <a:ln w="9525">
            <a:noFill/>
            <a:miter/>
          </a:ln>
        </p:spPr>
        <p:txBody>
          <a:bodyPr/>
          <a:lstStyle>
            <a:lvl1pPr marL="285750" indent="-285750">
              <a:defRPr sz="2000" b="1">
                <a:solidFill>
                  <a:schemeClr val="tx1"/>
                </a:solidFill>
                <a:latin typeface="Times New Roman" panose="02020603050405020304" pitchFamily="18" charset="0"/>
                <a:ea typeface="宋体" panose="02010600030101010101" pitchFamily="2" charset="-122"/>
              </a:defRPr>
            </a:lvl1pPr>
            <a:lvl2pPr>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buClr>
                <a:srgbClr val="003399"/>
              </a:buClr>
              <a:buFont typeface="Arial" panose="020B0604020202020204" pitchFamily="34" charset="0"/>
              <a:buChar char="•"/>
              <a:defRPr/>
            </a:pP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文件被划分为</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n</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个</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桶对应一个磁盘块</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桶有一个编号，</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函数的值域是桶号集合。</a:t>
            </a:r>
          </a:p>
          <a:p>
            <a:pPr>
              <a:spcBef>
                <a:spcPts val="600"/>
              </a:spcBef>
              <a:buClr>
                <a:srgbClr val="003399"/>
              </a:buClr>
              <a:buFont typeface="Arial" panose="020B0604020202020204" pitchFamily="34" charset="0"/>
              <a:buChar char="•"/>
              <a:defRPr/>
            </a:pP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文件具有一个</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桶目录。第</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i</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号</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桶的目录项中存储该</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桶对应的磁盘块地址。</a:t>
            </a:r>
          </a:p>
          <a:p>
            <a:pPr>
              <a:spcBef>
                <a:spcPts val="600"/>
              </a:spcBef>
              <a:buClr>
                <a:srgbClr val="003399"/>
              </a:buClr>
              <a:buFont typeface="Arial" panose="020B0604020202020204" pitchFamily="34" charset="0"/>
              <a:buChar char="•"/>
              <a:defRPr/>
            </a:pP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当</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n</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不大时，</a:t>
            </a:r>
            <a:r>
              <a:rPr lang="en-US" altLang="zh-CN"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a:t>
            </a:r>
            <a:r>
              <a:rPr lang="zh-CN" altLang="en-US" sz="2800" b="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桶目录可以保存在主存储器，否则需存储在磁盘上。</a:t>
            </a:r>
            <a:r>
              <a:rPr lang="zh-CN" altLang="en-US" sz="2800" b="0">
                <a:solidFill>
                  <a:srgbClr val="000000"/>
                </a:solidFill>
                <a:effectLst>
                  <a:outerShdw blurRad="38100" dist="38100" dir="2700000" algn="tl">
                    <a:srgbClr val="C0C0C0"/>
                  </a:outerShdw>
                </a:effectLst>
                <a:ea typeface="楷体_GB2312"/>
                <a:cs typeface="楷体_GB2312"/>
              </a:rPr>
              <a:t> </a:t>
            </a:r>
          </a:p>
        </p:txBody>
      </p:sp>
      <p:graphicFrame>
        <p:nvGraphicFramePr>
          <p:cNvPr id="8" name="Group 32">
            <a:extLst>
              <a:ext uri="{FF2B5EF4-FFF2-40B4-BE49-F238E27FC236}">
                <a16:creationId xmlns:a16="http://schemas.microsoft.com/office/drawing/2014/main" id="{0736F6C3-889F-49BB-A638-58C44B0C6BE6}"/>
              </a:ext>
            </a:extLst>
          </p:cNvPr>
          <p:cNvGraphicFramePr>
            <a:graphicFrameLocks noGrp="1"/>
          </p:cNvGraphicFramePr>
          <p:nvPr/>
        </p:nvGraphicFramePr>
        <p:xfrm>
          <a:off x="1700213" y="1227138"/>
          <a:ext cx="2514600" cy="1987548"/>
        </p:xfrm>
        <a:graphic>
          <a:graphicData uri="http://schemas.openxmlformats.org/drawingml/2006/table">
            <a:tbl>
              <a:tblPr/>
              <a:tblGrid>
                <a:gridCol w="990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桶编号</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磁盘块地址</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3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n-1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9" name="组合 8">
            <a:extLst>
              <a:ext uri="{FF2B5EF4-FFF2-40B4-BE49-F238E27FC236}">
                <a16:creationId xmlns:a16="http://schemas.microsoft.com/office/drawing/2014/main" id="{00A287F5-E9A7-4069-808A-F15E459E76F7}"/>
              </a:ext>
            </a:extLst>
          </p:cNvPr>
          <p:cNvGrpSpPr>
            <a:grpSpLocks/>
          </p:cNvGrpSpPr>
          <p:nvPr/>
        </p:nvGrpSpPr>
        <p:grpSpPr bwMode="auto">
          <a:xfrm>
            <a:off x="5286375" y="1281113"/>
            <a:ext cx="2143125" cy="1862137"/>
            <a:chOff x="5286380" y="4500570"/>
            <a:chExt cx="2143140" cy="1862133"/>
          </a:xfrm>
        </p:grpSpPr>
        <p:sp>
          <p:nvSpPr>
            <p:cNvPr id="65573" name="AutoShape 33">
              <a:extLst>
                <a:ext uri="{FF2B5EF4-FFF2-40B4-BE49-F238E27FC236}">
                  <a16:creationId xmlns:a16="http://schemas.microsoft.com/office/drawing/2014/main" id="{AD302685-D990-4B28-B621-C583CF13911A}"/>
                </a:ext>
              </a:extLst>
            </p:cNvPr>
            <p:cNvSpPr/>
            <p:nvPr/>
          </p:nvSpPr>
          <p:spPr>
            <a:xfrm>
              <a:off x="5286380" y="4500570"/>
              <a:ext cx="2143140" cy="1862133"/>
            </a:xfrm>
            <a:prstGeom prst="can">
              <a:avLst>
                <a:gd name="adj" fmla="val 25000"/>
              </a:avLst>
            </a:prstGeom>
            <a:noFill/>
            <a:ln w="28575" cap="flat" cmpd="sng">
              <a:solidFill>
                <a:schemeClr val="tx1"/>
              </a:solidFill>
              <a:prstDash val="solid"/>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4" name="Rectangle 34">
              <a:extLst>
                <a:ext uri="{FF2B5EF4-FFF2-40B4-BE49-F238E27FC236}">
                  <a16:creationId xmlns:a16="http://schemas.microsoft.com/office/drawing/2014/main" id="{FD3138C1-8B8D-44D4-9095-00B796AE41B3}"/>
                </a:ext>
              </a:extLst>
            </p:cNvPr>
            <p:cNvSpPr/>
            <p:nvPr/>
          </p:nvSpPr>
          <p:spPr>
            <a:xfrm>
              <a:off x="548799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5" name="Rectangle 35">
              <a:extLst>
                <a:ext uri="{FF2B5EF4-FFF2-40B4-BE49-F238E27FC236}">
                  <a16:creationId xmlns:a16="http://schemas.microsoft.com/office/drawing/2014/main" id="{645C9662-81B9-4D65-9D01-93CCF67B2475}"/>
                </a:ext>
              </a:extLst>
            </p:cNvPr>
            <p:cNvSpPr/>
            <p:nvPr/>
          </p:nvSpPr>
          <p:spPr>
            <a:xfrm>
              <a:off x="6689740" y="5646743"/>
              <a:ext cx="471491" cy="285749"/>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6" name="Rectangle 36">
              <a:extLst>
                <a:ext uri="{FF2B5EF4-FFF2-40B4-BE49-F238E27FC236}">
                  <a16:creationId xmlns:a16="http://schemas.microsoft.com/office/drawing/2014/main" id="{C25E75C1-9776-443A-9D5F-F8210BB0FE79}"/>
                </a:ext>
              </a:extLst>
            </p:cNvPr>
            <p:cNvSpPr/>
            <p:nvPr/>
          </p:nvSpPr>
          <p:spPr>
            <a:xfrm>
              <a:off x="609442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7" name="Rectangle 37">
              <a:extLst>
                <a:ext uri="{FF2B5EF4-FFF2-40B4-BE49-F238E27FC236}">
                  <a16:creationId xmlns:a16="http://schemas.microsoft.com/office/drawing/2014/main" id="{EE4F3841-362C-47A5-A3C2-DE7450DBA540}"/>
                </a:ext>
              </a:extLst>
            </p:cNvPr>
            <p:cNvSpPr/>
            <p:nvPr/>
          </p:nvSpPr>
          <p:spPr>
            <a:xfrm>
              <a:off x="6689740" y="5145094"/>
              <a:ext cx="471491" cy="287336"/>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8" name="Rectangle 38">
              <a:extLst>
                <a:ext uri="{FF2B5EF4-FFF2-40B4-BE49-F238E27FC236}">
                  <a16:creationId xmlns:a16="http://schemas.microsoft.com/office/drawing/2014/main" id="{59EFDE61-59CD-4FEF-B59A-8E74D83CAE5D}"/>
                </a:ext>
              </a:extLst>
            </p:cNvPr>
            <p:cNvSpPr/>
            <p:nvPr/>
          </p:nvSpPr>
          <p:spPr>
            <a:xfrm>
              <a:off x="609442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65579" name="Rectangle 39">
              <a:extLst>
                <a:ext uri="{FF2B5EF4-FFF2-40B4-BE49-F238E27FC236}">
                  <a16:creationId xmlns:a16="http://schemas.microsoft.com/office/drawing/2014/main" id="{A6FC105D-C38E-44CB-BD8A-8C9BB69FD8EE}"/>
                </a:ext>
              </a:extLst>
            </p:cNvPr>
            <p:cNvSpPr/>
            <p:nvPr/>
          </p:nvSpPr>
          <p:spPr>
            <a:xfrm>
              <a:off x="548799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Char char="–"/>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grpSp>
      <p:cxnSp>
        <p:nvCxnSpPr>
          <p:cNvPr id="17" name="直接箭头连接符 16">
            <a:extLst>
              <a:ext uri="{FF2B5EF4-FFF2-40B4-BE49-F238E27FC236}">
                <a16:creationId xmlns:a16="http://schemas.microsoft.com/office/drawing/2014/main" id="{A06D3354-46EF-44C3-BFAB-DCF7709FEB5C}"/>
              </a:ext>
            </a:extLst>
          </p:cNvPr>
          <p:cNvCxnSpPr>
            <a:cxnSpLocks noChangeShapeType="1"/>
          </p:cNvCxnSpPr>
          <p:nvPr/>
        </p:nvCxnSpPr>
        <p:spPr bwMode="auto">
          <a:xfrm>
            <a:off x="3500438" y="1924050"/>
            <a:ext cx="1987550" cy="144463"/>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17">
            <a:extLst>
              <a:ext uri="{FF2B5EF4-FFF2-40B4-BE49-F238E27FC236}">
                <a16:creationId xmlns:a16="http://schemas.microsoft.com/office/drawing/2014/main" id="{2ED377B6-33A2-480C-946E-BDB2CFC58D10}"/>
              </a:ext>
            </a:extLst>
          </p:cNvPr>
          <p:cNvCxnSpPr>
            <a:cxnSpLocks noChangeShapeType="1"/>
          </p:cNvCxnSpPr>
          <p:nvPr/>
        </p:nvCxnSpPr>
        <p:spPr bwMode="auto">
          <a:xfrm>
            <a:off x="3500438" y="2281238"/>
            <a:ext cx="1987550" cy="288925"/>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B5792078-1E0F-443C-9EC0-B57C23BD5F32}"/>
              </a:ext>
            </a:extLst>
          </p:cNvPr>
          <p:cNvCxnSpPr>
            <a:cxnSpLocks noChangeShapeType="1"/>
          </p:cNvCxnSpPr>
          <p:nvPr/>
        </p:nvCxnSpPr>
        <p:spPr bwMode="auto">
          <a:xfrm flipV="1">
            <a:off x="3500438" y="2713038"/>
            <a:ext cx="2830512" cy="354012"/>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F7B9039C-F84F-4660-B65C-09364A0E0D3E}"/>
              </a:ext>
            </a:extLst>
          </p:cNvPr>
          <p:cNvSpPr txBox="1"/>
          <p:nvPr/>
        </p:nvSpPr>
        <p:spPr>
          <a:xfrm>
            <a:off x="1428728" y="4929186"/>
            <a:ext cx="7143800" cy="954107"/>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lvl="1" eaLnBrk="1" hangingPunct="1">
              <a:spcBef>
                <a:spcPct val="20000"/>
              </a:spcBef>
              <a:buFont typeface="Arial" panose="020B0604020202020204" pitchFamily="34" charset="0"/>
              <a:buNone/>
              <a:defRPr/>
            </a:pPr>
            <a:r>
              <a:rPr lang="en-US" altLang="en-US" sz="2800" noProof="1">
                <a:solidFill>
                  <a:srgbClr val="FF0000"/>
                </a:solidFill>
                <a:ea typeface="楷体_GB2312"/>
                <a:cs typeface="+mn-ea"/>
              </a:rPr>
              <a:t>如果文件的记录在</a:t>
            </a:r>
            <a:r>
              <a:rPr lang="en-US" altLang="zh-CN" sz="2800" noProof="1">
                <a:solidFill>
                  <a:srgbClr val="FF0000"/>
                </a:solidFill>
                <a:ea typeface="楷体_GB2312"/>
                <a:cs typeface="+mn-ea"/>
              </a:rPr>
              <a:t>Hash</a:t>
            </a:r>
            <a:r>
              <a:rPr lang="en-US" altLang="en-US" sz="2800" noProof="1">
                <a:solidFill>
                  <a:srgbClr val="FF0000"/>
                </a:solidFill>
                <a:ea typeface="楷体_GB2312"/>
                <a:cs typeface="+mn-ea"/>
              </a:rPr>
              <a:t>属性上分布不均匀，可能产生桶溢出问题</a:t>
            </a:r>
            <a:r>
              <a:rPr lang="zh-CN" altLang="en-US" sz="2800" noProof="1">
                <a:solidFill>
                  <a:srgbClr val="FF0000"/>
                </a:solidFill>
                <a:ea typeface="楷体_GB2312"/>
                <a:cs typeface="+mn-ea"/>
              </a:rPr>
              <a:t>（</a:t>
            </a:r>
            <a:r>
              <a:rPr lang="en-US" altLang="zh-CN" sz="2800" noProof="1">
                <a:solidFill>
                  <a:srgbClr val="FF0000"/>
                </a:solidFill>
                <a:ea typeface="楷体_GB2312"/>
                <a:cs typeface="+mn-ea"/>
              </a:rPr>
              <a:t>Hash</a:t>
            </a:r>
            <a:r>
              <a:rPr lang="zh-CN" altLang="en-US" sz="2800" noProof="1">
                <a:solidFill>
                  <a:srgbClr val="FF0000"/>
                </a:solidFill>
                <a:ea typeface="楷体_GB2312"/>
                <a:cs typeface="+mn-ea"/>
              </a:rPr>
              <a:t>冲突）</a:t>
            </a:r>
            <a:r>
              <a:rPr lang="en-US" altLang="zh-CN" sz="2800" noProof="1">
                <a:solidFill>
                  <a:srgbClr val="FF0000"/>
                </a:solidFill>
                <a:ea typeface="楷体_GB2312"/>
                <a:cs typeface="+mn-ea"/>
              </a:rPr>
              <a:t>.</a:t>
            </a:r>
            <a:endParaRPr lang="en-US" altLang="zh-CN" sz="2800" noProof="1">
              <a:solidFill>
                <a:srgbClr val="FF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 calcmode="lin" valueType="num">
                                      <p:cBhvr additive="base">
                                        <p:cTn id="3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 calcmode="lin" valueType="num">
                                      <p:cBhvr additive="base">
                                        <p:cTn id="4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 calcmode="lin" valueType="num">
                                      <p:cBhvr>
                                        <p:cTn id="59" dur="500" fill="hold"/>
                                        <p:tgtEl>
                                          <p:spTgt spid="20"/>
                                        </p:tgtEl>
                                        <p:attrNameLst>
                                          <p:attrName>ppt_x</p:attrName>
                                        </p:attrNameLst>
                                      </p:cBhvr>
                                      <p:tavLst>
                                        <p:tav tm="0" fmla="#ppt_x+(cos(-2*pi*(1-$))*-#ppt_x-sin(-2*pi*(1-$))*(1-#ppt_y))*(1-$)">
                                          <p:val>
                                            <p:fltVal val="0"/>
                                          </p:val>
                                        </p:tav>
                                        <p:tav tm="100000">
                                          <p:val>
                                            <p:fltVal val="1"/>
                                          </p:val>
                                        </p:tav>
                                      </p:tavLst>
                                    </p:anim>
                                    <p:anim calcmode="lin" valueType="num">
                                      <p:cBhvr>
                                        <p:cTn id="60" dur="5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2741A-4FB0-40B5-91A2-6AFBDA4BE6F8}"/>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桶溢出问题</a:t>
            </a:r>
          </a:p>
        </p:txBody>
      </p:sp>
      <p:sp>
        <p:nvSpPr>
          <p:cNvPr id="3" name="日期占位符 2">
            <a:extLst>
              <a:ext uri="{FF2B5EF4-FFF2-40B4-BE49-F238E27FC236}">
                <a16:creationId xmlns:a16="http://schemas.microsoft.com/office/drawing/2014/main" id="{1A43B0A1-9356-478A-83E2-B67DF0823D2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7384C788-4D78-4884-8E24-28B4D4F786DB}"/>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1E6BF2B-1A7A-4F91-B70A-CD37BB29C955}"/>
              </a:ext>
            </a:extLst>
          </p:cNvPr>
          <p:cNvSpPr>
            <a:spLocks noGrp="1"/>
          </p:cNvSpPr>
          <p:nvPr>
            <p:ph type="sldNum" sz="quarter" idx="12"/>
          </p:nvPr>
        </p:nvSpPr>
        <p:spPr/>
        <p:txBody>
          <a:bodyPr/>
          <a:lstStyle/>
          <a:p>
            <a:pPr>
              <a:defRPr/>
            </a:pPr>
            <a:fld id="{BB1EF9EE-5A11-4C35-B0F5-F1E91C746981}" type="slidenum">
              <a:rPr lang="zh-CN" altLang="en-US"/>
              <a:pPr>
                <a:defRPr/>
              </a:pPr>
              <a:t>64</a:t>
            </a:fld>
            <a:endParaRPr lang="en-US" altLang="zh-CN"/>
          </a:p>
        </p:txBody>
      </p:sp>
      <p:sp>
        <p:nvSpPr>
          <p:cNvPr id="6" name="Rectangle 2">
            <a:extLst>
              <a:ext uri="{FF2B5EF4-FFF2-40B4-BE49-F238E27FC236}">
                <a16:creationId xmlns:a16="http://schemas.microsoft.com/office/drawing/2014/main" id="{3C2FFD76-870F-4A23-816D-526FCE33D277}"/>
              </a:ext>
            </a:extLst>
          </p:cNvPr>
          <p:cNvSpPr txBox="1">
            <a:spLocks noChangeArrowheads="1"/>
          </p:cNvSpPr>
          <p:nvPr/>
        </p:nvSpPr>
        <p:spPr>
          <a:xfrm>
            <a:off x="304800" y="2143125"/>
            <a:ext cx="8659813" cy="1428750"/>
          </a:xfrm>
          <a:prstGeom prst="rect">
            <a:avLst/>
          </a:prstGeom>
          <a:solidFill>
            <a:schemeClr val="bg1"/>
          </a:solidFill>
        </p:spPr>
        <p:txBody>
          <a:bodyPr/>
          <a:lstStyle/>
          <a:p>
            <a:pPr marL="228600" indent="-228600">
              <a:spcBef>
                <a:spcPts val="0"/>
              </a:spcBef>
              <a:buSzPct val="100000"/>
              <a:buFont typeface="Arial" panose="020B0604020202020204" pitchFamily="34" charset="0"/>
              <a:buChar char="•"/>
              <a:defRPr/>
            </a:pPr>
            <a:r>
              <a:rPr kumimoji="1" lang="zh-CN" altLang="en-US"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链接法</a:t>
            </a:r>
            <a:endParaRPr kumimoji="1" lang="en-US" altLang="zh-CN"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spcBef>
                <a:spcPts val="0"/>
              </a:spcBef>
              <a:buClr>
                <a:srgbClr val="003399"/>
              </a:buClr>
              <a:buSzPct val="100000"/>
              <a:buFontTx/>
              <a:buChar char="-"/>
              <a:defRPr/>
            </a:pPr>
            <a:r>
              <a:rPr kumimoji="1" lang="zh-CN" altLang="en-US"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对于每个桶设置一个磁盘块链表</a:t>
            </a:r>
            <a:r>
              <a:rPr kumimoji="1" lang="en-US" altLang="zh-CN"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第一个磁盘块存储正常记录，其他磁盘块存储溢出记录</a:t>
            </a:r>
          </a:p>
        </p:txBody>
      </p:sp>
      <p:grpSp>
        <p:nvGrpSpPr>
          <p:cNvPr id="7" name="组合 6">
            <a:extLst>
              <a:ext uri="{FF2B5EF4-FFF2-40B4-BE49-F238E27FC236}">
                <a16:creationId xmlns:a16="http://schemas.microsoft.com/office/drawing/2014/main" id="{7FF19614-E1B3-44AD-BB73-70324B2DE786}"/>
              </a:ext>
            </a:extLst>
          </p:cNvPr>
          <p:cNvGrpSpPr/>
          <p:nvPr/>
        </p:nvGrpSpPr>
        <p:grpSpPr>
          <a:xfrm>
            <a:off x="1500166" y="3571873"/>
            <a:ext cx="7215238" cy="3257096"/>
            <a:chOff x="1500166" y="3571876"/>
            <a:chExt cx="7215238" cy="3257096"/>
          </a:xfrm>
          <a:solidFill>
            <a:srgbClr val="FFEBFF"/>
          </a:solidFill>
        </p:grpSpPr>
        <p:sp>
          <p:nvSpPr>
            <p:cNvPr id="8" name="圆角矩形 7">
              <a:extLst>
                <a:ext uri="{FF2B5EF4-FFF2-40B4-BE49-F238E27FC236}">
                  <a16:creationId xmlns:a16="http://schemas.microsoft.com/office/drawing/2014/main" id="{DB830D3D-AAF8-45C0-9276-27CD3DB337A4}"/>
                </a:ext>
              </a:extLst>
            </p:cNvPr>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pic>
          <p:nvPicPr>
            <p:cNvPr id="9" name="Picture 2">
              <a:extLst>
                <a:ext uri="{FF2B5EF4-FFF2-40B4-BE49-F238E27FC236}">
                  <a16:creationId xmlns:a16="http://schemas.microsoft.com/office/drawing/2014/main" id="{848933BB-CF39-49EA-8493-34D9B0441EA5}"/>
                </a:ext>
              </a:extLst>
            </p:cNvPr>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
        <p:nvSpPr>
          <p:cNvPr id="10" name="Rectangle 2">
            <a:extLst>
              <a:ext uri="{FF2B5EF4-FFF2-40B4-BE49-F238E27FC236}">
                <a16:creationId xmlns:a16="http://schemas.microsoft.com/office/drawing/2014/main" id="{CFEB4410-6A0E-42B1-8C89-D8961F24311E}"/>
              </a:ext>
            </a:extLst>
          </p:cNvPr>
          <p:cNvSpPr txBox="1">
            <a:spLocks noChangeArrowheads="1"/>
          </p:cNvSpPr>
          <p:nvPr/>
        </p:nvSpPr>
        <p:spPr>
          <a:xfrm>
            <a:off x="309563" y="1285875"/>
            <a:ext cx="8726487" cy="928688"/>
          </a:xfrm>
          <a:prstGeom prst="rect">
            <a:avLst/>
          </a:prstGeom>
          <a:solidFill>
            <a:schemeClr val="bg1"/>
          </a:solidFill>
        </p:spPr>
        <p:txBody>
          <a:bodyPr/>
          <a:lstStyle/>
          <a:p>
            <a:pPr marL="228600" indent="-228600">
              <a:spcBef>
                <a:spcPts val="0"/>
              </a:spcBef>
              <a:buSzPct val="100000"/>
              <a:buFont typeface="Arial" panose="020B0604020202020204" pitchFamily="34" charset="0"/>
              <a:buChar char="•"/>
              <a:defRPr/>
            </a:pPr>
            <a:r>
              <a:rPr kumimoji="1" lang="zh-CN" altLang="en-US"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多重</a:t>
            </a:r>
            <a:r>
              <a:rPr kumimoji="1" lang="en-US" altLang="zh-CN"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2800" kern="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spcBef>
                <a:spcPts val="0"/>
              </a:spcBef>
              <a:buClr>
                <a:srgbClr val="003399"/>
              </a:buClr>
              <a:buSzPct val="100000"/>
              <a:buFontTx/>
              <a:buChar char="-"/>
              <a:defRPr/>
            </a:pPr>
            <a:r>
              <a:rPr kumimoji="1" lang="zh-CN" altLang="en-US"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设溢出处理</a:t>
            </a:r>
            <a:r>
              <a:rPr kumimoji="1" lang="en-US" altLang="zh-CN"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函数</a:t>
            </a:r>
            <a:r>
              <a:rPr kumimoji="1" lang="en-US" altLang="zh-CN"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kern="0" dirty="0">
                <a:solidFill>
                  <a:srgbClr val="003399"/>
                </a:solidFill>
                <a:latin typeface="华文新魏" panose="02010800040101010101" pitchFamily="2" charset="-122"/>
                <a:ea typeface="华文新魏" panose="02010800040101010101" pitchFamily="2" charset="-122"/>
                <a:cs typeface="Times New Roman" panose="02020603050405020304" pitchFamily="18" charset="0"/>
              </a:rPr>
              <a:t>确定溢出记录存储地址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p:cTn id="12"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0">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DE29E-3EEF-4C92-9C42-056D0C54DB79}"/>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简单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文件的查找操作</a:t>
            </a:r>
          </a:p>
        </p:txBody>
      </p:sp>
      <p:sp>
        <p:nvSpPr>
          <p:cNvPr id="3" name="日期占位符 2">
            <a:extLst>
              <a:ext uri="{FF2B5EF4-FFF2-40B4-BE49-F238E27FC236}">
                <a16:creationId xmlns:a16="http://schemas.microsoft.com/office/drawing/2014/main" id="{7287DCE7-4798-4FE0-AFA7-F16D1D9BAFC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F1A32285-C0DE-4FCA-BCD9-9BDF74D0BDE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E96C7DB0-94AA-4F84-8D9E-9B1340138319}"/>
              </a:ext>
            </a:extLst>
          </p:cNvPr>
          <p:cNvSpPr>
            <a:spLocks noGrp="1"/>
          </p:cNvSpPr>
          <p:nvPr>
            <p:ph type="sldNum" sz="quarter" idx="12"/>
          </p:nvPr>
        </p:nvSpPr>
        <p:spPr/>
        <p:txBody>
          <a:bodyPr/>
          <a:lstStyle/>
          <a:p>
            <a:pPr>
              <a:defRPr/>
            </a:pPr>
            <a:fld id="{1A381DCF-3F83-422A-A952-C215AEDEEFA7}" type="slidenum">
              <a:rPr lang="zh-CN" altLang="en-US"/>
              <a:pPr>
                <a:defRPr/>
              </a:pPr>
              <a:t>65</a:t>
            </a:fld>
            <a:endParaRPr lang="en-US" altLang="zh-CN"/>
          </a:p>
        </p:txBody>
      </p:sp>
      <p:sp>
        <p:nvSpPr>
          <p:cNvPr id="6" name="Rectangle 2">
            <a:extLst>
              <a:ext uri="{FF2B5EF4-FFF2-40B4-BE49-F238E27FC236}">
                <a16:creationId xmlns:a16="http://schemas.microsoft.com/office/drawing/2014/main" id="{E1990E81-9CC5-4922-ADDB-9547CA8EB45B}"/>
              </a:ext>
            </a:extLst>
          </p:cNvPr>
          <p:cNvSpPr txBox="1">
            <a:spLocks noChangeArrowheads="1"/>
          </p:cNvSpPr>
          <p:nvPr/>
        </p:nvSpPr>
        <p:spPr bwMode="auto">
          <a:xfrm>
            <a:off x="611188" y="833438"/>
            <a:ext cx="8001000" cy="295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20000"/>
              </a:spcBef>
              <a:buChar char="•"/>
              <a:defRPr sz="3200" b="1">
                <a:solidFill>
                  <a:schemeClr val="tx1"/>
                </a:solidFill>
                <a:latin typeface="Times New Roman" panose="02020603050405020304" pitchFamily="18" charset="0"/>
                <a:ea typeface="楷体_GB2312"/>
                <a:cs typeface="楷体_GB2312"/>
              </a:defRPr>
            </a:lvl1pPr>
            <a:lvl2pPr marL="685800" indent="-22860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ts val="600"/>
              </a:spcBef>
            </a:pPr>
            <a:r>
              <a:rPr lang="zh-CN" altLang="en-US" sz="2800">
                <a:solidFill>
                  <a:srgbClr val="000000"/>
                </a:solidFill>
                <a:latin typeface="华文新魏" panose="02010800040101010101" pitchFamily="2" charset="-122"/>
                <a:ea typeface="华文新魏" panose="02010800040101010101" pitchFamily="2" charset="-122"/>
              </a:rPr>
              <a:t>查询条件“</a:t>
            </a:r>
            <a:r>
              <a:rPr lang="en-US" altLang="zh-CN" sz="2800">
                <a:solidFill>
                  <a:srgbClr val="000000"/>
                </a:solidFill>
                <a:latin typeface="华文新魏" panose="02010800040101010101" pitchFamily="2" charset="-122"/>
                <a:ea typeface="华文新魏" panose="02010800040101010101" pitchFamily="2" charset="-122"/>
              </a:rPr>
              <a:t>A=a”</a:t>
            </a:r>
            <a:r>
              <a:rPr lang="zh-CN" altLang="en-US" sz="2800">
                <a:solidFill>
                  <a:srgbClr val="000000"/>
                </a:solidFill>
                <a:latin typeface="华文新魏" panose="02010800040101010101" pitchFamily="2" charset="-122"/>
                <a:ea typeface="华文新魏" panose="02010800040101010101" pitchFamily="2" charset="-122"/>
              </a:rPr>
              <a:t>，</a:t>
            </a:r>
            <a:r>
              <a:rPr lang="en-US" altLang="zh-CN" sz="2800">
                <a:solidFill>
                  <a:srgbClr val="000000"/>
                </a:solidFill>
                <a:latin typeface="华文新魏" panose="02010800040101010101" pitchFamily="2" charset="-122"/>
                <a:ea typeface="华文新魏" panose="02010800040101010101" pitchFamily="2" charset="-122"/>
              </a:rPr>
              <a:t>A</a:t>
            </a:r>
            <a:r>
              <a:rPr lang="zh-CN" altLang="en-US" sz="2800">
                <a:solidFill>
                  <a:srgbClr val="000000"/>
                </a:solidFill>
                <a:latin typeface="华文新魏" panose="02010800040101010101" pitchFamily="2" charset="-122"/>
                <a:ea typeface="华文新魏" panose="02010800040101010101" pitchFamily="2" charset="-122"/>
              </a:rPr>
              <a:t>为</a:t>
            </a:r>
            <a:r>
              <a:rPr lang="en-US" altLang="zh-CN" sz="2800">
                <a:solidFill>
                  <a:srgbClr val="000000"/>
                </a:solidFill>
                <a:latin typeface="华文新魏" panose="02010800040101010101" pitchFamily="2" charset="-122"/>
                <a:ea typeface="华文新魏" panose="02010800040101010101" pitchFamily="2" charset="-122"/>
              </a:rPr>
              <a:t>Hash</a:t>
            </a:r>
            <a:r>
              <a:rPr lang="zh-CN" altLang="en-US" sz="2800">
                <a:solidFill>
                  <a:srgbClr val="000000"/>
                </a:solidFill>
                <a:latin typeface="华文新魏" panose="02010800040101010101" pitchFamily="2" charset="-122"/>
                <a:ea typeface="华文新魏" panose="02010800040101010101" pitchFamily="2" charset="-122"/>
              </a:rPr>
              <a:t>属性，</a:t>
            </a:r>
            <a:r>
              <a:rPr lang="en-US" altLang="zh-CN" sz="2800">
                <a:solidFill>
                  <a:srgbClr val="000000"/>
                </a:solidFill>
                <a:latin typeface="华文新魏" panose="02010800040101010101" pitchFamily="2" charset="-122"/>
                <a:ea typeface="华文新魏" panose="02010800040101010101" pitchFamily="2" charset="-122"/>
              </a:rPr>
              <a:t>a</a:t>
            </a:r>
            <a:r>
              <a:rPr lang="zh-CN" altLang="en-US" sz="2800">
                <a:solidFill>
                  <a:srgbClr val="000000"/>
                </a:solidFill>
                <a:latin typeface="华文新魏" panose="02010800040101010101" pitchFamily="2" charset="-122"/>
                <a:ea typeface="华文新魏" panose="02010800040101010101" pitchFamily="2" charset="-122"/>
              </a:rPr>
              <a:t>是常值</a:t>
            </a:r>
            <a:endParaRPr lang="en-US" altLang="zh-CN" sz="2800">
              <a:solidFill>
                <a:srgbClr val="000000"/>
              </a:solidFill>
              <a:latin typeface="华文新魏" panose="02010800040101010101" pitchFamily="2" charset="-122"/>
              <a:ea typeface="华文新魏" panose="02010800040101010101" pitchFamily="2" charset="-122"/>
            </a:endParaRPr>
          </a:p>
          <a:p>
            <a:pPr lvl="1">
              <a:spcBef>
                <a:spcPts val="600"/>
              </a:spcBef>
              <a:buClr>
                <a:srgbClr val="003399"/>
              </a:buClr>
              <a:buFontTx/>
              <a:buChar char="-"/>
            </a:pPr>
            <a:r>
              <a:rPr lang="zh-CN" altLang="en-US" sz="2400">
                <a:latin typeface="华文新魏" panose="02010800040101010101" pitchFamily="2" charset="-122"/>
                <a:ea typeface="华文新魏" panose="02010800040101010101" pitchFamily="2" charset="-122"/>
              </a:rPr>
              <a:t>计算</a:t>
            </a:r>
            <a:r>
              <a:rPr lang="en-US" altLang="zh-CN" sz="2400">
                <a:latin typeface="华文新魏" panose="02010800040101010101" pitchFamily="2" charset="-122"/>
                <a:ea typeface="华文新魏" panose="02010800040101010101" pitchFamily="2" charset="-122"/>
              </a:rPr>
              <a:t>h(a)</a:t>
            </a:r>
            <a:r>
              <a:rPr lang="zh-CN" altLang="en-US" sz="2400">
                <a:latin typeface="华文新魏" panose="02010800040101010101" pitchFamily="2" charset="-122"/>
                <a:ea typeface="华文新魏" panose="02010800040101010101" pitchFamily="2" charset="-122"/>
              </a:rPr>
              <a:t>得到桶号</a:t>
            </a:r>
            <a:r>
              <a:rPr lang="en-US" altLang="zh-CN" sz="2400">
                <a:latin typeface="华文新魏" panose="02010800040101010101" pitchFamily="2" charset="-122"/>
                <a:ea typeface="华文新魏" panose="02010800040101010101" pitchFamily="2" charset="-122"/>
              </a:rPr>
              <a:t>i;</a:t>
            </a:r>
          </a:p>
          <a:p>
            <a:pPr lvl="1">
              <a:spcBef>
                <a:spcPts val="600"/>
              </a:spcBef>
              <a:buClr>
                <a:srgbClr val="003399"/>
              </a:buClr>
              <a:buFontTx/>
              <a:buChar char="-"/>
            </a:pPr>
            <a:r>
              <a:rPr lang="zh-CN" altLang="en-US" sz="2400">
                <a:latin typeface="华文新魏" panose="02010800040101010101" pitchFamily="2" charset="-122"/>
                <a:ea typeface="华文新魏" panose="02010800040101010101" pitchFamily="2" charset="-122"/>
              </a:rPr>
              <a:t>查阅桶目录找到桶</a:t>
            </a:r>
            <a:r>
              <a:rPr lang="en-US" altLang="zh-CN" sz="2400">
                <a:latin typeface="华文新魏" panose="02010800040101010101" pitchFamily="2" charset="-122"/>
                <a:ea typeface="华文新魏" panose="02010800040101010101" pitchFamily="2" charset="-122"/>
              </a:rPr>
              <a:t>i</a:t>
            </a:r>
            <a:r>
              <a:rPr lang="zh-CN" altLang="en-US" sz="2400">
                <a:latin typeface="华文新魏" panose="02010800040101010101" pitchFamily="2" charset="-122"/>
                <a:ea typeface="华文新魏" panose="02010800040101010101" pitchFamily="2" charset="-122"/>
              </a:rPr>
              <a:t>的磁盘块链第一磁盘块</a:t>
            </a:r>
            <a:r>
              <a:rPr lang="en-US" altLang="zh-CN" sz="2400">
                <a:latin typeface="华文新魏" panose="02010800040101010101" pitchFamily="2" charset="-122"/>
                <a:ea typeface="华文新魏" panose="02010800040101010101" pitchFamily="2" charset="-122"/>
              </a:rPr>
              <a:t>;</a:t>
            </a:r>
          </a:p>
          <a:p>
            <a:pPr lvl="1">
              <a:spcBef>
                <a:spcPts val="600"/>
              </a:spcBef>
              <a:buClr>
                <a:srgbClr val="003399"/>
              </a:buClr>
              <a:buFontTx/>
              <a:buChar char="-"/>
            </a:pPr>
            <a:r>
              <a:rPr lang="zh-CN" altLang="en-US" sz="2400">
                <a:latin typeface="华文新魏" panose="02010800040101010101" pitchFamily="2" charset="-122"/>
                <a:ea typeface="华文新魏" panose="02010800040101010101" pitchFamily="2" charset="-122"/>
              </a:rPr>
              <a:t>顺着链扫描检查每一块，直至找到满足条件的记录或证明没有满足条件的记录</a:t>
            </a:r>
            <a:r>
              <a:rPr lang="en-US" altLang="zh-CN" sz="2400">
                <a:latin typeface="华文新魏" panose="02010800040101010101" pitchFamily="2" charset="-122"/>
                <a:ea typeface="华文新魏" panose="02010800040101010101" pitchFamily="2" charset="-122"/>
              </a:rPr>
              <a:t>.</a:t>
            </a:r>
            <a:endParaRPr lang="zh-CN" altLang="en-US" sz="2400">
              <a:latin typeface="华文新魏" panose="02010800040101010101" pitchFamily="2" charset="-122"/>
              <a:ea typeface="华文新魏" panose="02010800040101010101" pitchFamily="2" charset="-122"/>
            </a:endParaRPr>
          </a:p>
          <a:p>
            <a:pPr>
              <a:spcBef>
                <a:spcPts val="600"/>
              </a:spcBef>
            </a:pPr>
            <a:r>
              <a:rPr lang="zh-CN" altLang="en-US" sz="2800">
                <a:solidFill>
                  <a:srgbClr val="000000"/>
                </a:solidFill>
                <a:latin typeface="华文新魏" panose="02010800040101010101" pitchFamily="2" charset="-122"/>
                <a:ea typeface="华文新魏" panose="02010800040101010101" pitchFamily="2" charset="-122"/>
              </a:rPr>
              <a:t>查询条件“</a:t>
            </a:r>
            <a:r>
              <a:rPr lang="en-US" altLang="zh-CN" sz="2800">
                <a:solidFill>
                  <a:srgbClr val="000000"/>
                </a:solidFill>
                <a:latin typeface="华文新魏" panose="02010800040101010101" pitchFamily="2" charset="-122"/>
                <a:ea typeface="华文新魏" panose="02010800040101010101" pitchFamily="2" charset="-122"/>
              </a:rPr>
              <a:t>A=a”</a:t>
            </a:r>
            <a:r>
              <a:rPr lang="zh-CN" altLang="en-US" sz="2800">
                <a:solidFill>
                  <a:srgbClr val="000000"/>
                </a:solidFill>
                <a:latin typeface="华文新魏" panose="02010800040101010101" pitchFamily="2" charset="-122"/>
                <a:ea typeface="华文新魏" panose="02010800040101010101" pitchFamily="2" charset="-122"/>
              </a:rPr>
              <a:t>，</a:t>
            </a:r>
            <a:r>
              <a:rPr lang="en-US" altLang="zh-CN" sz="2800">
                <a:solidFill>
                  <a:srgbClr val="000000"/>
                </a:solidFill>
                <a:latin typeface="华文新魏" panose="02010800040101010101" pitchFamily="2" charset="-122"/>
                <a:ea typeface="华文新魏" panose="02010800040101010101" pitchFamily="2" charset="-122"/>
              </a:rPr>
              <a:t>A</a:t>
            </a:r>
            <a:r>
              <a:rPr lang="zh-CN" altLang="en-US" sz="2800">
                <a:solidFill>
                  <a:srgbClr val="000000"/>
                </a:solidFill>
                <a:latin typeface="华文新魏" panose="02010800040101010101" pitchFamily="2" charset="-122"/>
                <a:ea typeface="华文新魏" panose="02010800040101010101" pitchFamily="2" charset="-122"/>
              </a:rPr>
              <a:t>不是</a:t>
            </a:r>
            <a:r>
              <a:rPr lang="en-US" altLang="zh-CN" sz="2800">
                <a:solidFill>
                  <a:srgbClr val="000000"/>
                </a:solidFill>
                <a:latin typeface="华文新魏" panose="02010800040101010101" pitchFamily="2" charset="-122"/>
                <a:ea typeface="华文新魏" panose="02010800040101010101" pitchFamily="2" charset="-122"/>
              </a:rPr>
              <a:t>Hash</a:t>
            </a:r>
            <a:r>
              <a:rPr lang="zh-CN" altLang="en-US" sz="2800">
                <a:solidFill>
                  <a:srgbClr val="000000"/>
                </a:solidFill>
                <a:latin typeface="华文新魏" panose="02010800040101010101" pitchFamily="2" charset="-122"/>
                <a:ea typeface="华文新魏" panose="02010800040101010101" pitchFamily="2" charset="-122"/>
              </a:rPr>
              <a:t>属性：</a:t>
            </a:r>
          </a:p>
          <a:p>
            <a:pPr lvl="1">
              <a:spcBef>
                <a:spcPts val="600"/>
              </a:spcBef>
              <a:buClr>
                <a:srgbClr val="003399"/>
              </a:buClr>
              <a:buFontTx/>
              <a:buChar char="-"/>
            </a:pPr>
            <a:r>
              <a:rPr lang="zh-CN" altLang="en-US" sz="2400">
                <a:latin typeface="华文新魏" panose="02010800040101010101" pitchFamily="2" charset="-122"/>
                <a:ea typeface="华文新魏" panose="02010800040101010101" pitchFamily="2" charset="-122"/>
              </a:rPr>
              <a:t>使用无序文件上的查找方法</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 </a:t>
            </a:r>
          </a:p>
        </p:txBody>
      </p:sp>
      <p:grpSp>
        <p:nvGrpSpPr>
          <p:cNvPr id="7" name="组合 6">
            <a:extLst>
              <a:ext uri="{FF2B5EF4-FFF2-40B4-BE49-F238E27FC236}">
                <a16:creationId xmlns:a16="http://schemas.microsoft.com/office/drawing/2014/main" id="{DB0AB575-0C16-4B44-A356-82730566EDDE}"/>
              </a:ext>
            </a:extLst>
          </p:cNvPr>
          <p:cNvGrpSpPr/>
          <p:nvPr/>
        </p:nvGrpSpPr>
        <p:grpSpPr>
          <a:xfrm>
            <a:off x="1398568" y="4042914"/>
            <a:ext cx="7000924" cy="2743672"/>
            <a:chOff x="1500166" y="3571876"/>
            <a:chExt cx="7215238" cy="3257096"/>
          </a:xfrm>
          <a:solidFill>
            <a:srgbClr val="FFEBFF"/>
          </a:solidFill>
        </p:grpSpPr>
        <p:sp>
          <p:nvSpPr>
            <p:cNvPr id="8" name="圆角矩形 7">
              <a:extLst>
                <a:ext uri="{FF2B5EF4-FFF2-40B4-BE49-F238E27FC236}">
                  <a16:creationId xmlns:a16="http://schemas.microsoft.com/office/drawing/2014/main" id="{3CD0D580-F017-4745-9E7C-089D7AFD6626}"/>
                </a:ext>
              </a:extLst>
            </p:cNvPr>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latin typeface="Times New Roman" panose="02020603050405020304"/>
                <a:ea typeface="华文新魏" panose="02010800040101010101" pitchFamily="2" charset="-122"/>
              </a:endParaRPr>
            </a:p>
          </p:txBody>
        </p:sp>
        <p:pic>
          <p:nvPicPr>
            <p:cNvPr id="9" name="Picture 2">
              <a:extLst>
                <a:ext uri="{FF2B5EF4-FFF2-40B4-BE49-F238E27FC236}">
                  <a16:creationId xmlns:a16="http://schemas.microsoft.com/office/drawing/2014/main" id="{FE2C73F3-5BAE-43EA-812C-A56F29D0CEE4}"/>
                </a:ext>
              </a:extLst>
            </p:cNvPr>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6">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p:cTn id="3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3D689-30B5-4ED1-A41F-348337BFB75D}"/>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简单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文件的插入操作</a:t>
            </a:r>
          </a:p>
        </p:txBody>
      </p:sp>
      <p:sp>
        <p:nvSpPr>
          <p:cNvPr id="3" name="内容占位符 2">
            <a:extLst>
              <a:ext uri="{FF2B5EF4-FFF2-40B4-BE49-F238E27FC236}">
                <a16:creationId xmlns:a16="http://schemas.microsoft.com/office/drawing/2014/main" id="{458B4F1F-9EAB-4834-9D76-25C7C8D16973}"/>
              </a:ext>
            </a:extLst>
          </p:cNvPr>
          <p:cNvSpPr>
            <a:spLocks noGrp="1"/>
          </p:cNvSpPr>
          <p:nvPr>
            <p:ph idx="1"/>
          </p:nvPr>
        </p:nvSpPr>
        <p:spPr>
          <a:xfrm>
            <a:off x="381000" y="1357313"/>
            <a:ext cx="8229600" cy="2114550"/>
          </a:xfrm>
        </p:spPr>
        <p:txBody>
          <a:bodyPr>
            <a:prstTxWarp prst="textNoShape">
              <a:avLst/>
            </a:prstTxWarp>
          </a:bodyPr>
          <a:lstStyle/>
          <a:p>
            <a:pPr marL="285750" indent="-228600">
              <a:defRPr/>
            </a:pPr>
            <a:r>
              <a:rPr lang="zh-CN" altLang="en-US" sz="2800">
                <a:latin typeface="华文新魏" panose="02010800040101010101" pitchFamily="2" charset="-122"/>
                <a:ea typeface="华文新魏" panose="02010800040101010101" pitchFamily="2" charset="-122"/>
              </a:rPr>
              <a:t>使用</a:t>
            </a:r>
            <a:r>
              <a:rPr lang="en-US" altLang="zh-CN" sz="2800">
                <a:latin typeface="华文新魏" panose="02010800040101010101" pitchFamily="2" charset="-122"/>
                <a:ea typeface="华文新魏" panose="02010800040101010101" pitchFamily="2" charset="-122"/>
              </a:rPr>
              <a:t>Hash</a:t>
            </a:r>
            <a:r>
              <a:rPr lang="zh-CN" altLang="en-US" sz="2800">
                <a:latin typeface="华文新魏" panose="02010800040101010101" pitchFamily="2" charset="-122"/>
                <a:ea typeface="华文新魏" panose="02010800040101010101" pitchFamily="2" charset="-122"/>
              </a:rPr>
              <a:t>函数计算插入记录</a:t>
            </a:r>
            <a:r>
              <a:rPr lang="en-US" altLang="zh-CN" sz="2800">
                <a:latin typeface="华文新魏" panose="02010800040101010101" pitchFamily="2" charset="-122"/>
                <a:ea typeface="华文新魏" panose="02010800040101010101" pitchFamily="2" charset="-122"/>
              </a:rPr>
              <a:t>r</a:t>
            </a:r>
            <a:r>
              <a:rPr lang="zh-CN" altLang="en-US" sz="2800">
                <a:latin typeface="华文新魏" panose="02010800040101010101" pitchFamily="2" charset="-122"/>
                <a:ea typeface="华文新魏" panose="02010800040101010101" pitchFamily="2" charset="-122"/>
              </a:rPr>
              <a:t>的桶号</a:t>
            </a:r>
            <a:r>
              <a:rPr lang="en-US" altLang="zh-CN" sz="2800">
                <a:latin typeface="华文新魏" panose="02010800040101010101" pitchFamily="2" charset="-122"/>
                <a:ea typeface="华文新魏" panose="02010800040101010101" pitchFamily="2" charset="-122"/>
              </a:rPr>
              <a:t>i；</a:t>
            </a:r>
          </a:p>
          <a:p>
            <a:pPr marL="285750" indent="-228600">
              <a:defRPr/>
            </a:pPr>
            <a:r>
              <a:rPr lang="zh-CN" altLang="en-US" sz="2800">
                <a:latin typeface="华文新魏" panose="02010800040101010101" pitchFamily="2" charset="-122"/>
                <a:ea typeface="华文新魏" panose="02010800040101010101" pitchFamily="2" charset="-122"/>
              </a:rPr>
              <a:t>在桶</a:t>
            </a:r>
            <a:r>
              <a:rPr lang="en-US" altLang="zh-CN" sz="2800">
                <a:latin typeface="华文新魏" panose="02010800040101010101" pitchFamily="2" charset="-122"/>
                <a:ea typeface="华文新魏" panose="02010800040101010101" pitchFamily="2" charset="-122"/>
              </a:rPr>
              <a:t>i</a:t>
            </a:r>
            <a:r>
              <a:rPr lang="zh-CN" altLang="en-US" sz="2800">
                <a:latin typeface="华文新魏" panose="02010800040101010101" pitchFamily="2" charset="-122"/>
                <a:ea typeface="华文新魏" panose="02010800040101010101" pitchFamily="2" charset="-122"/>
              </a:rPr>
              <a:t>的磁盘块链上寻找空闲空间，将</a:t>
            </a:r>
            <a:r>
              <a:rPr lang="en-US" altLang="zh-CN" sz="2800">
                <a:latin typeface="华文新魏" panose="02010800040101010101" pitchFamily="2" charset="-122"/>
                <a:ea typeface="华文新魏" panose="02010800040101010101" pitchFamily="2" charset="-122"/>
              </a:rPr>
              <a:t>r</a:t>
            </a:r>
            <a:r>
              <a:rPr lang="zh-CN" altLang="en-US" sz="2800">
                <a:latin typeface="华文新魏" panose="02010800040101010101" pitchFamily="2" charset="-122"/>
                <a:ea typeface="华文新魏" panose="02010800040101010101" pitchFamily="2" charset="-122"/>
              </a:rPr>
              <a:t>存入；</a:t>
            </a:r>
          </a:p>
          <a:p>
            <a:pPr marL="285750" indent="-228600">
              <a:defRPr/>
            </a:pPr>
            <a:r>
              <a:rPr lang="zh-CN" altLang="en-US" sz="2800">
                <a:latin typeface="华文新魏" panose="02010800040101010101" pitchFamily="2" charset="-122"/>
                <a:ea typeface="华文新魏" panose="02010800040101010101" pitchFamily="2" charset="-122"/>
              </a:rPr>
              <a:t>若链上所有块中均无空闲空间，向系统申请一个磁盘块，将新</a:t>
            </a:r>
            <a:r>
              <a:rPr lang="en-US" altLang="zh-CN" sz="2800">
                <a:latin typeface="华文新魏" panose="02010800040101010101" pitchFamily="2" charset="-122"/>
                <a:ea typeface="华文新魏" panose="02010800040101010101" pitchFamily="2" charset="-122"/>
              </a:rPr>
              <a:t>r</a:t>
            </a:r>
            <a:r>
              <a:rPr lang="zh-CN" altLang="en-US" sz="2800">
                <a:latin typeface="华文新魏" panose="02010800040101010101" pitchFamily="2" charset="-122"/>
                <a:ea typeface="华文新魏" panose="02010800040101010101" pitchFamily="2" charset="-122"/>
              </a:rPr>
              <a:t>插入，新块链入桶</a:t>
            </a:r>
            <a:r>
              <a:rPr lang="en-US" altLang="zh-CN" sz="2800">
                <a:latin typeface="华文新魏" panose="02010800040101010101" pitchFamily="2" charset="-122"/>
                <a:ea typeface="华文新魏" panose="02010800040101010101" pitchFamily="2" charset="-122"/>
              </a:rPr>
              <a:t>i</a:t>
            </a:r>
            <a:r>
              <a:rPr lang="zh-CN" altLang="en-US" sz="2800">
                <a:latin typeface="华文新魏" panose="02010800040101010101" pitchFamily="2" charset="-122"/>
                <a:ea typeface="华文新魏" panose="02010800040101010101" pitchFamily="2" charset="-122"/>
              </a:rPr>
              <a:t>的磁盘块链</a:t>
            </a:r>
            <a:r>
              <a:rPr lang="zh-CN" altLang="en-US" sz="2800">
                <a:ea typeface="华文新魏" panose="02010800040101010101" pitchFamily="2" charset="-122"/>
              </a:rPr>
              <a:t>。 </a:t>
            </a:r>
          </a:p>
          <a:p>
            <a:pPr marL="285750" indent="-228600">
              <a:defRPr/>
            </a:pPr>
            <a:endParaRPr lang="zh-CN" altLang="en-US">
              <a:ea typeface="华文新魏" panose="02010800040101010101" pitchFamily="2" charset="-122"/>
            </a:endParaRPr>
          </a:p>
        </p:txBody>
      </p:sp>
      <p:sp>
        <p:nvSpPr>
          <p:cNvPr id="4" name="日期占位符 3">
            <a:extLst>
              <a:ext uri="{FF2B5EF4-FFF2-40B4-BE49-F238E27FC236}">
                <a16:creationId xmlns:a16="http://schemas.microsoft.com/office/drawing/2014/main" id="{EC30E8A1-60BB-41AE-9B47-C5B014934715}"/>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1ABCE404-4765-4474-9CEF-5017EEACE000}"/>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AB38BAA1-4A6A-405E-90E4-6F56AC97055F}"/>
              </a:ext>
            </a:extLst>
          </p:cNvPr>
          <p:cNvSpPr>
            <a:spLocks noGrp="1"/>
          </p:cNvSpPr>
          <p:nvPr>
            <p:ph type="sldNum" sz="quarter" idx="12"/>
          </p:nvPr>
        </p:nvSpPr>
        <p:spPr/>
        <p:txBody>
          <a:bodyPr/>
          <a:lstStyle/>
          <a:p>
            <a:pPr>
              <a:defRPr/>
            </a:pPr>
            <a:fld id="{C45F6FA9-F9A2-46A3-9A10-8A874DE849E4}" type="slidenum">
              <a:rPr lang="zh-CN" altLang="en-US"/>
              <a:pPr>
                <a:defRPr/>
              </a:pPr>
              <a:t>66</a:t>
            </a:fld>
            <a:endParaRPr lang="en-US" altLang="zh-CN"/>
          </a:p>
        </p:txBody>
      </p:sp>
      <p:grpSp>
        <p:nvGrpSpPr>
          <p:cNvPr id="68615" name="组合 6">
            <a:extLst>
              <a:ext uri="{FF2B5EF4-FFF2-40B4-BE49-F238E27FC236}">
                <a16:creationId xmlns:a16="http://schemas.microsoft.com/office/drawing/2014/main" id="{036E8D1D-96C6-4A96-ACFB-540EC2DE5655}"/>
              </a:ext>
            </a:extLst>
          </p:cNvPr>
          <p:cNvGrpSpPr>
            <a:grpSpLocks/>
          </p:cNvGrpSpPr>
          <p:nvPr/>
        </p:nvGrpSpPr>
        <p:grpSpPr bwMode="auto">
          <a:xfrm>
            <a:off x="1285875" y="3500438"/>
            <a:ext cx="7000875" cy="2928937"/>
            <a:chOff x="1500166" y="3571876"/>
            <a:chExt cx="7215238" cy="3257096"/>
          </a:xfrm>
        </p:grpSpPr>
        <p:sp>
          <p:nvSpPr>
            <p:cNvPr id="8" name="圆角矩形 7">
              <a:extLst>
                <a:ext uri="{FF2B5EF4-FFF2-40B4-BE49-F238E27FC236}">
                  <a16:creationId xmlns:a16="http://schemas.microsoft.com/office/drawing/2014/main" id="{1880EA38-49DE-470E-A51E-FF3F3883381C}"/>
                </a:ext>
              </a:extLst>
            </p:cNvPr>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pic>
          <p:nvPicPr>
            <p:cNvPr id="68619" name="Picture 2">
              <a:extLst>
                <a:ext uri="{FF2B5EF4-FFF2-40B4-BE49-F238E27FC236}">
                  <a16:creationId xmlns:a16="http://schemas.microsoft.com/office/drawing/2014/main" id="{799348A9-FF40-46EA-B2FE-EEDEA6C2D5E3}"/>
                </a:ext>
              </a:extLst>
            </p:cNvPr>
            <p:cNvPicPr>
              <a:picLocks noChangeAspect="1" noChangeArrowheads="1"/>
            </p:cNvPicPr>
            <p:nvPr/>
          </p:nvPicPr>
          <p:blipFill>
            <a:blip r:embed="rId2">
              <a:clrChange>
                <a:clrFrom>
                  <a:srgbClr val="FFFFFF"/>
                </a:clrFrom>
                <a:clrTo>
                  <a:srgbClr val="FFFFFF">
                    <a:alpha val="0"/>
                  </a:srgbClr>
                </a:clrTo>
              </a:clrChange>
              <a:lum bright="-10000"/>
              <a:extLst>
                <a:ext uri="{28A0092B-C50C-407E-A947-70E740481C1C}">
                  <a14:useLocalDpi xmlns:a14="http://schemas.microsoft.com/office/drawing/2010/main" val="0"/>
                </a:ext>
              </a:extLst>
            </a:blip>
            <a:srcRect/>
            <a:stretch>
              <a:fillRect/>
            </a:stretch>
          </p:blipFill>
          <p:spPr bwMode="auto">
            <a:xfrm>
              <a:off x="1728994" y="3643314"/>
              <a:ext cx="6786610" cy="311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FA46F-3DC3-43B3-8673-B0CCA115DB39}"/>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简单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文件的删除操作</a:t>
            </a:r>
          </a:p>
        </p:txBody>
      </p:sp>
      <p:sp>
        <p:nvSpPr>
          <p:cNvPr id="3" name="内容占位符 2">
            <a:extLst>
              <a:ext uri="{FF2B5EF4-FFF2-40B4-BE49-F238E27FC236}">
                <a16:creationId xmlns:a16="http://schemas.microsoft.com/office/drawing/2014/main" id="{1F36303D-5DC9-46E1-B709-F6FBDA268C40}"/>
              </a:ext>
            </a:extLst>
          </p:cNvPr>
          <p:cNvSpPr>
            <a:spLocks noGrp="1"/>
          </p:cNvSpPr>
          <p:nvPr>
            <p:ph idx="1"/>
          </p:nvPr>
        </p:nvSpPr>
        <p:spPr>
          <a:xfrm>
            <a:off x="381000" y="1285875"/>
            <a:ext cx="8229600" cy="2757488"/>
          </a:xfrm>
        </p:spPr>
        <p:txBody>
          <a:bodyPr/>
          <a:lstStyle/>
          <a:p>
            <a:pPr marL="285750" indent="-228600">
              <a:spcBef>
                <a:spcPts val="600"/>
              </a:spcBef>
              <a:defRPr/>
            </a:pPr>
            <a:r>
              <a:rPr lang="zh-CN" altLang="en-US" sz="2800" noProof="1">
                <a:latin typeface="华文新魏" panose="02010800040101010101" pitchFamily="2" charset="-122"/>
                <a:ea typeface="华文新魏" panose="02010800040101010101" pitchFamily="2" charset="-122"/>
              </a:rPr>
              <a:t>如果已知欲删除记录的</a:t>
            </a:r>
            <a:r>
              <a:rPr lang="en-US" altLang="zh-CN" sz="2800" noProof="1">
                <a:latin typeface="华文新魏" panose="02010800040101010101" pitchFamily="2" charset="-122"/>
                <a:ea typeface="华文新魏" panose="02010800040101010101" pitchFamily="2" charset="-122"/>
              </a:rPr>
              <a:t>Hash</a:t>
            </a:r>
            <a:r>
              <a:rPr lang="zh-CN" altLang="en-US" sz="2800" noProof="1">
                <a:latin typeface="华文新魏" panose="02010800040101010101" pitchFamily="2" charset="-122"/>
                <a:ea typeface="华文新魏" panose="02010800040101010101" pitchFamily="2" charset="-122"/>
              </a:rPr>
              <a:t>码值</a:t>
            </a:r>
            <a:endParaRPr lang="en-US" altLang="zh-CN" sz="2800" noProof="1">
              <a:latin typeface="华文新魏" panose="02010800040101010101" pitchFamily="2" charset="-122"/>
              <a:ea typeface="华文新魏" panose="02010800040101010101" pitchFamily="2" charset="-122"/>
            </a:endParaRPr>
          </a:p>
          <a:p>
            <a:pPr marL="685800" lvl="1" indent="-228600">
              <a:spcBef>
                <a:spcPts val="600"/>
              </a:spcBef>
              <a:buClr>
                <a:srgbClr val="003399"/>
              </a:buClr>
              <a:buFontTx/>
              <a:buChar char="-"/>
              <a:defRPr/>
            </a:pPr>
            <a:r>
              <a:rPr lang="zh-CN" altLang="en-US" sz="2400" noProof="1">
                <a:latin typeface="华文新魏" panose="02010800040101010101" pitchFamily="2" charset="-122"/>
                <a:ea typeface="华文新魏" panose="02010800040101010101" pitchFamily="2" charset="-122"/>
              </a:rPr>
              <a:t>使用</a:t>
            </a:r>
            <a:r>
              <a:rPr lang="en-US" altLang="zh-CN" sz="2400" noProof="1">
                <a:latin typeface="华文新魏" panose="02010800040101010101" pitchFamily="2" charset="-122"/>
                <a:ea typeface="华文新魏" panose="02010800040101010101" pitchFamily="2" charset="-122"/>
              </a:rPr>
              <a:t>Hash</a:t>
            </a:r>
            <a:r>
              <a:rPr lang="zh-CN" altLang="en-US" sz="2400" noProof="1">
                <a:latin typeface="华文新魏" panose="02010800040101010101" pitchFamily="2" charset="-122"/>
                <a:ea typeface="华文新魏" panose="02010800040101010101" pitchFamily="2" charset="-122"/>
              </a:rPr>
              <a:t>函数计算欲删除记录桶号</a:t>
            </a:r>
            <a:r>
              <a:rPr lang="en-US" altLang="zh-CN" sz="2400" noProof="1">
                <a:latin typeface="华文新魏" panose="02010800040101010101" pitchFamily="2" charset="-122"/>
                <a:ea typeface="华文新魏" panose="02010800040101010101" pitchFamily="2" charset="-122"/>
              </a:rPr>
              <a:t>i，</a:t>
            </a:r>
            <a:r>
              <a:rPr lang="zh-CN" altLang="en-US" sz="2400" noProof="1">
                <a:latin typeface="华文新魏" panose="02010800040101010101" pitchFamily="2" charset="-122"/>
                <a:ea typeface="华文新魏" panose="02010800040101010101" pitchFamily="2" charset="-122"/>
              </a:rPr>
              <a:t>在桶</a:t>
            </a:r>
            <a:r>
              <a:rPr lang="en-US" altLang="zh-CN" sz="2400" noProof="1">
                <a:latin typeface="华文新魏" panose="02010800040101010101" pitchFamily="2" charset="-122"/>
                <a:ea typeface="华文新魏" panose="02010800040101010101" pitchFamily="2" charset="-122"/>
              </a:rPr>
              <a:t>i</a:t>
            </a:r>
            <a:r>
              <a:rPr lang="zh-CN" altLang="en-US" sz="2400" noProof="1">
                <a:latin typeface="华文新魏" panose="02010800040101010101" pitchFamily="2" charset="-122"/>
                <a:ea typeface="华文新魏" panose="02010800040101010101" pitchFamily="2" charset="-122"/>
              </a:rPr>
              <a:t>的磁盘块链上找到欲删除记录，将其删除；</a:t>
            </a:r>
            <a:endParaRPr lang="en-US" altLang="zh-CN" sz="2400" noProof="1">
              <a:latin typeface="华文新魏" panose="02010800040101010101" pitchFamily="2" charset="-122"/>
              <a:ea typeface="华文新魏" panose="02010800040101010101" pitchFamily="2" charset="-122"/>
            </a:endParaRPr>
          </a:p>
          <a:p>
            <a:pPr marL="685800" lvl="1" indent="-228600">
              <a:spcBef>
                <a:spcPts val="600"/>
              </a:spcBef>
              <a:buClr>
                <a:srgbClr val="003399"/>
              </a:buClr>
              <a:buFontTx/>
              <a:buChar char="-"/>
              <a:defRPr/>
            </a:pPr>
            <a:r>
              <a:rPr lang="zh-CN" altLang="en-US" sz="2400" noProof="1">
                <a:latin typeface="华文新魏" panose="02010800040101010101" pitchFamily="2" charset="-122"/>
                <a:ea typeface="华文新魏" panose="02010800040101010101" pitchFamily="2" charset="-122"/>
              </a:rPr>
              <a:t>若欲删除记录所在磁盘块空，则释放该磁盘块</a:t>
            </a:r>
            <a:r>
              <a:rPr lang="en-US" altLang="zh-CN" sz="2400" noProof="1">
                <a:latin typeface="华文新魏" panose="02010800040101010101" pitchFamily="2" charset="-122"/>
                <a:ea typeface="华文新魏" panose="02010800040101010101" pitchFamily="2" charset="-122"/>
              </a:rPr>
              <a:t>.</a:t>
            </a:r>
            <a:endParaRPr lang="zh-CN" altLang="en-US" sz="2400" noProof="1">
              <a:latin typeface="华文新魏" panose="02010800040101010101" pitchFamily="2" charset="-122"/>
              <a:ea typeface="华文新魏" panose="02010800040101010101" pitchFamily="2" charset="-122"/>
            </a:endParaRPr>
          </a:p>
          <a:p>
            <a:pPr marL="285750" indent="-228600">
              <a:spcBef>
                <a:spcPts val="600"/>
              </a:spcBef>
              <a:defRPr/>
            </a:pPr>
            <a:r>
              <a:rPr lang="zh-CN" altLang="en-US" sz="2800" noProof="1">
                <a:latin typeface="华文新魏" panose="02010800040101010101" pitchFamily="2" charset="-122"/>
                <a:ea typeface="华文新魏" panose="02010800040101010101" pitchFamily="2" charset="-122"/>
              </a:rPr>
              <a:t>如果不知道欲删除记录的</a:t>
            </a:r>
            <a:r>
              <a:rPr lang="en-US" altLang="zh-CN" sz="2800" noProof="1">
                <a:latin typeface="华文新魏" panose="02010800040101010101" pitchFamily="2" charset="-122"/>
                <a:ea typeface="华文新魏" panose="02010800040101010101" pitchFamily="2" charset="-122"/>
              </a:rPr>
              <a:t>Hash</a:t>
            </a:r>
            <a:r>
              <a:rPr lang="zh-CN" altLang="en-US" sz="2800" noProof="1">
                <a:latin typeface="华文新魏" panose="02010800040101010101" pitchFamily="2" charset="-122"/>
                <a:ea typeface="华文新魏" panose="02010800040101010101" pitchFamily="2" charset="-122"/>
              </a:rPr>
              <a:t>码值</a:t>
            </a:r>
          </a:p>
          <a:p>
            <a:pPr marL="685800" lvl="1" indent="-228600">
              <a:spcBef>
                <a:spcPts val="600"/>
              </a:spcBef>
              <a:buClr>
                <a:srgbClr val="003399"/>
              </a:buClr>
              <a:buFontTx/>
              <a:buChar char="-"/>
              <a:defRPr/>
            </a:pPr>
            <a:r>
              <a:rPr lang="zh-CN" altLang="en-US" sz="2400" noProof="1">
                <a:latin typeface="华文新魏" panose="02010800040101010101" pitchFamily="2" charset="-122"/>
                <a:ea typeface="华文新魏" panose="02010800040101010101" pitchFamily="2" charset="-122"/>
              </a:rPr>
              <a:t>使用无序文件上的记录删除方法来处理删除操作</a:t>
            </a:r>
            <a:r>
              <a:rPr lang="en-US" altLang="zh-CN" sz="2400" noProof="1"/>
              <a:t>.</a:t>
            </a:r>
            <a:endParaRPr lang="zh-CN" altLang="en-US" sz="2400" noProof="1"/>
          </a:p>
          <a:p>
            <a:pPr marL="285750" indent="-228600">
              <a:spcBef>
                <a:spcPts val="600"/>
              </a:spcBef>
              <a:defRPr/>
            </a:pPr>
            <a:endParaRPr lang="zh-CN" altLang="en-US" noProof="1"/>
          </a:p>
        </p:txBody>
      </p:sp>
      <p:sp>
        <p:nvSpPr>
          <p:cNvPr id="4" name="日期占位符 3">
            <a:extLst>
              <a:ext uri="{FF2B5EF4-FFF2-40B4-BE49-F238E27FC236}">
                <a16:creationId xmlns:a16="http://schemas.microsoft.com/office/drawing/2014/main" id="{DF98441E-6892-4B16-A025-2B3873CBFF15}"/>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1F37D09-0618-47F8-B2B5-3FDC25677353}"/>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E10F2379-1D1F-45BB-90E2-AE7E355EE8BD}"/>
              </a:ext>
            </a:extLst>
          </p:cNvPr>
          <p:cNvSpPr>
            <a:spLocks noGrp="1"/>
          </p:cNvSpPr>
          <p:nvPr>
            <p:ph type="sldNum" sz="quarter" idx="12"/>
          </p:nvPr>
        </p:nvSpPr>
        <p:spPr/>
        <p:txBody>
          <a:bodyPr/>
          <a:lstStyle/>
          <a:p>
            <a:pPr>
              <a:defRPr/>
            </a:pPr>
            <a:fld id="{553299CF-0A87-4803-8A47-3E46DC98DA87}" type="slidenum">
              <a:rPr lang="zh-CN" altLang="en-US"/>
              <a:pPr>
                <a:defRPr/>
              </a:pPr>
              <a:t>67</a:t>
            </a:fld>
            <a:endParaRPr lang="en-US" altLang="zh-CN"/>
          </a:p>
        </p:txBody>
      </p:sp>
      <p:grpSp>
        <p:nvGrpSpPr>
          <p:cNvPr id="69639" name="组合 6">
            <a:extLst>
              <a:ext uri="{FF2B5EF4-FFF2-40B4-BE49-F238E27FC236}">
                <a16:creationId xmlns:a16="http://schemas.microsoft.com/office/drawing/2014/main" id="{0602F2B5-E884-4125-9D37-2FA68843B3F5}"/>
              </a:ext>
            </a:extLst>
          </p:cNvPr>
          <p:cNvGrpSpPr>
            <a:grpSpLocks/>
          </p:cNvGrpSpPr>
          <p:nvPr/>
        </p:nvGrpSpPr>
        <p:grpSpPr bwMode="auto">
          <a:xfrm>
            <a:off x="1398588" y="4286250"/>
            <a:ext cx="7000875" cy="2500313"/>
            <a:chOff x="1500166" y="3571876"/>
            <a:chExt cx="7215238" cy="3257096"/>
          </a:xfrm>
        </p:grpSpPr>
        <p:sp>
          <p:nvSpPr>
            <p:cNvPr id="8" name="圆角矩形 7">
              <a:extLst>
                <a:ext uri="{FF2B5EF4-FFF2-40B4-BE49-F238E27FC236}">
                  <a16:creationId xmlns:a16="http://schemas.microsoft.com/office/drawing/2014/main" id="{EE425B7B-B997-451F-AFFD-B2703E6473D6}"/>
                </a:ext>
              </a:extLst>
            </p:cNvPr>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pic>
          <p:nvPicPr>
            <p:cNvPr id="69643" name="Picture 2">
              <a:extLst>
                <a:ext uri="{FF2B5EF4-FFF2-40B4-BE49-F238E27FC236}">
                  <a16:creationId xmlns:a16="http://schemas.microsoft.com/office/drawing/2014/main" id="{59941BEF-CA02-49A1-B7C5-C156C72754E2}"/>
                </a:ext>
              </a:extLst>
            </p:cNvPr>
            <p:cNvPicPr>
              <a:picLocks noChangeAspect="1" noChangeArrowheads="1"/>
            </p:cNvPicPr>
            <p:nvPr/>
          </p:nvPicPr>
          <p:blipFill>
            <a:blip r:embed="rId2">
              <a:clrChange>
                <a:clrFrom>
                  <a:srgbClr val="FFFFFF"/>
                </a:clrFrom>
                <a:clrTo>
                  <a:srgbClr val="FFFFFF">
                    <a:alpha val="0"/>
                  </a:srgbClr>
                </a:clrTo>
              </a:clrChange>
              <a:lum bright="-10000"/>
              <a:extLst>
                <a:ext uri="{28A0092B-C50C-407E-A947-70E740481C1C}">
                  <a14:useLocalDpi xmlns:a14="http://schemas.microsoft.com/office/drawing/2010/main" val="0"/>
                </a:ext>
              </a:extLst>
            </a:blip>
            <a:srcRect/>
            <a:stretch>
              <a:fillRect/>
            </a:stretch>
          </p:blipFill>
          <p:spPr bwMode="auto">
            <a:xfrm>
              <a:off x="1728994" y="3643314"/>
              <a:ext cx="6786610" cy="311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447E-D05C-4D79-8455-29CD6D6ED474}"/>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简单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文件的缺点</a:t>
            </a:r>
          </a:p>
        </p:txBody>
      </p:sp>
      <p:sp>
        <p:nvSpPr>
          <p:cNvPr id="3" name="内容占位符 2">
            <a:extLst>
              <a:ext uri="{FF2B5EF4-FFF2-40B4-BE49-F238E27FC236}">
                <a16:creationId xmlns:a16="http://schemas.microsoft.com/office/drawing/2014/main" id="{BA6BA5D5-DE0A-4104-9A22-708E36D54287}"/>
              </a:ext>
            </a:extLst>
          </p:cNvPr>
          <p:cNvSpPr>
            <a:spLocks noGrp="1"/>
          </p:cNvSpPr>
          <p:nvPr>
            <p:ph idx="1"/>
          </p:nvPr>
        </p:nvSpPr>
        <p:spPr/>
        <p:txBody>
          <a:bodyPr>
            <a:prstTxWarp prst="textNoShape">
              <a:avLst/>
            </a:prstTxWarp>
          </a:bodyPr>
          <a:lstStyle/>
          <a:p>
            <a:pPr marL="285750" indent="-228600">
              <a:spcBef>
                <a:spcPts val="1200"/>
              </a:spcBef>
              <a:defRPr/>
            </a:pPr>
            <a:r>
              <a:rPr lang="zh-CN" altLang="en-US">
                <a:latin typeface="华文新魏" panose="02010800040101010101" pitchFamily="2" charset="-122"/>
                <a:ea typeface="华文新魏" panose="02010800040101010101" pitchFamily="2" charset="-122"/>
              </a:rPr>
              <a:t>只能有效地支持在</a:t>
            </a:r>
            <a:r>
              <a:rPr lang="en-US" altLang="zh-CN">
                <a:latin typeface="华文新魏" panose="02010800040101010101" pitchFamily="2" charset="-122"/>
                <a:ea typeface="华文新魏" panose="02010800040101010101" pitchFamily="2" charset="-122"/>
              </a:rPr>
              <a:t>Hash</a:t>
            </a:r>
            <a:r>
              <a:rPr lang="zh-CN" altLang="en-US">
                <a:latin typeface="华文新魏" panose="02010800040101010101" pitchFamily="2" charset="-122"/>
                <a:ea typeface="华文新魏" panose="02010800040101010101" pitchFamily="2" charset="-122"/>
              </a:rPr>
              <a:t>码上具有相等比较的数据操作</a:t>
            </a:r>
            <a:r>
              <a:rPr lang="en-US" altLang="zh-CN">
                <a:latin typeface="华文新魏" panose="02010800040101010101" pitchFamily="2" charset="-122"/>
                <a:ea typeface="华文新魏" panose="02010800040101010101" pitchFamily="2" charset="-122"/>
              </a:rPr>
              <a:t>;</a:t>
            </a:r>
          </a:p>
          <a:p>
            <a:pPr marL="285750" indent="-228600">
              <a:spcBef>
                <a:spcPts val="1200"/>
              </a:spcBef>
              <a:defRPr/>
            </a:pPr>
            <a:r>
              <a:rPr lang="zh-CN" altLang="en-US">
                <a:latin typeface="华文新魏" panose="02010800040101010101" pitchFamily="2" charset="-122"/>
                <a:ea typeface="华文新魏" panose="02010800040101010101" pitchFamily="2" charset="-122"/>
              </a:rPr>
              <a:t>由于</a:t>
            </a:r>
            <a:r>
              <a:rPr lang="en-US" altLang="zh-CN">
                <a:latin typeface="华文新魏" panose="02010800040101010101" pitchFamily="2" charset="-122"/>
                <a:ea typeface="华文新魏" panose="02010800040101010101" pitchFamily="2" charset="-122"/>
              </a:rPr>
              <a:t>Hash</a:t>
            </a:r>
            <a:r>
              <a:rPr lang="zh-CN" altLang="en-US">
                <a:latin typeface="华文新魏" panose="02010800040101010101" pitchFamily="2" charset="-122"/>
                <a:ea typeface="华文新魏" panose="02010800040101010101" pitchFamily="2" charset="-122"/>
              </a:rPr>
              <a:t>桶的数量一成不变，当文件记录较少时，将浪费大量存储空间</a:t>
            </a:r>
            <a:r>
              <a:rPr lang="en-US" altLang="zh-CN">
                <a:latin typeface="华文新魏" panose="02010800040101010101" pitchFamily="2" charset="-122"/>
                <a:ea typeface="华文新魏" panose="02010800040101010101" pitchFamily="2" charset="-122"/>
              </a:rPr>
              <a:t>;</a:t>
            </a:r>
          </a:p>
          <a:p>
            <a:pPr marL="285750" indent="-228600">
              <a:spcBef>
                <a:spcPts val="1200"/>
              </a:spcBef>
              <a:defRPr/>
            </a:pPr>
            <a:r>
              <a:rPr lang="zh-CN" altLang="en-US">
                <a:latin typeface="华文新魏" panose="02010800040101010101" pitchFamily="2" charset="-122"/>
                <a:ea typeface="华文新魏" panose="02010800040101010101" pitchFamily="2" charset="-122"/>
              </a:rPr>
              <a:t>当文件记录超过一定数量以后，磁盘块链将会很长，影响记录的存取效率</a:t>
            </a:r>
            <a:r>
              <a:rPr lang="en-US" altLang="zh-CN">
                <a:latin typeface="华文新魏" panose="02010800040101010101" pitchFamily="2" charset="-122"/>
                <a:ea typeface="华文新魏" panose="02010800040101010101" pitchFamily="2" charset="-122"/>
              </a:rPr>
              <a:t>.</a:t>
            </a:r>
            <a:endParaRPr lang="zh-CN" altLang="en-US">
              <a:latin typeface="华文新魏" panose="02010800040101010101" pitchFamily="2" charset="-122"/>
              <a:ea typeface="华文新魏" panose="02010800040101010101" pitchFamily="2" charset="-122"/>
            </a:endParaRPr>
          </a:p>
          <a:p>
            <a:pPr marL="285750" indent="-228600">
              <a:spcBef>
                <a:spcPts val="1200"/>
              </a:spcBef>
              <a:defRPr/>
            </a:pPr>
            <a:endParaRPr lang="zh-CN" altLang="en-US">
              <a:ea typeface="华文新魏" panose="02010800040101010101" pitchFamily="2" charset="-122"/>
            </a:endParaRPr>
          </a:p>
        </p:txBody>
      </p:sp>
      <p:sp>
        <p:nvSpPr>
          <p:cNvPr id="4" name="日期占位符 3">
            <a:extLst>
              <a:ext uri="{FF2B5EF4-FFF2-40B4-BE49-F238E27FC236}">
                <a16:creationId xmlns:a16="http://schemas.microsoft.com/office/drawing/2014/main" id="{43A53E91-D959-47EE-9207-D7EB2C6A6D2A}"/>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3B98938F-1132-4E81-983D-42933889F47C}"/>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94F79E0A-CA28-4DBC-876A-62F76974D828}"/>
              </a:ext>
            </a:extLst>
          </p:cNvPr>
          <p:cNvSpPr>
            <a:spLocks noGrp="1"/>
          </p:cNvSpPr>
          <p:nvPr>
            <p:ph type="sldNum" sz="quarter" idx="12"/>
          </p:nvPr>
        </p:nvSpPr>
        <p:spPr/>
        <p:txBody>
          <a:bodyPr/>
          <a:lstStyle/>
          <a:p>
            <a:pPr>
              <a:defRPr/>
            </a:pPr>
            <a:fld id="{F704D169-CF3C-421B-B36E-1DEE2A96D0B1}" type="slidenum">
              <a:rPr lang="zh-CN" altLang="en-US"/>
              <a:pPr>
                <a:defRPr/>
              </a:pPr>
              <a:t>68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1BE14-8405-49E9-A5B9-CDF92C84E8A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动态</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8A49158C-37F1-4859-946D-E12F9A06893B}"/>
              </a:ext>
            </a:extLst>
          </p:cNvPr>
          <p:cNvSpPr>
            <a:spLocks noGrp="1"/>
          </p:cNvSpPr>
          <p:nvPr>
            <p:ph idx="1"/>
          </p:nvPr>
        </p:nvSpPr>
        <p:spPr/>
        <p:txBody>
          <a:bodyPr>
            <a:prstTxWarp prst="textNoShape">
              <a:avLst/>
            </a:prstTxWarp>
          </a:bodyPr>
          <a:lstStyle/>
          <a:p>
            <a:pPr marL="285750" indent="-228600">
              <a:spcBef>
                <a:spcPts val="600"/>
              </a:spcBef>
              <a:defRPr/>
            </a:pP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桶数量不固定</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随文件记录变化增减</a:t>
            </a:r>
            <a:endParaRPr lang="en-US" altLang="zh-CN" dirty="0">
              <a:latin typeface="华文新魏" panose="02010800040101010101" pitchFamily="2" charset="-122"/>
              <a:ea typeface="华文新魏" panose="02010800040101010101" pitchFamily="2" charset="-122"/>
            </a:endParaRPr>
          </a:p>
          <a:p>
            <a:pPr marL="285750" indent="-228600">
              <a:spcBef>
                <a:spcPts val="600"/>
              </a:spcBef>
              <a:defRPr/>
            </a:pPr>
            <a:r>
              <a:rPr lang="zh-CN" altLang="en-US" dirty="0">
                <a:latin typeface="华文新魏" panose="02010800040101010101" pitchFamily="2" charset="-122"/>
                <a:ea typeface="华文新魏" panose="02010800040101010101" pitchFamily="2" charset="-122"/>
              </a:rPr>
              <a:t>可以克服静态</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方法的缺点</a:t>
            </a:r>
            <a:endParaRPr lang="en-US" altLang="zh-CN" dirty="0">
              <a:latin typeface="华文新魏" panose="02010800040101010101" pitchFamily="2" charset="-122"/>
              <a:ea typeface="华文新魏" panose="02010800040101010101" pitchFamily="2" charset="-122"/>
            </a:endParaRPr>
          </a:p>
          <a:p>
            <a:pPr marL="285750" indent="-228600">
              <a:spcBef>
                <a:spcPts val="600"/>
              </a:spcBef>
              <a:defRPr/>
            </a:pPr>
            <a:r>
              <a:rPr lang="zh-CN" altLang="en-US" dirty="0">
                <a:latin typeface="华文新魏" panose="02010800040101010101" pitchFamily="2" charset="-122"/>
                <a:ea typeface="华文新魏" panose="02010800040101010101" pitchFamily="2" charset="-122"/>
              </a:rPr>
              <a:t>有多种方法</a:t>
            </a:r>
          </a:p>
          <a:p>
            <a:pPr marL="685800" lvl="1" indent="-228600">
              <a:spcBef>
                <a:spcPts val="600"/>
              </a:spcBef>
              <a:buClr>
                <a:srgbClr val="003399"/>
              </a:buClr>
              <a:buFontTx/>
              <a:buChar char="-"/>
              <a:defRPr/>
            </a:pPr>
            <a:r>
              <a:rPr lang="zh-CN" altLang="en-US" dirty="0">
                <a:latin typeface="华文新魏" panose="02010800040101010101" pitchFamily="2" charset="-122"/>
                <a:ea typeface="华文新魏" panose="02010800040101010101" pitchFamily="2" charset="-122"/>
              </a:rPr>
              <a:t>多</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表</a:t>
            </a:r>
            <a:endParaRPr lang="en-US" altLang="zh-CN" dirty="0">
              <a:latin typeface="华文新魏" panose="02010800040101010101" pitchFamily="2" charset="-122"/>
              <a:ea typeface="华文新魏" panose="02010800040101010101" pitchFamily="2" charset="-122"/>
            </a:endParaRPr>
          </a:p>
          <a:p>
            <a:pPr marL="685800" lvl="1" indent="-228600">
              <a:spcBef>
                <a:spcPts val="600"/>
              </a:spcBef>
              <a:buClr>
                <a:srgbClr val="003399"/>
              </a:buClr>
              <a:buFontTx/>
              <a:buChar char="-"/>
              <a:defRPr/>
            </a:pPr>
            <a:r>
              <a:rPr lang="zh-CN" altLang="en-US" dirty="0">
                <a:latin typeface="华文新魏" panose="02010800040101010101" pitchFamily="2" charset="-122"/>
                <a:ea typeface="华文新魏" panose="02010800040101010101" pitchFamily="2" charset="-122"/>
              </a:rPr>
              <a:t>可扩展</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方法</a:t>
            </a:r>
            <a:endParaRPr lang="en-US" altLang="zh-CN" dirty="0">
              <a:latin typeface="华文新魏" panose="02010800040101010101" pitchFamily="2" charset="-122"/>
              <a:ea typeface="华文新魏" panose="02010800040101010101" pitchFamily="2" charset="-122"/>
            </a:endParaRPr>
          </a:p>
          <a:p>
            <a:pPr marL="685800" lvl="1" indent="-228600">
              <a:spcBef>
                <a:spcPts val="600"/>
              </a:spcBef>
              <a:buClr>
                <a:srgbClr val="003399"/>
              </a:buClr>
              <a:buFontTx/>
              <a:buChar char="-"/>
              <a:defRPr/>
            </a:pPr>
            <a:r>
              <a:rPr lang="zh-CN" altLang="en-US" dirty="0">
                <a:latin typeface="华文新魏" panose="02010800040101010101" pitchFamily="2" charset="-122"/>
                <a:ea typeface="华文新魏" panose="02010800040101010101" pitchFamily="2" charset="-122"/>
              </a:rPr>
              <a:t>线性</a:t>
            </a: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方法</a:t>
            </a:r>
          </a:p>
        </p:txBody>
      </p:sp>
      <p:sp>
        <p:nvSpPr>
          <p:cNvPr id="4" name="日期占位符 3">
            <a:extLst>
              <a:ext uri="{FF2B5EF4-FFF2-40B4-BE49-F238E27FC236}">
                <a16:creationId xmlns:a16="http://schemas.microsoft.com/office/drawing/2014/main" id="{70E1AC81-6F7D-42FE-BF21-6E4191AB6697}"/>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823BC45D-5C09-47AD-8E19-8287676C8916}"/>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1E7C6DB4-50F9-4072-BFF2-666F4A7E2B70}"/>
              </a:ext>
            </a:extLst>
          </p:cNvPr>
          <p:cNvSpPr>
            <a:spLocks noGrp="1"/>
          </p:cNvSpPr>
          <p:nvPr>
            <p:ph type="sldNum" sz="quarter" idx="12"/>
          </p:nvPr>
        </p:nvSpPr>
        <p:spPr/>
        <p:txBody>
          <a:bodyPr/>
          <a:lstStyle/>
          <a:p>
            <a:pPr>
              <a:defRPr/>
            </a:pPr>
            <a:fld id="{CAE5E3CD-66FA-449D-AC3C-63A914E435FD}" type="slidenum">
              <a:rPr lang="zh-CN" altLang="en-US"/>
              <a:pPr>
                <a:defRPr/>
              </a:pPr>
              <a:t>69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858136"/>
            <a:ext cx="8382000" cy="4525963"/>
          </a:xfrm>
        </p:spPr>
        <p:txBody>
          <a:bodyPr/>
          <a:lstStyle/>
          <a:p>
            <a:pPr>
              <a:defRPr/>
            </a:pPr>
            <a:r>
              <a:rPr lang="zh-CN" altLang="en-US" sz="2800" dirty="0">
                <a:effectLst/>
                <a:latin typeface="华文新魏" panose="02010800040101010101" pitchFamily="2" charset="-122"/>
                <a:ea typeface="华文新魏" panose="02010800040101010101" pitchFamily="2" charset="-122"/>
              </a:rPr>
              <a:t>固态硬盘写原理</a:t>
            </a:r>
            <a:endParaRPr lang="en-US" altLang="zh-CN" sz="2800"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7</a:t>
            </a:fld>
            <a:endParaRPr lang="en-US" altLang="zh-CN"/>
          </a:p>
        </p:txBody>
      </p:sp>
      <p:sp>
        <p:nvSpPr>
          <p:cNvPr id="13" name="文本框 12">
            <a:extLst>
              <a:ext uri="{FF2B5EF4-FFF2-40B4-BE49-F238E27FC236}">
                <a16:creationId xmlns:a16="http://schemas.microsoft.com/office/drawing/2014/main" id="{8D8FC8FC-C321-4F18-855F-9E8B4EB3D9A9}"/>
              </a:ext>
            </a:extLst>
          </p:cNvPr>
          <p:cNvSpPr txBox="1"/>
          <p:nvPr/>
        </p:nvSpPr>
        <p:spPr>
          <a:xfrm>
            <a:off x="2267744" y="5762379"/>
            <a:ext cx="1268283" cy="369332"/>
          </a:xfrm>
          <a:prstGeom prst="rect">
            <a:avLst/>
          </a:prstGeom>
          <a:noFill/>
        </p:spPr>
        <p:txBody>
          <a:bodyPr wrap="square">
            <a:spAutoFit/>
          </a:bodyPr>
          <a:lstStyle/>
          <a:p>
            <a:r>
              <a:rPr lang="zh-CN" altLang="en-US" sz="1800" dirty="0">
                <a:effectLst/>
                <a:latin typeface="华文新魏" panose="02010800040101010101" pitchFamily="2" charset="-122"/>
                <a:ea typeface="华文新魏" panose="02010800040101010101" pitchFamily="2" charset="-122"/>
              </a:rPr>
              <a:t>衬底</a:t>
            </a:r>
            <a:r>
              <a:rPr lang="en-US" altLang="zh-CN" sz="1800" dirty="0">
                <a:effectLst/>
                <a:latin typeface="华文新魏" panose="02010800040101010101" pitchFamily="2" charset="-122"/>
                <a:ea typeface="华文新魏" panose="02010800040101010101" pitchFamily="2" charset="-122"/>
              </a:rPr>
              <a:t>P</a:t>
            </a:r>
            <a:endParaRPr lang="zh-CN" altLang="en-US" sz="1800" dirty="0"/>
          </a:p>
        </p:txBody>
      </p:sp>
      <p:pic>
        <p:nvPicPr>
          <p:cNvPr id="15" name="图片 14">
            <a:extLst>
              <a:ext uri="{FF2B5EF4-FFF2-40B4-BE49-F238E27FC236}">
                <a16:creationId xmlns:a16="http://schemas.microsoft.com/office/drawing/2014/main" id="{8023492C-A448-4F29-A9DB-A58E4835A387}"/>
              </a:ext>
            </a:extLst>
          </p:cNvPr>
          <p:cNvPicPr>
            <a:picLocks noChangeAspect="1"/>
          </p:cNvPicPr>
          <p:nvPr/>
        </p:nvPicPr>
        <p:blipFill>
          <a:blip r:embed="rId2"/>
          <a:stretch>
            <a:fillRect/>
          </a:stretch>
        </p:blipFill>
        <p:spPr>
          <a:xfrm>
            <a:off x="331865" y="2232940"/>
            <a:ext cx="4365469" cy="3487630"/>
          </a:xfrm>
          <a:prstGeom prst="rect">
            <a:avLst/>
          </a:prstGeom>
        </p:spPr>
      </p:pic>
      <p:sp>
        <p:nvSpPr>
          <p:cNvPr id="16" name="文本框 15">
            <a:extLst>
              <a:ext uri="{FF2B5EF4-FFF2-40B4-BE49-F238E27FC236}">
                <a16:creationId xmlns:a16="http://schemas.microsoft.com/office/drawing/2014/main" id="{CEF77041-4E05-4BB2-95C1-B87261CDA26E}"/>
              </a:ext>
            </a:extLst>
          </p:cNvPr>
          <p:cNvSpPr txBox="1"/>
          <p:nvPr/>
        </p:nvSpPr>
        <p:spPr>
          <a:xfrm>
            <a:off x="6694956" y="5735613"/>
            <a:ext cx="1268283" cy="369332"/>
          </a:xfrm>
          <a:prstGeom prst="rect">
            <a:avLst/>
          </a:prstGeom>
          <a:noFill/>
        </p:spPr>
        <p:txBody>
          <a:bodyPr wrap="square">
            <a:spAutoFit/>
          </a:bodyPr>
          <a:lstStyle/>
          <a:p>
            <a:r>
              <a:rPr lang="zh-CN" altLang="en-US" sz="1800" dirty="0">
                <a:effectLst/>
                <a:latin typeface="华文新魏" panose="02010800040101010101" pitchFamily="2" charset="-122"/>
                <a:ea typeface="华文新魏" panose="02010800040101010101" pitchFamily="2" charset="-122"/>
              </a:rPr>
              <a:t>衬底</a:t>
            </a:r>
            <a:r>
              <a:rPr lang="en-US" altLang="zh-CN" sz="1800" dirty="0">
                <a:effectLst/>
                <a:latin typeface="华文新魏" panose="02010800040101010101" pitchFamily="2" charset="-122"/>
                <a:ea typeface="华文新魏" panose="02010800040101010101" pitchFamily="2" charset="-122"/>
              </a:rPr>
              <a:t>P</a:t>
            </a:r>
            <a:endParaRPr lang="zh-CN" altLang="en-US" sz="1800" dirty="0"/>
          </a:p>
        </p:txBody>
      </p:sp>
      <p:sp>
        <p:nvSpPr>
          <p:cNvPr id="17" name="文本框 16">
            <a:extLst>
              <a:ext uri="{FF2B5EF4-FFF2-40B4-BE49-F238E27FC236}">
                <a16:creationId xmlns:a16="http://schemas.microsoft.com/office/drawing/2014/main" id="{EC7F05C0-FFC1-4152-B2E0-52F751AE4E47}"/>
              </a:ext>
            </a:extLst>
          </p:cNvPr>
          <p:cNvSpPr txBox="1"/>
          <p:nvPr/>
        </p:nvSpPr>
        <p:spPr>
          <a:xfrm>
            <a:off x="1488001" y="1602002"/>
            <a:ext cx="2336367" cy="461665"/>
          </a:xfrm>
          <a:prstGeom prst="rect">
            <a:avLst/>
          </a:prstGeom>
          <a:noFill/>
        </p:spPr>
        <p:txBody>
          <a:bodyPr wrap="square" rtlCol="0">
            <a:spAutoFit/>
          </a:bodyPr>
          <a:lstStyle/>
          <a:p>
            <a:r>
              <a:rPr lang="zh-CN" altLang="en-US" sz="2400" dirty="0">
                <a:solidFill>
                  <a:srgbClr val="FF0000"/>
                </a:solidFill>
                <a:latin typeface="华文新魏" panose="02010800040101010101" pitchFamily="2" charset="-122"/>
                <a:ea typeface="华文新魏" panose="02010800040101010101" pitchFamily="2" charset="-122"/>
              </a:rPr>
              <a:t>写入（</a:t>
            </a:r>
            <a:r>
              <a:rPr lang="en-US" altLang="zh-CN" sz="2400" dirty="0">
                <a:solidFill>
                  <a:srgbClr val="FF0000"/>
                </a:solidFill>
                <a:latin typeface="华文新魏" panose="02010800040101010101" pitchFamily="2" charset="-122"/>
                <a:ea typeface="华文新魏" panose="02010800040101010101" pitchFamily="2" charset="-122"/>
              </a:rPr>
              <a:t>0</a:t>
            </a:r>
            <a:r>
              <a:rPr lang="zh-CN" altLang="en-US" sz="2400" dirty="0">
                <a:solidFill>
                  <a:srgbClr val="FF0000"/>
                </a:solidFill>
                <a:latin typeface="华文新魏" panose="02010800040101010101" pitchFamily="2" charset="-122"/>
                <a:ea typeface="华文新魏" panose="02010800040101010101" pitchFamily="2" charset="-122"/>
              </a:rPr>
              <a:t>）</a:t>
            </a:r>
          </a:p>
        </p:txBody>
      </p:sp>
      <p:pic>
        <p:nvPicPr>
          <p:cNvPr id="19" name="图片 18">
            <a:extLst>
              <a:ext uri="{FF2B5EF4-FFF2-40B4-BE49-F238E27FC236}">
                <a16:creationId xmlns:a16="http://schemas.microsoft.com/office/drawing/2014/main" id="{1CBFBA4D-1847-4BA6-8105-A51357AE822D}"/>
              </a:ext>
            </a:extLst>
          </p:cNvPr>
          <p:cNvPicPr>
            <a:picLocks noChangeAspect="1"/>
          </p:cNvPicPr>
          <p:nvPr/>
        </p:nvPicPr>
        <p:blipFill>
          <a:blip r:embed="rId3"/>
          <a:stretch>
            <a:fillRect/>
          </a:stretch>
        </p:blipFill>
        <p:spPr>
          <a:xfrm>
            <a:off x="4800601" y="2235501"/>
            <a:ext cx="4343399" cy="3474720"/>
          </a:xfrm>
          <a:prstGeom prst="rect">
            <a:avLst/>
          </a:prstGeom>
        </p:spPr>
      </p:pic>
      <p:sp>
        <p:nvSpPr>
          <p:cNvPr id="20" name="文本框 19">
            <a:extLst>
              <a:ext uri="{FF2B5EF4-FFF2-40B4-BE49-F238E27FC236}">
                <a16:creationId xmlns:a16="http://schemas.microsoft.com/office/drawing/2014/main" id="{1D47D203-0C88-4881-A743-0D2A885F8F5E}"/>
              </a:ext>
            </a:extLst>
          </p:cNvPr>
          <p:cNvSpPr txBox="1"/>
          <p:nvPr/>
        </p:nvSpPr>
        <p:spPr>
          <a:xfrm>
            <a:off x="7015957" y="5458960"/>
            <a:ext cx="626282" cy="261610"/>
          </a:xfrm>
          <a:prstGeom prst="rect">
            <a:avLst/>
          </a:prstGeom>
          <a:noFill/>
        </p:spPr>
        <p:txBody>
          <a:bodyPr wrap="square" rtlCol="0">
            <a:spAutoFit/>
          </a:bodyPr>
          <a:lstStyle/>
          <a:p>
            <a:r>
              <a:rPr lang="en-US" altLang="zh-CN" sz="1100" dirty="0"/>
              <a:t>20V</a:t>
            </a:r>
            <a:endParaRPr lang="zh-CN" altLang="en-US" sz="1100" dirty="0"/>
          </a:p>
        </p:txBody>
      </p:sp>
      <p:sp>
        <p:nvSpPr>
          <p:cNvPr id="21" name="文本框 20">
            <a:extLst>
              <a:ext uri="{FF2B5EF4-FFF2-40B4-BE49-F238E27FC236}">
                <a16:creationId xmlns:a16="http://schemas.microsoft.com/office/drawing/2014/main" id="{BB35F6EE-2DFD-449A-B715-15E176BB20AF}"/>
              </a:ext>
            </a:extLst>
          </p:cNvPr>
          <p:cNvSpPr txBox="1"/>
          <p:nvPr/>
        </p:nvSpPr>
        <p:spPr>
          <a:xfrm>
            <a:off x="5508104" y="1602980"/>
            <a:ext cx="2336367" cy="461665"/>
          </a:xfrm>
          <a:prstGeom prst="rect">
            <a:avLst/>
          </a:prstGeom>
          <a:noFill/>
        </p:spPr>
        <p:txBody>
          <a:bodyPr wrap="square" rtlCol="0">
            <a:spAutoFit/>
          </a:bodyPr>
          <a:lstStyle/>
          <a:p>
            <a:r>
              <a:rPr lang="zh-CN" altLang="en-US" sz="2400" dirty="0">
                <a:solidFill>
                  <a:srgbClr val="FF0000"/>
                </a:solidFill>
                <a:latin typeface="华文新魏" panose="02010800040101010101" pitchFamily="2" charset="-122"/>
                <a:ea typeface="华文新魏" panose="02010800040101010101" pitchFamily="2" charset="-122"/>
              </a:rPr>
              <a:t>擦除（</a:t>
            </a:r>
            <a:r>
              <a:rPr lang="en-US" altLang="zh-CN" sz="2400" dirty="0">
                <a:solidFill>
                  <a:srgbClr val="FF0000"/>
                </a:solidFill>
                <a:latin typeface="华文新魏" panose="02010800040101010101" pitchFamily="2" charset="-122"/>
                <a:ea typeface="华文新魏" panose="02010800040101010101" pitchFamily="2" charset="-122"/>
              </a:rPr>
              <a:t>1</a:t>
            </a:r>
            <a:r>
              <a:rPr lang="zh-CN" altLang="en-US" sz="2400" dirty="0">
                <a:solidFill>
                  <a:srgbClr val="FF0000"/>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9571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ED36F-E20F-447B-A2CA-268CB4608CEB}"/>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7999639E-D2DC-4773-B195-D78575C981D8}"/>
              </a:ext>
            </a:extLst>
          </p:cNvPr>
          <p:cNvSpPr>
            <a:spLocks noGrp="1"/>
          </p:cNvSpPr>
          <p:nvPr>
            <p:ph idx="1"/>
          </p:nvPr>
        </p:nvSpPr>
        <p:spPr>
          <a:xfrm>
            <a:off x="381000" y="1600200"/>
            <a:ext cx="8229600" cy="1900238"/>
          </a:xfrm>
        </p:spPr>
        <p:txBody>
          <a:bodyPr/>
          <a:lstStyle/>
          <a:p>
            <a:pPr>
              <a:defRPr/>
            </a:pPr>
            <a:r>
              <a:rPr lang="zh-CN" altLang="en-US" dirty="0">
                <a:latin typeface="华文新魏" panose="02010800040101010101" pitchFamily="2" charset="-122"/>
                <a:ea typeface="华文新魏" panose="02010800040101010101" pitchFamily="2" charset="-122"/>
                <a:cs typeface="+mn-cs"/>
              </a:rPr>
              <a:t>散列函数</a:t>
            </a:r>
            <a:r>
              <a:rPr lang="en-US" altLang="zh-CN" dirty="0">
                <a:latin typeface="华文新魏" panose="02010800040101010101" pitchFamily="2" charset="-122"/>
                <a:ea typeface="华文新魏" panose="02010800040101010101" pitchFamily="2" charset="-122"/>
                <a:cs typeface="+mn-cs"/>
              </a:rPr>
              <a:t>h(k)</a:t>
            </a:r>
            <a:r>
              <a:rPr lang="zh-CN" altLang="en-US" dirty="0">
                <a:latin typeface="华文新魏" panose="02010800040101010101" pitchFamily="2" charset="-122"/>
                <a:ea typeface="华文新魏" panose="02010800040101010101" pitchFamily="2" charset="-122"/>
                <a:cs typeface="+mn-cs"/>
              </a:rPr>
              <a:t>是一个</a:t>
            </a:r>
            <a:r>
              <a:rPr lang="en-US" altLang="zh-CN" dirty="0">
                <a:latin typeface="华文新魏" panose="02010800040101010101" pitchFamily="2" charset="-122"/>
                <a:ea typeface="华文新魏" panose="02010800040101010101" pitchFamily="2" charset="-122"/>
                <a:cs typeface="+mn-cs"/>
              </a:rPr>
              <a:t>b(</a:t>
            </a:r>
            <a:r>
              <a:rPr lang="zh-CN" altLang="en-US" dirty="0">
                <a:latin typeface="华文新魏" panose="02010800040101010101" pitchFamily="2" charset="-122"/>
                <a:ea typeface="华文新魏" panose="02010800040101010101" pitchFamily="2" charset="-122"/>
                <a:cs typeface="+mn-cs"/>
              </a:rPr>
              <a:t>足够大)位二进制序列，前</a:t>
            </a:r>
            <a:r>
              <a:rPr lang="en-US" altLang="zh-CN" dirty="0">
                <a:latin typeface="华文新魏" panose="02010800040101010101" pitchFamily="2" charset="-122"/>
                <a:ea typeface="华文新魏" panose="02010800040101010101" pitchFamily="2" charset="-122"/>
                <a:cs typeface="+mn-cs"/>
              </a:rPr>
              <a:t>d</a:t>
            </a:r>
            <a:r>
              <a:rPr lang="zh-CN" altLang="en-US" dirty="0">
                <a:latin typeface="华文新魏" panose="02010800040101010101" pitchFamily="2" charset="-122"/>
                <a:ea typeface="华文新魏" panose="02010800040101010101" pitchFamily="2" charset="-122"/>
                <a:cs typeface="+mn-cs"/>
              </a:rPr>
              <a:t>位表示桶的数目。</a:t>
            </a:r>
          </a:p>
          <a:p>
            <a:pPr>
              <a:defRPr/>
            </a:pPr>
            <a:r>
              <a:rPr lang="en-US" altLang="zh-CN" dirty="0">
                <a:latin typeface="华文新魏" panose="02010800040101010101" pitchFamily="2" charset="-122"/>
                <a:ea typeface="华文新魏" panose="02010800040101010101" pitchFamily="2" charset="-122"/>
                <a:cs typeface="+mn-cs"/>
              </a:rPr>
              <a:t>d</a:t>
            </a:r>
            <a:r>
              <a:rPr lang="zh-CN" altLang="en-US" dirty="0">
                <a:latin typeface="华文新魏" panose="02010800040101010101" pitchFamily="2" charset="-122"/>
                <a:ea typeface="华文新魏" panose="02010800040101010101" pitchFamily="2" charset="-122"/>
                <a:cs typeface="+mn-cs"/>
              </a:rPr>
              <a:t>的值随数据文件的增长而增大</a:t>
            </a:r>
          </a:p>
          <a:p>
            <a:pPr>
              <a:defRPr/>
            </a:pPr>
            <a:endParaRPr lang="zh-CN" altLang="en-US" dirty="0">
              <a:cs typeface="+mn-cs"/>
            </a:endParaRPr>
          </a:p>
        </p:txBody>
      </p:sp>
      <p:sp>
        <p:nvSpPr>
          <p:cNvPr id="4" name="日期占位符 3">
            <a:extLst>
              <a:ext uri="{FF2B5EF4-FFF2-40B4-BE49-F238E27FC236}">
                <a16:creationId xmlns:a16="http://schemas.microsoft.com/office/drawing/2014/main" id="{F7DED36A-29D8-414D-B5D9-A499F54BA22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3555B146-3E20-4D3C-BBB0-206A68CF49A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61CC2534-062D-4252-9CCC-71E8F5455D49}"/>
              </a:ext>
            </a:extLst>
          </p:cNvPr>
          <p:cNvSpPr>
            <a:spLocks noGrp="1"/>
          </p:cNvSpPr>
          <p:nvPr>
            <p:ph type="sldNum" sz="quarter" idx="12"/>
          </p:nvPr>
        </p:nvSpPr>
        <p:spPr/>
        <p:txBody>
          <a:bodyPr/>
          <a:lstStyle/>
          <a:p>
            <a:pPr>
              <a:defRPr/>
            </a:pPr>
            <a:fld id="{0864F168-337A-4419-BE0C-3C92F24B128C}" type="slidenum">
              <a:rPr lang="zh-CN" altLang="en-US"/>
              <a:pPr>
                <a:defRPr/>
              </a:pPr>
              <a:t>70</a:t>
            </a:fld>
            <a:endParaRPr lang="en-US" altLang="zh-CN"/>
          </a:p>
        </p:txBody>
      </p:sp>
      <p:sp>
        <p:nvSpPr>
          <p:cNvPr id="74759" name="Rectangle 14">
            <a:extLst>
              <a:ext uri="{FF2B5EF4-FFF2-40B4-BE49-F238E27FC236}">
                <a16:creationId xmlns:a16="http://schemas.microsoft.com/office/drawing/2014/main" id="{BED36C9E-A9CA-4704-9FEC-63B51546071D}"/>
              </a:ext>
            </a:extLst>
          </p:cNvPr>
          <p:cNvSpPr/>
          <p:nvPr/>
        </p:nvSpPr>
        <p:spPr>
          <a:xfrm>
            <a:off x="2673350" y="4637088"/>
            <a:ext cx="2438400" cy="6858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00110101</a:t>
            </a:r>
          </a:p>
        </p:txBody>
      </p:sp>
      <p:sp>
        <p:nvSpPr>
          <p:cNvPr id="74760" name="AutoShape 15">
            <a:extLst>
              <a:ext uri="{FF2B5EF4-FFF2-40B4-BE49-F238E27FC236}">
                <a16:creationId xmlns:a16="http://schemas.microsoft.com/office/drawing/2014/main" id="{6A01628C-D092-488D-B41F-2027D97ED5D5}"/>
              </a:ext>
            </a:extLst>
          </p:cNvPr>
          <p:cNvSpPr/>
          <p:nvPr/>
        </p:nvSpPr>
        <p:spPr>
          <a:xfrm rot="5400000">
            <a:off x="3125788" y="5121275"/>
            <a:ext cx="304800" cy="838200"/>
          </a:xfrm>
          <a:prstGeom prst="rightBrace">
            <a:avLst>
              <a:gd name="adj1" fmla="val 22916"/>
              <a:gd name="adj2" fmla="val 50000"/>
            </a:avLst>
          </a:prstGeom>
          <a:noFill/>
          <a:ln w="9525" cap="flat" cmpd="sng">
            <a:solidFill>
              <a:schemeClr val="tx1"/>
            </a:solidFill>
            <a:prstDash val="solid"/>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4761" name="Line 16">
            <a:extLst>
              <a:ext uri="{FF2B5EF4-FFF2-40B4-BE49-F238E27FC236}">
                <a16:creationId xmlns:a16="http://schemas.microsoft.com/office/drawing/2014/main" id="{E6028B99-7834-4EAD-9AEF-A589D5ECA1E6}"/>
              </a:ext>
            </a:extLst>
          </p:cNvPr>
          <p:cNvSpPr>
            <a:spLocks noChangeShapeType="1"/>
          </p:cNvSpPr>
          <p:nvPr/>
        </p:nvSpPr>
        <p:spPr bwMode="auto">
          <a:xfrm flipH="1">
            <a:off x="2701925" y="436403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2" name="Line 17">
            <a:extLst>
              <a:ext uri="{FF2B5EF4-FFF2-40B4-BE49-F238E27FC236}">
                <a16:creationId xmlns:a16="http://schemas.microsoft.com/office/drawing/2014/main" id="{01A519D7-D801-4F81-9EFF-03B0D902527C}"/>
              </a:ext>
            </a:extLst>
          </p:cNvPr>
          <p:cNvSpPr>
            <a:spLocks noChangeShapeType="1"/>
          </p:cNvSpPr>
          <p:nvPr/>
        </p:nvSpPr>
        <p:spPr bwMode="auto">
          <a:xfrm>
            <a:off x="4302125" y="436403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3" name="Text Box 18">
            <a:extLst>
              <a:ext uri="{FF2B5EF4-FFF2-40B4-BE49-F238E27FC236}">
                <a16:creationId xmlns:a16="http://schemas.microsoft.com/office/drawing/2014/main" id="{FD3764D8-F0CA-4281-B357-8909C22A4263}"/>
              </a:ext>
            </a:extLst>
          </p:cNvPr>
          <p:cNvSpPr txBox="1"/>
          <p:nvPr/>
        </p:nvSpPr>
        <p:spPr>
          <a:xfrm>
            <a:off x="3521075" y="4056063"/>
            <a:ext cx="371475" cy="461962"/>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en-US" altLang="zh-CN" sz="2400" b="0" noProof="1">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b</a:t>
            </a:r>
          </a:p>
        </p:txBody>
      </p:sp>
      <p:sp>
        <p:nvSpPr>
          <p:cNvPr id="74764" name="Text Box 19">
            <a:extLst>
              <a:ext uri="{FF2B5EF4-FFF2-40B4-BE49-F238E27FC236}">
                <a16:creationId xmlns:a16="http://schemas.microsoft.com/office/drawing/2014/main" id="{D462146A-955F-42C7-8C4E-E8E8619AF9E7}"/>
              </a:ext>
            </a:extLst>
          </p:cNvPr>
          <p:cNvSpPr txBox="1"/>
          <p:nvPr/>
        </p:nvSpPr>
        <p:spPr>
          <a:xfrm>
            <a:off x="3087688" y="5791200"/>
            <a:ext cx="371475" cy="461963"/>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en-US" altLang="zh-CN" sz="2400" b="0" noProof="1">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d</a:t>
            </a:r>
          </a:p>
        </p:txBody>
      </p:sp>
      <p:sp>
        <p:nvSpPr>
          <p:cNvPr id="74765" name="Text Box 20">
            <a:extLst>
              <a:ext uri="{FF2B5EF4-FFF2-40B4-BE49-F238E27FC236}">
                <a16:creationId xmlns:a16="http://schemas.microsoft.com/office/drawing/2014/main" id="{9F90237F-A2FD-4AAD-A330-92109A308B53}"/>
              </a:ext>
            </a:extLst>
          </p:cNvPr>
          <p:cNvSpPr txBox="1"/>
          <p:nvPr/>
        </p:nvSpPr>
        <p:spPr>
          <a:xfrm>
            <a:off x="5851525" y="4459288"/>
            <a:ext cx="2759075" cy="831850"/>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b</a:t>
            </a:r>
            <a:r>
              <a:rPr lang="zh-CN" altLang="en-US"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位二进制序列，前</a:t>
            </a:r>
            <a:r>
              <a:rPr lang="en-US" altLang="zh-CN"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d</a:t>
            </a:r>
            <a:r>
              <a:rPr lang="zh-CN" altLang="en-US"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位用于区分桶</a:t>
            </a:r>
          </a:p>
        </p:txBody>
      </p:sp>
      <p:sp>
        <p:nvSpPr>
          <p:cNvPr id="74766" name="Text Box 21">
            <a:extLst>
              <a:ext uri="{FF2B5EF4-FFF2-40B4-BE49-F238E27FC236}">
                <a16:creationId xmlns:a16="http://schemas.microsoft.com/office/drawing/2014/main" id="{088A8BD9-5A57-4576-B8FC-DC158190549F}"/>
              </a:ext>
            </a:extLst>
          </p:cNvPr>
          <p:cNvSpPr txBox="1"/>
          <p:nvPr/>
        </p:nvSpPr>
        <p:spPr>
          <a:xfrm>
            <a:off x="661988" y="4722813"/>
            <a:ext cx="749300" cy="461962"/>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en-US" altLang="zh-CN" sz="2400" b="0" noProof="1">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h(k)</a:t>
            </a:r>
          </a:p>
        </p:txBody>
      </p:sp>
      <p:sp>
        <p:nvSpPr>
          <p:cNvPr id="74767" name="Line 22">
            <a:extLst>
              <a:ext uri="{FF2B5EF4-FFF2-40B4-BE49-F238E27FC236}">
                <a16:creationId xmlns:a16="http://schemas.microsoft.com/office/drawing/2014/main" id="{DFC09977-7138-4B2B-8079-9EFB685B302C}"/>
              </a:ext>
            </a:extLst>
          </p:cNvPr>
          <p:cNvSpPr>
            <a:spLocks noChangeShapeType="1"/>
          </p:cNvSpPr>
          <p:nvPr/>
        </p:nvSpPr>
        <p:spPr bwMode="auto">
          <a:xfrm>
            <a:off x="1527175" y="4970463"/>
            <a:ext cx="790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8E889-9BA3-4021-8519-C8492F8E9A9D}"/>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7" name="Rectangle 2">
            <a:extLst>
              <a:ext uri="{FF2B5EF4-FFF2-40B4-BE49-F238E27FC236}">
                <a16:creationId xmlns:a16="http://schemas.microsoft.com/office/drawing/2014/main" id="{832E7A01-7283-4FC7-9ED5-A30F81CCD142}"/>
              </a:ext>
            </a:extLst>
          </p:cNvPr>
          <p:cNvSpPr>
            <a:spLocks noGrp="1" noChangeArrowheads="1"/>
          </p:cNvSpPr>
          <p:nvPr>
            <p:ph idx="1"/>
          </p:nvPr>
        </p:nvSpPr>
        <p:spPr>
          <a:xfrm>
            <a:off x="381000" y="1143000"/>
            <a:ext cx="8229600" cy="2430016"/>
          </a:xfrm>
        </p:spPr>
        <p:txBody>
          <a:bodyPr/>
          <a:lstStyle/>
          <a:p>
            <a:pPr algn="just">
              <a:spcBef>
                <a:spcPts val="0"/>
              </a:spcBef>
              <a:defRPr/>
            </a:pPr>
            <a:r>
              <a:rPr lang="zh-CN" altLang="en-US" sz="2800" dirty="0">
                <a:latin typeface="华文新魏" panose="02010800040101010101" pitchFamily="2" charset="-122"/>
                <a:ea typeface="华文新魏" panose="02010800040101010101" pitchFamily="2" charset="-122"/>
                <a:cs typeface="Times New Roman" panose="02020603050405020304" pitchFamily="18" charset="0"/>
              </a:rPr>
              <a:t>每个桶中存放一个指针，指向存储该桶中索引项的页</a:t>
            </a:r>
            <a:endParaRPr lang="en-US" altLang="zh-CN" sz="2800" dirty="0">
              <a:latin typeface="华文新魏" panose="02010800040101010101" pitchFamily="2" charset="-122"/>
              <a:ea typeface="华文新魏" panose="02010800040101010101" pitchFamily="2" charset="-122"/>
              <a:cs typeface="Times New Roman" panose="02020603050405020304" pitchFamily="18" charset="0"/>
            </a:endParaRPr>
          </a:p>
          <a:p>
            <a:pPr lvl="1" algn="just">
              <a:spcBef>
                <a:spcPts val="0"/>
              </a:spcBef>
              <a:defRPr/>
            </a:pPr>
            <a:r>
              <a:rPr lang="zh-CN" altLang="en-US"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没有溢出页，通过分裂桶容纳溢出数据</a:t>
            </a:r>
            <a:endParaRPr lang="en-US" altLang="zh-CN"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a:p>
            <a:pPr lvl="1" algn="just">
              <a:spcBef>
                <a:spcPts val="0"/>
              </a:spcBef>
              <a:defRPr/>
            </a:pPr>
            <a:r>
              <a:rPr lang="zh-CN" altLang="en-US"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全局和局部各自记录需要的判断的</a:t>
            </a:r>
            <a:r>
              <a:rPr lang="en-US" altLang="zh-CN"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hash</a:t>
            </a:r>
            <a:r>
              <a:rPr lang="zh-CN" altLang="en-US"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位数</a:t>
            </a:r>
            <a:endParaRPr lang="en-US" altLang="zh-CN" sz="320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a:p>
            <a:pPr lvl="1" algn="just">
              <a:spcBef>
                <a:spcPts val="0"/>
              </a:spcBef>
              <a:defRPr/>
            </a:pPr>
            <a:endParaRPr lang="en-US" altLang="zh-CN" sz="200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8D577E4-7405-4647-91D6-5F9766F6D00C}"/>
              </a:ext>
            </a:extLst>
          </p:cNvPr>
          <p:cNvPicPr>
            <a:picLocks noChangeAspect="1"/>
          </p:cNvPicPr>
          <p:nvPr/>
        </p:nvPicPr>
        <p:blipFill>
          <a:blip r:embed="rId2"/>
          <a:stretch>
            <a:fillRect/>
          </a:stretch>
        </p:blipFill>
        <p:spPr>
          <a:xfrm>
            <a:off x="2358946" y="3140968"/>
            <a:ext cx="4426107" cy="359836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E5CF2-FBA8-46B7-BCE0-2A977F00538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E227E42E-7D59-414A-B23D-79084E04D879}"/>
              </a:ext>
            </a:extLst>
          </p:cNvPr>
          <p:cNvSpPr>
            <a:spLocks noGrp="1"/>
          </p:cNvSpPr>
          <p:nvPr>
            <p:ph idx="1"/>
          </p:nvPr>
        </p:nvSpPr>
        <p:spPr>
          <a:xfrm>
            <a:off x="381000" y="1285875"/>
            <a:ext cx="8229600" cy="5214938"/>
          </a:xfrm>
        </p:spPr>
        <p:txBody>
          <a:bodyPr>
            <a:prstTxWarp prst="textNoShape">
              <a:avLst/>
            </a:prstTxWarp>
          </a:bodyPr>
          <a:lstStyle/>
          <a:p>
            <a:pPr algn="just">
              <a:lnSpc>
                <a:spcPct val="90000"/>
              </a:lnSpc>
              <a:defRPr/>
            </a:pPr>
            <a:r>
              <a:rPr lang="en-US" altLang="zh-CN" dirty="0">
                <a:latin typeface="华文新魏" panose="02010800040101010101" pitchFamily="2" charset="-122"/>
                <a:ea typeface="华文新魏" panose="02010800040101010101" pitchFamily="2" charset="-122"/>
              </a:rPr>
              <a:t>Hash</a:t>
            </a:r>
            <a:r>
              <a:rPr lang="zh-CN" altLang="en-US" dirty="0">
                <a:latin typeface="华文新魏" panose="02010800040101010101" pitchFamily="2" charset="-122"/>
                <a:ea typeface="华文新魏" panose="02010800040101010101" pitchFamily="2" charset="-122"/>
              </a:rPr>
              <a:t>桶分裂</a:t>
            </a:r>
            <a:endParaRPr lang="en-US" altLang="zh-CN" dirty="0">
              <a:latin typeface="华文新魏" panose="02010800040101010101" pitchFamily="2" charset="-122"/>
              <a:ea typeface="华文新魏" panose="02010800040101010101" pitchFamily="2" charset="-122"/>
            </a:endParaRPr>
          </a:p>
          <a:p>
            <a:pPr lvl="1" algn="just">
              <a:lnSpc>
                <a:spcPct val="90000"/>
              </a:lnSpc>
              <a:buSzPct val="60000"/>
              <a:defRPr/>
            </a:pPr>
            <a:r>
              <a:rPr lang="zh-CN" altLang="en-US" dirty="0">
                <a:solidFill>
                  <a:srgbClr val="000099"/>
                </a:solidFill>
                <a:latin typeface="华文新魏" panose="02010800040101010101" pitchFamily="2" charset="-122"/>
                <a:ea typeface="华文新魏" panose="02010800040101010101" pitchFamily="2" charset="-122"/>
              </a:rPr>
              <a:t>当一个</a:t>
            </a:r>
            <a:r>
              <a:rPr lang="en-US" altLang="zh-CN" dirty="0">
                <a:solidFill>
                  <a:srgbClr val="000099"/>
                </a:solidFill>
                <a:latin typeface="华文新魏" panose="02010800040101010101" pitchFamily="2" charset="-122"/>
                <a:ea typeface="华文新魏" panose="02010800040101010101" pitchFamily="2" charset="-122"/>
              </a:rPr>
              <a:t>Hash</a:t>
            </a:r>
            <a:r>
              <a:rPr lang="zh-CN" altLang="en-US" dirty="0">
                <a:solidFill>
                  <a:srgbClr val="000099"/>
                </a:solidFill>
                <a:latin typeface="华文新魏" panose="02010800040101010101" pitchFamily="2" charset="-122"/>
                <a:ea typeface="华文新魏" panose="02010800040101010101" pitchFamily="2" charset="-122"/>
              </a:rPr>
              <a:t>桶记录数超过一个磁盘块的容量时</a:t>
            </a:r>
            <a:r>
              <a:rPr lang="en-US" altLang="zh-CN" dirty="0">
                <a:solidFill>
                  <a:srgbClr val="000099"/>
                </a:solidFill>
                <a:latin typeface="华文新魏" panose="02010800040101010101" pitchFamily="2" charset="-122"/>
                <a:ea typeface="华文新魏" panose="02010800040101010101" pitchFamily="2" charset="-122"/>
              </a:rPr>
              <a:t>, </a:t>
            </a:r>
            <a:r>
              <a:rPr lang="zh-CN" altLang="en-US" dirty="0">
                <a:solidFill>
                  <a:srgbClr val="000099"/>
                </a:solidFill>
                <a:latin typeface="华文新魏" panose="02010800040101010101" pitchFamily="2" charset="-122"/>
                <a:ea typeface="华文新魏" panose="02010800040101010101" pitchFamily="2" charset="-122"/>
              </a:rPr>
              <a:t>这个桶划分为两个桶</a:t>
            </a:r>
            <a:endParaRPr lang="en-US" altLang="zh-CN" dirty="0">
              <a:solidFill>
                <a:srgbClr val="000099"/>
              </a:solidFill>
              <a:latin typeface="华文新魏" panose="02010800040101010101" pitchFamily="2" charset="-122"/>
              <a:ea typeface="华文新魏" panose="02010800040101010101" pitchFamily="2" charset="-122"/>
            </a:endParaRPr>
          </a:p>
          <a:p>
            <a:pPr lvl="1" algn="just">
              <a:lnSpc>
                <a:spcPct val="90000"/>
              </a:lnSpc>
              <a:buSzPct val="60000"/>
              <a:defRPr/>
            </a:pPr>
            <a:endParaRPr lang="en-US" altLang="zh-CN" dirty="0">
              <a:solidFill>
                <a:srgbClr val="000099"/>
              </a:solidFill>
              <a:latin typeface="华文新魏" panose="02010800040101010101" pitchFamily="2" charset="-122"/>
              <a:ea typeface="华文新魏" panose="02010800040101010101" pitchFamily="2" charset="-122"/>
            </a:endParaRPr>
          </a:p>
          <a:p>
            <a:pPr lvl="1" algn="just">
              <a:lnSpc>
                <a:spcPct val="90000"/>
              </a:lnSpc>
              <a:buSzPct val="60000"/>
              <a:defRPr/>
            </a:pPr>
            <a:endParaRPr lang="en-US" altLang="zh-CN" dirty="0">
              <a:solidFill>
                <a:srgbClr val="000099"/>
              </a:solidFill>
              <a:latin typeface="华文新魏" panose="02010800040101010101" pitchFamily="2" charset="-122"/>
              <a:ea typeface="华文新魏" panose="02010800040101010101" pitchFamily="2" charset="-122"/>
            </a:endParaRPr>
          </a:p>
          <a:p>
            <a:pPr algn="just">
              <a:lnSpc>
                <a:spcPct val="90000"/>
              </a:lnSpc>
              <a:buSzPct val="60000"/>
              <a:defRPr/>
            </a:pPr>
            <a:r>
              <a:rPr lang="en-US" altLang="zh-CN" sz="3000" dirty="0">
                <a:latin typeface="华文新魏" panose="02010800040101010101" pitchFamily="2" charset="-122"/>
                <a:ea typeface="华文新魏" panose="02010800040101010101" pitchFamily="2" charset="-122"/>
              </a:rPr>
              <a:t>Hash</a:t>
            </a:r>
            <a:r>
              <a:rPr lang="zh-CN" altLang="en-US" sz="3000" dirty="0">
                <a:latin typeface="华文新魏" panose="02010800040101010101" pitchFamily="2" charset="-122"/>
                <a:ea typeface="华文新魏" panose="02010800040101010101" pitchFamily="2" charset="-122"/>
              </a:rPr>
              <a:t>桶合并</a:t>
            </a:r>
            <a:endParaRPr lang="zh-CN" altLang="en-US" sz="2800" dirty="0">
              <a:latin typeface="华文新魏" panose="02010800040101010101" pitchFamily="2" charset="-122"/>
              <a:ea typeface="华文新魏" panose="02010800040101010101" pitchFamily="2" charset="-122"/>
            </a:endParaRPr>
          </a:p>
          <a:p>
            <a:pPr lvl="1" algn="just" eaLnBrk="1" hangingPunct="1">
              <a:lnSpc>
                <a:spcPct val="90000"/>
              </a:lnSpc>
              <a:buSzPct val="60000"/>
              <a:defRPr/>
            </a:pPr>
            <a:r>
              <a:rPr lang="zh-CN" altLang="en-US" dirty="0">
                <a:solidFill>
                  <a:srgbClr val="000099"/>
                </a:solidFill>
                <a:latin typeface="华文新魏" panose="02010800040101010101" pitchFamily="2" charset="-122"/>
                <a:ea typeface="华文新魏" panose="02010800040101010101" pitchFamily="2" charset="-122"/>
              </a:rPr>
              <a:t>当两个相邻</a:t>
            </a:r>
            <a:r>
              <a:rPr lang="en-US" altLang="zh-CN" dirty="0">
                <a:solidFill>
                  <a:srgbClr val="000099"/>
                </a:solidFill>
                <a:latin typeface="华文新魏" panose="02010800040101010101" pitchFamily="2" charset="-122"/>
                <a:ea typeface="华文新魏" panose="02010800040101010101" pitchFamily="2" charset="-122"/>
              </a:rPr>
              <a:t>Hash</a:t>
            </a:r>
            <a:r>
              <a:rPr lang="zh-CN" altLang="en-US" dirty="0">
                <a:solidFill>
                  <a:srgbClr val="000099"/>
                </a:solidFill>
                <a:latin typeface="华文新魏" panose="02010800040101010101" pitchFamily="2" charset="-122"/>
                <a:ea typeface="华文新魏" panose="02010800040101010101" pitchFamily="2" charset="-122"/>
              </a:rPr>
              <a:t>桶记录总数不超过一个磁盘块的容量时</a:t>
            </a:r>
            <a:r>
              <a:rPr lang="en-US" altLang="zh-CN" dirty="0">
                <a:solidFill>
                  <a:srgbClr val="000099"/>
                </a:solidFill>
                <a:latin typeface="华文新魏" panose="02010800040101010101" pitchFamily="2" charset="-122"/>
                <a:ea typeface="华文新魏" panose="02010800040101010101" pitchFamily="2" charset="-122"/>
              </a:rPr>
              <a:t>, </a:t>
            </a:r>
            <a:r>
              <a:rPr lang="zh-CN" altLang="en-US" dirty="0">
                <a:solidFill>
                  <a:srgbClr val="000099"/>
                </a:solidFill>
                <a:latin typeface="华文新魏" panose="02010800040101010101" pitchFamily="2" charset="-122"/>
                <a:ea typeface="华文新魏" panose="02010800040101010101" pitchFamily="2" charset="-122"/>
              </a:rPr>
              <a:t>这两个桶合并为一个桶</a:t>
            </a:r>
          </a:p>
          <a:p>
            <a:pPr lvl="1" algn="just" eaLnBrk="1" hangingPunct="1">
              <a:lnSpc>
                <a:spcPct val="90000"/>
              </a:lnSpc>
              <a:buSzPct val="60000"/>
              <a:defRPr/>
            </a:pPr>
            <a:endParaRPr lang="en-US" altLang="zh-CN" dirty="0">
              <a:solidFill>
                <a:srgbClr val="000099"/>
              </a:solidFill>
              <a:latin typeface="华文新魏" panose="02010800040101010101" pitchFamily="2" charset="-122"/>
              <a:ea typeface="华文新魏" panose="02010800040101010101" pitchFamily="2" charset="-122"/>
            </a:endParaRPr>
          </a:p>
          <a:p>
            <a:pPr lvl="1" algn="just" eaLnBrk="1" hangingPunct="1">
              <a:lnSpc>
                <a:spcPct val="90000"/>
              </a:lnSpc>
              <a:buSzPct val="60000"/>
              <a:defRPr/>
            </a:pPr>
            <a:endParaRPr lang="zh-CN" altLang="en-US" dirty="0"/>
          </a:p>
        </p:txBody>
      </p:sp>
      <p:sp>
        <p:nvSpPr>
          <p:cNvPr id="4" name="日期占位符 3">
            <a:extLst>
              <a:ext uri="{FF2B5EF4-FFF2-40B4-BE49-F238E27FC236}">
                <a16:creationId xmlns:a16="http://schemas.microsoft.com/office/drawing/2014/main" id="{12A3DEC8-3CDC-4B9F-A576-6E62AFCA7925}"/>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82671EC8-91AD-46E7-A058-7CE7AD43E12B}"/>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99F2570-4889-4095-A365-2228D3407583}"/>
              </a:ext>
            </a:extLst>
          </p:cNvPr>
          <p:cNvSpPr>
            <a:spLocks noGrp="1"/>
          </p:cNvSpPr>
          <p:nvPr>
            <p:ph type="sldNum" sz="quarter" idx="12"/>
          </p:nvPr>
        </p:nvSpPr>
        <p:spPr/>
        <p:txBody>
          <a:bodyPr/>
          <a:lstStyle/>
          <a:p>
            <a:pPr>
              <a:defRPr/>
            </a:pPr>
            <a:fld id="{3C152CE7-A15B-4F05-BA5F-AD4F305911CA}" type="slidenum">
              <a:rPr lang="zh-CN" altLang="en-US"/>
              <a:pPr>
                <a:defRPr/>
              </a:pPr>
              <a:t>72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ox(in)">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2E9B3-C2FF-4419-88A6-FFA4680450AE}"/>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日期占位符 2">
            <a:extLst>
              <a:ext uri="{FF2B5EF4-FFF2-40B4-BE49-F238E27FC236}">
                <a16:creationId xmlns:a16="http://schemas.microsoft.com/office/drawing/2014/main" id="{464749FB-75E7-41C7-A41A-F0FCEA5658E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20E68FA4-DC2F-472F-ABFA-E1E4CB3957CD}"/>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F2FA2064-E2D4-4A6D-AE8C-15CBFC344BCF}"/>
              </a:ext>
            </a:extLst>
          </p:cNvPr>
          <p:cNvSpPr>
            <a:spLocks noGrp="1"/>
          </p:cNvSpPr>
          <p:nvPr>
            <p:ph type="sldNum" sz="quarter" idx="12"/>
          </p:nvPr>
        </p:nvSpPr>
        <p:spPr/>
        <p:txBody>
          <a:bodyPr/>
          <a:lstStyle/>
          <a:p>
            <a:pPr>
              <a:defRPr/>
            </a:pPr>
            <a:fld id="{EC53A375-4C6C-40A5-BB60-10D407F6BC55}" type="slidenum">
              <a:rPr lang="zh-CN" altLang="en-US"/>
              <a:pPr>
                <a:defRPr/>
              </a:pPr>
              <a:t>73</a:t>
            </a:fld>
            <a:endParaRPr lang="en-US" altLang="zh-CN"/>
          </a:p>
        </p:txBody>
      </p:sp>
      <p:sp>
        <p:nvSpPr>
          <p:cNvPr id="7" name="内容占位符 2">
            <a:extLst>
              <a:ext uri="{FF2B5EF4-FFF2-40B4-BE49-F238E27FC236}">
                <a16:creationId xmlns:a16="http://schemas.microsoft.com/office/drawing/2014/main" id="{1B26E8B8-4B23-47ED-BF58-1B87F6694D52}"/>
              </a:ext>
            </a:extLst>
          </p:cNvPr>
          <p:cNvSpPr txBox="1"/>
          <p:nvPr/>
        </p:nvSpPr>
        <p:spPr>
          <a:xfrm>
            <a:off x="381000" y="1357313"/>
            <a:ext cx="8620125" cy="542925"/>
          </a:xfrm>
          <a:prstGeom prst="rect">
            <a:avLst/>
          </a:prstGeom>
        </p:spPr>
        <p:txBody>
          <a:bodyPr/>
          <a:lstStyle/>
          <a:p>
            <a:pPr marL="342900" indent="-342900">
              <a:spcBef>
                <a:spcPct val="20000"/>
              </a:spcBef>
              <a:buFontTx/>
              <a:buChar char="•"/>
              <a:defRPr/>
            </a:pPr>
            <a:r>
              <a:rPr lang="zh-CN" altLang="en-US"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前</a:t>
            </a:r>
            <a:r>
              <a:rPr lang="en-US" altLang="zh-CN"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d</a:t>
            </a:r>
            <a:r>
              <a:rPr lang="zh-CN" altLang="en-US"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位构成一个桶数组(</a:t>
            </a:r>
            <a:r>
              <a:rPr lang="en-US" altLang="zh-CN"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d</a:t>
            </a:r>
            <a:r>
              <a:rPr lang="zh-CN" altLang="en-US"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全局深度）</a:t>
            </a:r>
          </a:p>
        </p:txBody>
      </p:sp>
      <p:sp>
        <p:nvSpPr>
          <p:cNvPr id="76807" name="Rectangle 96">
            <a:extLst>
              <a:ext uri="{FF2B5EF4-FFF2-40B4-BE49-F238E27FC236}">
                <a16:creationId xmlns:a16="http://schemas.microsoft.com/office/drawing/2014/main" id="{470DB1E1-FDB5-4941-95B7-A5CBAA424E52}"/>
              </a:ext>
            </a:extLst>
          </p:cNvPr>
          <p:cNvSpPr/>
          <p:nvPr/>
        </p:nvSpPr>
        <p:spPr>
          <a:xfrm>
            <a:off x="5281613" y="26670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lnSpc>
                <a:spcPct val="40000"/>
              </a:lnSpc>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6808" name="Rectangle 97">
            <a:extLst>
              <a:ext uri="{FF2B5EF4-FFF2-40B4-BE49-F238E27FC236}">
                <a16:creationId xmlns:a16="http://schemas.microsoft.com/office/drawing/2014/main" id="{D4F152BE-3ECC-4537-A798-2EF81D55A105}"/>
              </a:ext>
            </a:extLst>
          </p:cNvPr>
          <p:cNvSpPr/>
          <p:nvPr/>
        </p:nvSpPr>
        <p:spPr>
          <a:xfrm>
            <a:off x="5281613" y="23622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a:t>
            </a:r>
          </a:p>
        </p:txBody>
      </p:sp>
      <p:sp>
        <p:nvSpPr>
          <p:cNvPr id="76809" name="Line 98">
            <a:extLst>
              <a:ext uri="{FF2B5EF4-FFF2-40B4-BE49-F238E27FC236}">
                <a16:creationId xmlns:a16="http://schemas.microsoft.com/office/drawing/2014/main" id="{C9247A73-E875-4420-9203-0FB01A8DCA59}"/>
              </a:ext>
            </a:extLst>
          </p:cNvPr>
          <p:cNvSpPr>
            <a:spLocks noChangeShapeType="1"/>
          </p:cNvSpPr>
          <p:nvPr/>
        </p:nvSpPr>
        <p:spPr bwMode="auto">
          <a:xfrm>
            <a:off x="5281613" y="3124200"/>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0" name="Text Box 99">
            <a:extLst>
              <a:ext uri="{FF2B5EF4-FFF2-40B4-BE49-F238E27FC236}">
                <a16:creationId xmlns:a16="http://schemas.microsoft.com/office/drawing/2014/main" id="{0C66B10C-E734-48C7-8DB2-115BF53409A2}"/>
              </a:ext>
            </a:extLst>
          </p:cNvPr>
          <p:cNvSpPr txBox="1"/>
          <p:nvPr/>
        </p:nvSpPr>
        <p:spPr>
          <a:xfrm>
            <a:off x="5316538" y="2705100"/>
            <a:ext cx="96678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nvGrpSpPr>
          <p:cNvPr id="76811" name="Group 100">
            <a:extLst>
              <a:ext uri="{FF2B5EF4-FFF2-40B4-BE49-F238E27FC236}">
                <a16:creationId xmlns:a16="http://schemas.microsoft.com/office/drawing/2014/main" id="{66DC90DB-718D-4496-8984-460E406E4929}"/>
              </a:ext>
            </a:extLst>
          </p:cNvPr>
          <p:cNvGrpSpPr>
            <a:grpSpLocks/>
          </p:cNvGrpSpPr>
          <p:nvPr/>
        </p:nvGrpSpPr>
        <p:grpSpPr bwMode="auto">
          <a:xfrm>
            <a:off x="5281613" y="3733800"/>
            <a:ext cx="914400" cy="1219200"/>
            <a:chOff x="912" y="1776"/>
            <a:chExt cx="576" cy="768"/>
          </a:xfrm>
        </p:grpSpPr>
        <p:sp>
          <p:nvSpPr>
            <p:cNvPr id="14" name="Rectangle 101">
              <a:extLst>
                <a:ext uri="{FF2B5EF4-FFF2-40B4-BE49-F238E27FC236}">
                  <a16:creationId xmlns:a16="http://schemas.microsoft.com/office/drawing/2014/main" id="{5DD12D78-A28F-40F3-A50F-2286365717CA}"/>
                </a:ext>
              </a:extLst>
            </p:cNvPr>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6838" name="Rectangle 102">
              <a:extLst>
                <a:ext uri="{FF2B5EF4-FFF2-40B4-BE49-F238E27FC236}">
                  <a16:creationId xmlns:a16="http://schemas.microsoft.com/office/drawing/2014/main" id="{ECCDEDD9-5876-4566-9487-C0514CC709A5}"/>
                </a:ext>
              </a:extLst>
            </p:cNvPr>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grpSp>
      <p:sp>
        <p:nvSpPr>
          <p:cNvPr id="76812" name="Line 103">
            <a:extLst>
              <a:ext uri="{FF2B5EF4-FFF2-40B4-BE49-F238E27FC236}">
                <a16:creationId xmlns:a16="http://schemas.microsoft.com/office/drawing/2014/main" id="{46DB7B4B-C3C4-4D9D-B38D-166FAD961039}"/>
              </a:ext>
            </a:extLst>
          </p:cNvPr>
          <p:cNvSpPr>
            <a:spLocks noChangeShapeType="1"/>
          </p:cNvSpPr>
          <p:nvPr/>
        </p:nvSpPr>
        <p:spPr bwMode="auto">
          <a:xfrm>
            <a:off x="5281613" y="4495800"/>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104">
            <a:extLst>
              <a:ext uri="{FF2B5EF4-FFF2-40B4-BE49-F238E27FC236}">
                <a16:creationId xmlns:a16="http://schemas.microsoft.com/office/drawing/2014/main" id="{8478A6AA-8755-439B-A425-A06FF2C97232}"/>
              </a:ext>
            </a:extLst>
          </p:cNvPr>
          <p:cNvSpPr txBox="1"/>
          <p:nvPr/>
        </p:nvSpPr>
        <p:spPr>
          <a:xfrm>
            <a:off x="5281613" y="4038600"/>
            <a:ext cx="96678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6814" name="Text Box 105">
            <a:extLst>
              <a:ext uri="{FF2B5EF4-FFF2-40B4-BE49-F238E27FC236}">
                <a16:creationId xmlns:a16="http://schemas.microsoft.com/office/drawing/2014/main" id="{DB0CF95E-51A9-41F3-8CFF-C07849F9F4B8}"/>
              </a:ext>
            </a:extLst>
          </p:cNvPr>
          <p:cNvSpPr txBox="1"/>
          <p:nvPr/>
        </p:nvSpPr>
        <p:spPr>
          <a:xfrm>
            <a:off x="5281613" y="4495800"/>
            <a:ext cx="96678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1010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nvGrpSpPr>
          <p:cNvPr id="76815" name="Group 106">
            <a:extLst>
              <a:ext uri="{FF2B5EF4-FFF2-40B4-BE49-F238E27FC236}">
                <a16:creationId xmlns:a16="http://schemas.microsoft.com/office/drawing/2014/main" id="{7592F27A-D87F-46FC-AAC6-9D040E2C4D0E}"/>
              </a:ext>
            </a:extLst>
          </p:cNvPr>
          <p:cNvGrpSpPr>
            <a:grpSpLocks/>
          </p:cNvGrpSpPr>
          <p:nvPr/>
        </p:nvGrpSpPr>
        <p:grpSpPr bwMode="auto">
          <a:xfrm>
            <a:off x="5281613" y="5105400"/>
            <a:ext cx="914400" cy="1219200"/>
            <a:chOff x="912" y="1776"/>
            <a:chExt cx="576" cy="768"/>
          </a:xfrm>
        </p:grpSpPr>
        <p:sp>
          <p:nvSpPr>
            <p:cNvPr id="15" name="Rectangle 107">
              <a:extLst>
                <a:ext uri="{FF2B5EF4-FFF2-40B4-BE49-F238E27FC236}">
                  <a16:creationId xmlns:a16="http://schemas.microsoft.com/office/drawing/2014/main" id="{E4869B81-C8DC-490B-8C26-1D7D616CC276}"/>
                </a:ext>
              </a:extLst>
            </p:cNvPr>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6836" name="Rectangle 108">
              <a:extLst>
                <a:ext uri="{FF2B5EF4-FFF2-40B4-BE49-F238E27FC236}">
                  <a16:creationId xmlns:a16="http://schemas.microsoft.com/office/drawing/2014/main" id="{C7F5C7B2-F62B-4B8D-A297-AB7707D209D3}"/>
                </a:ext>
              </a:extLst>
            </p:cNvPr>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grpSp>
      <p:sp>
        <p:nvSpPr>
          <p:cNvPr id="76816" name="Line 109">
            <a:extLst>
              <a:ext uri="{FF2B5EF4-FFF2-40B4-BE49-F238E27FC236}">
                <a16:creationId xmlns:a16="http://schemas.microsoft.com/office/drawing/2014/main" id="{B2773F04-2DBA-4934-9A91-6B34E99C637D}"/>
              </a:ext>
            </a:extLst>
          </p:cNvPr>
          <p:cNvSpPr>
            <a:spLocks noChangeShapeType="1"/>
          </p:cNvSpPr>
          <p:nvPr/>
        </p:nvSpPr>
        <p:spPr bwMode="auto">
          <a:xfrm>
            <a:off x="5281613" y="5867400"/>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7" name="Text Box 110">
            <a:extLst>
              <a:ext uri="{FF2B5EF4-FFF2-40B4-BE49-F238E27FC236}">
                <a16:creationId xmlns:a16="http://schemas.microsoft.com/office/drawing/2014/main" id="{DD1EDB44-537F-490A-A58B-AD4A4AB08DA0}"/>
              </a:ext>
            </a:extLst>
          </p:cNvPr>
          <p:cNvSpPr txBox="1"/>
          <p:nvPr/>
        </p:nvSpPr>
        <p:spPr>
          <a:xfrm>
            <a:off x="5281613" y="5410200"/>
            <a:ext cx="96678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6818" name="Text Box 111">
            <a:extLst>
              <a:ext uri="{FF2B5EF4-FFF2-40B4-BE49-F238E27FC236}">
                <a16:creationId xmlns:a16="http://schemas.microsoft.com/office/drawing/2014/main" id="{32A6BF56-61C8-46D2-8216-C64DCF343CFE}"/>
              </a:ext>
            </a:extLst>
          </p:cNvPr>
          <p:cNvSpPr txBox="1"/>
          <p:nvPr/>
        </p:nvSpPr>
        <p:spPr>
          <a:xfrm>
            <a:off x="2489200" y="2773363"/>
            <a:ext cx="511175" cy="224631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a:t>
            </a:r>
          </a:p>
          <a:p>
            <a:pPr algn="ctr">
              <a:lnSpc>
                <a:spcPct val="14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a:t>
            </a:r>
          </a:p>
          <a:p>
            <a:pPr algn="ctr">
              <a:lnSpc>
                <a:spcPct val="15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a:t>
            </a:r>
          </a:p>
        </p:txBody>
      </p:sp>
      <p:sp>
        <p:nvSpPr>
          <p:cNvPr id="10" name="Rectangle 112">
            <a:extLst>
              <a:ext uri="{FF2B5EF4-FFF2-40B4-BE49-F238E27FC236}">
                <a16:creationId xmlns:a16="http://schemas.microsoft.com/office/drawing/2014/main" id="{3F537F9E-796D-4902-9689-1F908CAA162D}"/>
              </a:ext>
            </a:extLst>
          </p:cNvPr>
          <p:cNvSpPr/>
          <p:nvPr/>
        </p:nvSpPr>
        <p:spPr>
          <a:xfrm>
            <a:off x="3022600" y="2697163"/>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6820" name="Rectangle 113">
            <a:extLst>
              <a:ext uri="{FF2B5EF4-FFF2-40B4-BE49-F238E27FC236}">
                <a16:creationId xmlns:a16="http://schemas.microsoft.com/office/drawing/2014/main" id="{842CEC79-48AE-4E99-9F12-5AA388869C14}"/>
              </a:ext>
            </a:extLst>
          </p:cNvPr>
          <p:cNvSpPr/>
          <p:nvPr/>
        </p:nvSpPr>
        <p:spPr>
          <a:xfrm>
            <a:off x="3022600" y="2392363"/>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6821" name="Line 114">
            <a:extLst>
              <a:ext uri="{FF2B5EF4-FFF2-40B4-BE49-F238E27FC236}">
                <a16:creationId xmlns:a16="http://schemas.microsoft.com/office/drawing/2014/main" id="{AF6CC2F9-14FD-4F05-B237-ACD7E4ABF8C4}"/>
              </a:ext>
            </a:extLst>
          </p:cNvPr>
          <p:cNvSpPr>
            <a:spLocks noChangeShapeType="1"/>
          </p:cNvSpPr>
          <p:nvPr/>
        </p:nvSpPr>
        <p:spPr bwMode="auto">
          <a:xfrm>
            <a:off x="3022600" y="3840163"/>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2" name="Line 115">
            <a:extLst>
              <a:ext uri="{FF2B5EF4-FFF2-40B4-BE49-F238E27FC236}">
                <a16:creationId xmlns:a16="http://schemas.microsoft.com/office/drawing/2014/main" id="{8C765E5D-531C-4BD6-BA58-D378D407224A}"/>
              </a:ext>
            </a:extLst>
          </p:cNvPr>
          <p:cNvSpPr>
            <a:spLocks noChangeShapeType="1"/>
          </p:cNvSpPr>
          <p:nvPr/>
        </p:nvSpPr>
        <p:spPr bwMode="auto">
          <a:xfrm>
            <a:off x="3022600" y="4449763"/>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3" name="Line 116">
            <a:extLst>
              <a:ext uri="{FF2B5EF4-FFF2-40B4-BE49-F238E27FC236}">
                <a16:creationId xmlns:a16="http://schemas.microsoft.com/office/drawing/2014/main" id="{6242A0D0-0B74-43A8-B414-283A36E6A41A}"/>
              </a:ext>
            </a:extLst>
          </p:cNvPr>
          <p:cNvSpPr>
            <a:spLocks noChangeShapeType="1"/>
          </p:cNvSpPr>
          <p:nvPr/>
        </p:nvSpPr>
        <p:spPr bwMode="auto">
          <a:xfrm>
            <a:off x="3022600" y="3230563"/>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7">
            <a:extLst>
              <a:ext uri="{FF2B5EF4-FFF2-40B4-BE49-F238E27FC236}">
                <a16:creationId xmlns:a16="http://schemas.microsoft.com/office/drawing/2014/main" id="{5136920C-5603-4D56-A44E-63E7B8C4649B}"/>
              </a:ext>
            </a:extLst>
          </p:cNvPr>
          <p:cNvSpPr txBox="1"/>
          <p:nvPr/>
        </p:nvSpPr>
        <p:spPr>
          <a:xfrm>
            <a:off x="2363788" y="2316163"/>
            <a:ext cx="720725"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d =</a:t>
            </a:r>
          </a:p>
        </p:txBody>
      </p:sp>
      <p:sp>
        <p:nvSpPr>
          <p:cNvPr id="76825" name="Line 118">
            <a:extLst>
              <a:ext uri="{FF2B5EF4-FFF2-40B4-BE49-F238E27FC236}">
                <a16:creationId xmlns:a16="http://schemas.microsoft.com/office/drawing/2014/main" id="{BA54DA33-871D-4F41-A027-C1CC5F91E549}"/>
              </a:ext>
            </a:extLst>
          </p:cNvPr>
          <p:cNvSpPr>
            <a:spLocks noChangeShapeType="1"/>
          </p:cNvSpPr>
          <p:nvPr/>
        </p:nvSpPr>
        <p:spPr bwMode="auto">
          <a:xfrm flipV="1">
            <a:off x="3556000" y="2836863"/>
            <a:ext cx="1666875" cy="165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26" name="Line 119">
            <a:extLst>
              <a:ext uri="{FF2B5EF4-FFF2-40B4-BE49-F238E27FC236}">
                <a16:creationId xmlns:a16="http://schemas.microsoft.com/office/drawing/2014/main" id="{379375DE-7EB1-4CDF-A088-F2E191E75A83}"/>
              </a:ext>
            </a:extLst>
          </p:cNvPr>
          <p:cNvSpPr>
            <a:spLocks noChangeShapeType="1"/>
          </p:cNvSpPr>
          <p:nvPr/>
        </p:nvSpPr>
        <p:spPr bwMode="auto">
          <a:xfrm flipV="1">
            <a:off x="3860800" y="3017838"/>
            <a:ext cx="1376363" cy="593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27" name="Line 120">
            <a:extLst>
              <a:ext uri="{FF2B5EF4-FFF2-40B4-BE49-F238E27FC236}">
                <a16:creationId xmlns:a16="http://schemas.microsoft.com/office/drawing/2014/main" id="{5BF5C6AE-069F-4FC8-A464-90953151476F}"/>
              </a:ext>
            </a:extLst>
          </p:cNvPr>
          <p:cNvSpPr>
            <a:spLocks noChangeShapeType="1"/>
          </p:cNvSpPr>
          <p:nvPr/>
        </p:nvSpPr>
        <p:spPr bwMode="auto">
          <a:xfrm>
            <a:off x="3830638" y="4129088"/>
            <a:ext cx="1452562" cy="33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28" name="Line 121">
            <a:extLst>
              <a:ext uri="{FF2B5EF4-FFF2-40B4-BE49-F238E27FC236}">
                <a16:creationId xmlns:a16="http://schemas.microsoft.com/office/drawing/2014/main" id="{D8D45422-1263-473F-8FD5-4A96F9885CE9}"/>
              </a:ext>
            </a:extLst>
          </p:cNvPr>
          <p:cNvSpPr>
            <a:spLocks noChangeShapeType="1"/>
          </p:cNvSpPr>
          <p:nvPr/>
        </p:nvSpPr>
        <p:spPr bwMode="auto">
          <a:xfrm>
            <a:off x="3860800" y="4602163"/>
            <a:ext cx="1392238" cy="1055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122">
            <a:extLst>
              <a:ext uri="{FF2B5EF4-FFF2-40B4-BE49-F238E27FC236}">
                <a16:creationId xmlns:a16="http://schemas.microsoft.com/office/drawing/2014/main" id="{411AB302-E7D4-4FA5-B3C3-5B0B9ED826CE}"/>
              </a:ext>
            </a:extLst>
          </p:cNvPr>
          <p:cNvSpPr txBox="1"/>
          <p:nvPr/>
        </p:nvSpPr>
        <p:spPr>
          <a:xfrm>
            <a:off x="5314950" y="3124200"/>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0111</a:t>
            </a:r>
          </a:p>
        </p:txBody>
      </p:sp>
      <p:sp>
        <p:nvSpPr>
          <p:cNvPr id="12" name="Text Box 123">
            <a:extLst>
              <a:ext uri="{FF2B5EF4-FFF2-40B4-BE49-F238E27FC236}">
                <a16:creationId xmlns:a16="http://schemas.microsoft.com/office/drawing/2014/main" id="{AEAA4E35-CEC6-4329-B030-3D048A3EEBC3}"/>
              </a:ext>
            </a:extLst>
          </p:cNvPr>
          <p:cNvSpPr txBox="1"/>
          <p:nvPr/>
        </p:nvSpPr>
        <p:spPr>
          <a:xfrm>
            <a:off x="454025" y="5202238"/>
            <a:ext cx="1146175" cy="1014412"/>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b</a:t>
            </a:r>
            <a:r>
              <a:rPr lang="en-US" altLang="en-US"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a:t>
            </a:r>
            <a:r>
              <a:rPr lang="en-US" altLang="zh-CN"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4</a:t>
            </a:r>
          </a:p>
          <a:p>
            <a:pPr algn="ctr">
              <a:spcBef>
                <a:spcPct val="50000"/>
              </a:spcBef>
              <a:buFontTx/>
              <a:buNone/>
              <a:defRPr/>
            </a:pPr>
            <a:r>
              <a:rPr lang="en-US" altLang="zh-CN" sz="2400" b="0" noProof="1">
                <a:solidFill>
                  <a:srgbClr val="000099"/>
                </a:solidFill>
                <a:effectLst>
                  <a:outerShdw blurRad="38100" dist="38100" dir="2700000" algn="tl">
                    <a:srgbClr val="000000"/>
                  </a:outerShdw>
                </a:effectLst>
                <a:latin typeface="Arial" panose="020B0604020202020204" pitchFamily="34" charset="0"/>
                <a:ea typeface="黑体" panose="02010609060101010101" pitchFamily="49" charset="-122"/>
              </a:rPr>
              <a:t>d＝2</a:t>
            </a:r>
          </a:p>
        </p:txBody>
      </p:sp>
      <p:sp>
        <p:nvSpPr>
          <p:cNvPr id="13" name="Text Box 124">
            <a:extLst>
              <a:ext uri="{FF2B5EF4-FFF2-40B4-BE49-F238E27FC236}">
                <a16:creationId xmlns:a16="http://schemas.microsoft.com/office/drawing/2014/main" id="{E4AF6450-1CB1-4EEE-8C4B-30EEDEF3DC3D}"/>
              </a:ext>
            </a:extLst>
          </p:cNvPr>
          <p:cNvSpPr txBox="1"/>
          <p:nvPr/>
        </p:nvSpPr>
        <p:spPr>
          <a:xfrm>
            <a:off x="304800" y="3389313"/>
            <a:ext cx="1058863" cy="830262"/>
          </a:xfrm>
          <a:prstGeom prst="rect">
            <a:avLst/>
          </a:prstGeom>
          <a:noFill/>
          <a:ln w="9525">
            <a:noFill/>
            <a:miter/>
          </a:ln>
        </p:spPr>
        <p:txBody>
          <a:bodyPr wrap="none">
            <a:spAutoFit/>
          </a:bodyPr>
          <a:lstStyle/>
          <a:p>
            <a:pPr algn="ctr">
              <a:spcBef>
                <a:spcPct val="20000"/>
              </a:spcBef>
              <a:buFont typeface="Arial" panose="020B0604020202020204" pitchFamily="34" charset="0"/>
              <a:buNone/>
              <a:defRPr/>
            </a:pPr>
            <a:r>
              <a:rPr lang="en-US" altLang="zh-CN"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h(k)</a:t>
            </a:r>
            <a:r>
              <a:rPr lang="zh-CN" altLang="en-US"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的</a:t>
            </a:r>
            <a:br>
              <a:rPr lang="zh-CN" altLang="en-US"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br>
            <a:r>
              <a:rPr lang="zh-CN" altLang="en-US"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前</a:t>
            </a:r>
            <a:r>
              <a:rPr lang="en-US" altLang="zh-CN"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d</a:t>
            </a:r>
            <a:r>
              <a:rPr lang="zh-CN" altLang="en-US" sz="2400" b="0">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位</a:t>
            </a:r>
          </a:p>
        </p:txBody>
      </p:sp>
      <p:sp>
        <p:nvSpPr>
          <p:cNvPr id="76832" name="Freeform 125">
            <a:extLst>
              <a:ext uri="{FF2B5EF4-FFF2-40B4-BE49-F238E27FC236}">
                <a16:creationId xmlns:a16="http://schemas.microsoft.com/office/drawing/2014/main" id="{8D21A6D8-BE40-43FD-A90B-CAE7FA921FBC}"/>
              </a:ext>
            </a:extLst>
          </p:cNvPr>
          <p:cNvSpPr>
            <a:spLocks noChangeArrowheads="1"/>
          </p:cNvSpPr>
          <p:nvPr/>
        </p:nvSpPr>
        <p:spPr bwMode="auto">
          <a:xfrm>
            <a:off x="1398588" y="3467100"/>
            <a:ext cx="1173162" cy="400050"/>
          </a:xfrm>
          <a:custGeom>
            <a:avLst/>
            <a:gdLst>
              <a:gd name="T0" fmla="*/ 0 w 547"/>
              <a:gd name="T1" fmla="*/ 2147483646 h 210"/>
              <a:gd name="T2" fmla="*/ 2147483646 w 547"/>
              <a:gd name="T3" fmla="*/ 2147483646 h 210"/>
              <a:gd name="T4" fmla="*/ 2147483646 w 547"/>
              <a:gd name="T5" fmla="*/ 2147483646 h 210"/>
              <a:gd name="T6" fmla="*/ 2147483646 w 547"/>
              <a:gd name="T7" fmla="*/ 0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7" h="210">
                <a:moveTo>
                  <a:pt x="0" y="185"/>
                </a:moveTo>
                <a:cubicBezTo>
                  <a:pt x="57" y="105"/>
                  <a:pt x="115" y="26"/>
                  <a:pt x="156" y="29"/>
                </a:cubicBezTo>
                <a:cubicBezTo>
                  <a:pt x="197" y="32"/>
                  <a:pt x="179" y="210"/>
                  <a:pt x="244" y="205"/>
                </a:cubicBezTo>
                <a:cubicBezTo>
                  <a:pt x="309" y="200"/>
                  <a:pt x="428" y="100"/>
                  <a:pt x="54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833" name="Text Box 126">
            <a:extLst>
              <a:ext uri="{FF2B5EF4-FFF2-40B4-BE49-F238E27FC236}">
                <a16:creationId xmlns:a16="http://schemas.microsoft.com/office/drawing/2014/main" id="{F6B34E35-FA51-449C-8C3F-9899EAD9D748}"/>
              </a:ext>
            </a:extLst>
          </p:cNvPr>
          <p:cNvSpPr txBox="1"/>
          <p:nvPr/>
        </p:nvSpPr>
        <p:spPr>
          <a:xfrm>
            <a:off x="7121525" y="2703513"/>
            <a:ext cx="493713" cy="461962"/>
          </a:xfrm>
          <a:prstGeom prst="rect">
            <a:avLst/>
          </a:prstGeom>
          <a:noFill/>
          <a:ln w="9525">
            <a:noFill/>
            <a:miter/>
          </a:ln>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en-US" sz="2400" b="0" noProof="1">
                <a:solidFill>
                  <a:srgbClr val="000099"/>
                </a:solidFill>
                <a:effectLst>
                  <a:outerShdw blurRad="38100" dist="38100" dir="2700000" algn="tl">
                    <a:srgbClr val="C0C0C0"/>
                  </a:outerShdw>
                </a:effectLst>
                <a:latin typeface="Arial" panose="020B0604020202020204" pitchFamily="34" charset="0"/>
                <a:ea typeface="黑体" panose="02010609060101010101" pitchFamily="49" charset="-122"/>
              </a:rPr>
              <a:t>桶</a:t>
            </a:r>
          </a:p>
        </p:txBody>
      </p:sp>
      <p:sp>
        <p:nvSpPr>
          <p:cNvPr id="76834" name="Freeform 127">
            <a:extLst>
              <a:ext uri="{FF2B5EF4-FFF2-40B4-BE49-F238E27FC236}">
                <a16:creationId xmlns:a16="http://schemas.microsoft.com/office/drawing/2014/main" id="{BA4C892A-F012-49C3-9FF1-4E2615180C7B}"/>
              </a:ext>
            </a:extLst>
          </p:cNvPr>
          <p:cNvSpPr>
            <a:spLocks noChangeArrowheads="1"/>
          </p:cNvSpPr>
          <p:nvPr/>
        </p:nvSpPr>
        <p:spPr bwMode="auto">
          <a:xfrm>
            <a:off x="6373813" y="2830513"/>
            <a:ext cx="698500" cy="400050"/>
          </a:xfrm>
          <a:custGeom>
            <a:avLst/>
            <a:gdLst>
              <a:gd name="T0" fmla="*/ 2147483646 w 459"/>
              <a:gd name="T1" fmla="*/ 0 h 168"/>
              <a:gd name="T2" fmla="*/ 2147483646 w 459"/>
              <a:gd name="T3" fmla="*/ 2147483646 h 168"/>
              <a:gd name="T4" fmla="*/ 2147483646 w 459"/>
              <a:gd name="T5" fmla="*/ 2147483646 h 168"/>
              <a:gd name="T6" fmla="*/ 0 w 459"/>
              <a:gd name="T7" fmla="*/ 2147483646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9" h="168">
                <a:moveTo>
                  <a:pt x="459" y="0"/>
                </a:moveTo>
                <a:cubicBezTo>
                  <a:pt x="423" y="82"/>
                  <a:pt x="387" y="164"/>
                  <a:pt x="342" y="166"/>
                </a:cubicBezTo>
                <a:cubicBezTo>
                  <a:pt x="297" y="168"/>
                  <a:pt x="243" y="13"/>
                  <a:pt x="186" y="10"/>
                </a:cubicBezTo>
                <a:cubicBezTo>
                  <a:pt x="129" y="7"/>
                  <a:pt x="33" y="124"/>
                  <a:pt x="0" y="147"/>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B5CC6-A38E-422E-A1B8-0B33B617A027}"/>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日期占位符 2">
            <a:extLst>
              <a:ext uri="{FF2B5EF4-FFF2-40B4-BE49-F238E27FC236}">
                <a16:creationId xmlns:a16="http://schemas.microsoft.com/office/drawing/2014/main" id="{13F3824A-C749-4966-B72D-A0D0E1EC775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2AFC118F-BB69-4076-B3E4-0F586B09CBE4}"/>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F38DE6F-38E3-41CA-B4BD-C069C01E1FA0}"/>
              </a:ext>
            </a:extLst>
          </p:cNvPr>
          <p:cNvSpPr>
            <a:spLocks noGrp="1"/>
          </p:cNvSpPr>
          <p:nvPr>
            <p:ph type="sldNum" sz="quarter" idx="12"/>
          </p:nvPr>
        </p:nvSpPr>
        <p:spPr/>
        <p:txBody>
          <a:bodyPr/>
          <a:lstStyle/>
          <a:p>
            <a:pPr>
              <a:defRPr/>
            </a:pPr>
            <a:fld id="{17F42FD9-D698-4D2A-B2AE-70D6CC8526F3}" type="slidenum">
              <a:rPr lang="zh-CN" altLang="en-US"/>
              <a:pPr>
                <a:defRPr/>
              </a:pPr>
              <a:t>74</a:t>
            </a:fld>
            <a:endParaRPr lang="en-US" altLang="zh-CN"/>
          </a:p>
        </p:txBody>
      </p:sp>
      <p:sp>
        <p:nvSpPr>
          <p:cNvPr id="77830" name="Rectangle 49">
            <a:extLst>
              <a:ext uri="{FF2B5EF4-FFF2-40B4-BE49-F238E27FC236}">
                <a16:creationId xmlns:a16="http://schemas.microsoft.com/office/drawing/2014/main" id="{B52607DE-D948-4166-83C5-1772E222D563}"/>
              </a:ext>
            </a:extLst>
          </p:cNvPr>
          <p:cNvSpPr/>
          <p:nvPr/>
        </p:nvSpPr>
        <p:spPr>
          <a:xfrm>
            <a:off x="549275" y="696913"/>
            <a:ext cx="8316913" cy="1143000"/>
          </a:xfrm>
          <a:prstGeom prst="rect">
            <a:avLst/>
          </a:prstGeom>
          <a:noFill/>
          <a:ln w="9525">
            <a:noFill/>
            <a:miter/>
          </a:ln>
        </p:spPr>
        <p:txBody>
          <a:bodyPr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nSpc>
                <a:spcPct val="90000"/>
              </a:lnSpc>
              <a:buFontTx/>
              <a:buNone/>
              <a:defRPr/>
            </a:pPr>
            <a:r>
              <a:rPr lang="en-US" altLang="zh-CN" sz="2800" b="0" u="sng"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Example:</a:t>
            </a:r>
            <a:r>
              <a:rPr lang="en-US" altLang="zh-CN" sz="2800" b="0"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 h(k) is 4 bits; 2 keys/bucket</a:t>
            </a:r>
            <a:endParaRPr lang="en-US" altLang="zh-CN" sz="2800" b="0" u="sng"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77831" name="Rectangle 50">
            <a:extLst>
              <a:ext uri="{FF2B5EF4-FFF2-40B4-BE49-F238E27FC236}">
                <a16:creationId xmlns:a16="http://schemas.microsoft.com/office/drawing/2014/main" id="{B1C19AC1-F67B-4E6C-88D2-B85AA6A84851}"/>
              </a:ext>
            </a:extLst>
          </p:cNvPr>
          <p:cNvSpPr/>
          <p:nvPr/>
        </p:nvSpPr>
        <p:spPr>
          <a:xfrm>
            <a:off x="865188" y="2284413"/>
            <a:ext cx="784225" cy="566737"/>
          </a:xfrm>
          <a:prstGeom prst="rect">
            <a:avLst/>
          </a:prstGeom>
          <a:noFill/>
          <a:ln w="9525">
            <a:noFill/>
            <a:miter/>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Clr>
                <a:srgbClr val="000000"/>
              </a:buClr>
              <a:buSzPct val="75000"/>
              <a:buFontTx/>
              <a:buNone/>
              <a:defRPr/>
            </a:pPr>
            <a:r>
              <a:rPr lang="en-US" altLang="zh-CN" sz="2800" b="0" i="1"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d</a:t>
            </a:r>
            <a:r>
              <a:rPr lang="en-US" altLang="zh-CN" sz="2800" b="0"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 =</a:t>
            </a:r>
          </a:p>
        </p:txBody>
      </p:sp>
      <p:sp>
        <p:nvSpPr>
          <p:cNvPr id="77832" name="Line 51">
            <a:extLst>
              <a:ext uri="{FF2B5EF4-FFF2-40B4-BE49-F238E27FC236}">
                <a16:creationId xmlns:a16="http://schemas.microsoft.com/office/drawing/2014/main" id="{C0DDA3AF-5A2D-43FD-ACE8-BC002BB5E5EF}"/>
              </a:ext>
            </a:extLst>
          </p:cNvPr>
          <p:cNvSpPr>
            <a:spLocks noChangeShapeType="1"/>
          </p:cNvSpPr>
          <p:nvPr/>
        </p:nvSpPr>
        <p:spPr bwMode="auto">
          <a:xfrm>
            <a:off x="1539875" y="3178175"/>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33" name="Rectangle 52">
            <a:extLst>
              <a:ext uri="{FF2B5EF4-FFF2-40B4-BE49-F238E27FC236}">
                <a16:creationId xmlns:a16="http://schemas.microsoft.com/office/drawing/2014/main" id="{E6128E83-707C-48E8-99D1-468F84ABF9C3}"/>
              </a:ext>
            </a:extLst>
          </p:cNvPr>
          <p:cNvSpPr/>
          <p:nvPr/>
        </p:nvSpPr>
        <p:spPr>
          <a:xfrm>
            <a:off x="1539875" y="27209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7834" name="Rectangle 53">
            <a:extLst>
              <a:ext uri="{FF2B5EF4-FFF2-40B4-BE49-F238E27FC236}">
                <a16:creationId xmlns:a16="http://schemas.microsoft.com/office/drawing/2014/main" id="{1151D95C-D1B0-4DDB-AA07-B005355BE662}"/>
              </a:ext>
            </a:extLst>
          </p:cNvPr>
          <p:cNvSpPr/>
          <p:nvPr/>
        </p:nvSpPr>
        <p:spPr>
          <a:xfrm>
            <a:off x="1539875" y="24161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a:t>
            </a:r>
          </a:p>
        </p:txBody>
      </p:sp>
      <p:sp>
        <p:nvSpPr>
          <p:cNvPr id="77835" name="Rectangle 54">
            <a:extLst>
              <a:ext uri="{FF2B5EF4-FFF2-40B4-BE49-F238E27FC236}">
                <a16:creationId xmlns:a16="http://schemas.microsoft.com/office/drawing/2014/main" id="{B1722CB1-CEB5-4D19-896F-ACC9BFD87FAD}"/>
              </a:ext>
            </a:extLst>
          </p:cNvPr>
          <p:cNvSpPr/>
          <p:nvPr/>
        </p:nvSpPr>
        <p:spPr>
          <a:xfrm>
            <a:off x="3368675" y="22637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lnSpc>
                <a:spcPct val="40000"/>
              </a:lnSpc>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7836" name="Rectangle 55">
            <a:extLst>
              <a:ext uri="{FF2B5EF4-FFF2-40B4-BE49-F238E27FC236}">
                <a16:creationId xmlns:a16="http://schemas.microsoft.com/office/drawing/2014/main" id="{AD32D913-74E8-438D-9CD3-D61E6450B853}"/>
              </a:ext>
            </a:extLst>
          </p:cNvPr>
          <p:cNvSpPr/>
          <p:nvPr/>
        </p:nvSpPr>
        <p:spPr>
          <a:xfrm>
            <a:off x="3352800" y="1676400"/>
            <a:ext cx="320675" cy="358775"/>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a:t>
            </a:r>
          </a:p>
        </p:txBody>
      </p:sp>
      <p:grpSp>
        <p:nvGrpSpPr>
          <p:cNvPr id="77837" name="Group 56">
            <a:extLst>
              <a:ext uri="{FF2B5EF4-FFF2-40B4-BE49-F238E27FC236}">
                <a16:creationId xmlns:a16="http://schemas.microsoft.com/office/drawing/2014/main" id="{0AADF5EC-BF90-4E3E-ADF6-1C9DDB51CD6A}"/>
              </a:ext>
            </a:extLst>
          </p:cNvPr>
          <p:cNvGrpSpPr>
            <a:grpSpLocks/>
          </p:cNvGrpSpPr>
          <p:nvPr/>
        </p:nvGrpSpPr>
        <p:grpSpPr bwMode="auto">
          <a:xfrm>
            <a:off x="3368675" y="3635375"/>
            <a:ext cx="914400" cy="1219200"/>
            <a:chOff x="912" y="1776"/>
            <a:chExt cx="576" cy="768"/>
          </a:xfrm>
        </p:grpSpPr>
        <p:sp>
          <p:nvSpPr>
            <p:cNvPr id="12" name="Rectangle 57">
              <a:extLst>
                <a:ext uri="{FF2B5EF4-FFF2-40B4-BE49-F238E27FC236}">
                  <a16:creationId xmlns:a16="http://schemas.microsoft.com/office/drawing/2014/main" id="{E8B39F86-C8E7-433D-B5A2-654AB837A5AD}"/>
                </a:ext>
              </a:extLst>
            </p:cNvPr>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7875" name="Rectangle 58">
              <a:extLst>
                <a:ext uri="{FF2B5EF4-FFF2-40B4-BE49-F238E27FC236}">
                  <a16:creationId xmlns:a16="http://schemas.microsoft.com/office/drawing/2014/main" id="{FF7ED190-E600-433B-83EB-7AF7231D5D38}"/>
                </a:ext>
              </a:extLst>
            </p:cNvPr>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a:t>
              </a:r>
            </a:p>
          </p:txBody>
        </p:sp>
      </p:grpSp>
      <p:sp>
        <p:nvSpPr>
          <p:cNvPr id="77838" name="Line 59">
            <a:extLst>
              <a:ext uri="{FF2B5EF4-FFF2-40B4-BE49-F238E27FC236}">
                <a16:creationId xmlns:a16="http://schemas.microsoft.com/office/drawing/2014/main" id="{DB988022-B21C-48C5-BB41-93B6F1250870}"/>
              </a:ext>
            </a:extLst>
          </p:cNvPr>
          <p:cNvSpPr>
            <a:spLocks noChangeShapeType="1"/>
          </p:cNvSpPr>
          <p:nvPr/>
        </p:nvSpPr>
        <p:spPr bwMode="auto">
          <a:xfrm>
            <a:off x="1539875" y="3178175"/>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39" name="Line 60">
            <a:extLst>
              <a:ext uri="{FF2B5EF4-FFF2-40B4-BE49-F238E27FC236}">
                <a16:creationId xmlns:a16="http://schemas.microsoft.com/office/drawing/2014/main" id="{432A5DAD-91CC-48A8-BB91-E220C434B3E4}"/>
              </a:ext>
            </a:extLst>
          </p:cNvPr>
          <p:cNvSpPr>
            <a:spLocks noChangeShapeType="1"/>
          </p:cNvSpPr>
          <p:nvPr/>
        </p:nvSpPr>
        <p:spPr bwMode="auto">
          <a:xfrm>
            <a:off x="3368675" y="2720975"/>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0" name="Line 61">
            <a:extLst>
              <a:ext uri="{FF2B5EF4-FFF2-40B4-BE49-F238E27FC236}">
                <a16:creationId xmlns:a16="http://schemas.microsoft.com/office/drawing/2014/main" id="{8A4C5C66-8073-430B-833A-2A7766447A19}"/>
              </a:ext>
            </a:extLst>
          </p:cNvPr>
          <p:cNvSpPr>
            <a:spLocks noChangeShapeType="1"/>
          </p:cNvSpPr>
          <p:nvPr/>
        </p:nvSpPr>
        <p:spPr bwMode="auto">
          <a:xfrm>
            <a:off x="3368675" y="4397375"/>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Text Box 62">
            <a:extLst>
              <a:ext uri="{FF2B5EF4-FFF2-40B4-BE49-F238E27FC236}">
                <a16:creationId xmlns:a16="http://schemas.microsoft.com/office/drawing/2014/main" id="{6F4C4B28-86F1-412D-9003-633A82144824}"/>
              </a:ext>
            </a:extLst>
          </p:cNvPr>
          <p:cNvSpPr txBox="1"/>
          <p:nvPr/>
        </p:nvSpPr>
        <p:spPr>
          <a:xfrm>
            <a:off x="3403600" y="2301875"/>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7842" name="Text Box 63">
            <a:extLst>
              <a:ext uri="{FF2B5EF4-FFF2-40B4-BE49-F238E27FC236}">
                <a16:creationId xmlns:a16="http://schemas.microsoft.com/office/drawing/2014/main" id="{3F70D923-9524-42B2-9FD7-3A9A11132EE3}"/>
              </a:ext>
            </a:extLst>
          </p:cNvPr>
          <p:cNvSpPr txBox="1"/>
          <p:nvPr/>
        </p:nvSpPr>
        <p:spPr>
          <a:xfrm>
            <a:off x="3368675" y="3940175"/>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7843" name="Text Box 64">
            <a:extLst>
              <a:ext uri="{FF2B5EF4-FFF2-40B4-BE49-F238E27FC236}">
                <a16:creationId xmlns:a16="http://schemas.microsoft.com/office/drawing/2014/main" id="{9EA07EFD-591F-4EC7-A18B-3431FE0550F1}"/>
              </a:ext>
            </a:extLst>
          </p:cNvPr>
          <p:cNvSpPr txBox="1"/>
          <p:nvPr/>
        </p:nvSpPr>
        <p:spPr>
          <a:xfrm>
            <a:off x="3368675" y="4397375"/>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7844" name="Line 65">
            <a:extLst>
              <a:ext uri="{FF2B5EF4-FFF2-40B4-BE49-F238E27FC236}">
                <a16:creationId xmlns:a16="http://schemas.microsoft.com/office/drawing/2014/main" id="{DD99B152-0A40-4194-BC17-BDC49CA45D0D}"/>
              </a:ext>
            </a:extLst>
          </p:cNvPr>
          <p:cNvSpPr>
            <a:spLocks noChangeShapeType="1"/>
          </p:cNvSpPr>
          <p:nvPr/>
        </p:nvSpPr>
        <p:spPr bwMode="auto">
          <a:xfrm flipV="1">
            <a:off x="2225675" y="2339975"/>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45" name="Line 66">
            <a:extLst>
              <a:ext uri="{FF2B5EF4-FFF2-40B4-BE49-F238E27FC236}">
                <a16:creationId xmlns:a16="http://schemas.microsoft.com/office/drawing/2014/main" id="{B43B1E12-7301-437C-A8AA-BB9F48FA4E08}"/>
              </a:ext>
            </a:extLst>
          </p:cNvPr>
          <p:cNvSpPr>
            <a:spLocks noChangeShapeType="1"/>
          </p:cNvSpPr>
          <p:nvPr/>
        </p:nvSpPr>
        <p:spPr bwMode="auto">
          <a:xfrm>
            <a:off x="2225675" y="3330575"/>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67">
            <a:extLst>
              <a:ext uri="{FF2B5EF4-FFF2-40B4-BE49-F238E27FC236}">
                <a16:creationId xmlns:a16="http://schemas.microsoft.com/office/drawing/2014/main" id="{2F7864A0-7371-4C3B-B932-8AB5050D3712}"/>
              </a:ext>
            </a:extLst>
          </p:cNvPr>
          <p:cNvSpPr/>
          <p:nvPr/>
        </p:nvSpPr>
        <p:spPr>
          <a:xfrm>
            <a:off x="463550" y="5322888"/>
            <a:ext cx="2297113" cy="566737"/>
          </a:xfrm>
          <a:prstGeom prst="rect">
            <a:avLst/>
          </a:prstGeom>
          <a:noFill/>
          <a:ln w="9525">
            <a:noFill/>
            <a:miter/>
          </a:ln>
        </p:spPr>
        <p:txBody>
          <a:bodyPr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nSpc>
                <a:spcPct val="90000"/>
              </a:lnSpc>
              <a:buFontTx/>
              <a:buNone/>
              <a:defRPr/>
            </a:pPr>
            <a:r>
              <a:rPr lang="en-US" altLang="zh-CN" sz="2400" b="0" noProof="1">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Insert 1010</a:t>
            </a:r>
            <a:endParaRPr lang="en-US" altLang="zh-CN" sz="2800" b="0" u="sng"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grpSp>
        <p:nvGrpSpPr>
          <p:cNvPr id="25" name="Group 68">
            <a:extLst>
              <a:ext uri="{FF2B5EF4-FFF2-40B4-BE49-F238E27FC236}">
                <a16:creationId xmlns:a16="http://schemas.microsoft.com/office/drawing/2014/main" id="{3CEEB516-26B3-4859-8557-9A8DA94D1B93}"/>
              </a:ext>
            </a:extLst>
          </p:cNvPr>
          <p:cNvGrpSpPr>
            <a:grpSpLocks/>
          </p:cNvGrpSpPr>
          <p:nvPr/>
        </p:nvGrpSpPr>
        <p:grpSpPr bwMode="auto">
          <a:xfrm>
            <a:off x="2565400" y="4375150"/>
            <a:ext cx="1792288" cy="2025650"/>
            <a:chOff x="1421" y="2502"/>
            <a:chExt cx="1129" cy="1276"/>
          </a:xfrm>
        </p:grpSpPr>
        <p:grpSp>
          <p:nvGrpSpPr>
            <p:cNvPr id="77867" name="Group 69">
              <a:extLst>
                <a:ext uri="{FF2B5EF4-FFF2-40B4-BE49-F238E27FC236}">
                  <a16:creationId xmlns:a16="http://schemas.microsoft.com/office/drawing/2014/main" id="{E4D17B44-11D3-4B8B-8C0D-CDB0AB373D59}"/>
                </a:ext>
              </a:extLst>
            </p:cNvPr>
            <p:cNvGrpSpPr>
              <a:grpSpLocks/>
            </p:cNvGrpSpPr>
            <p:nvPr/>
          </p:nvGrpSpPr>
          <p:grpSpPr bwMode="auto">
            <a:xfrm>
              <a:off x="1941" y="3010"/>
              <a:ext cx="576" cy="768"/>
              <a:chOff x="912" y="1776"/>
              <a:chExt cx="576" cy="768"/>
            </a:xfrm>
          </p:grpSpPr>
          <p:sp>
            <p:nvSpPr>
              <p:cNvPr id="13" name="Rectangle 70">
                <a:extLst>
                  <a:ext uri="{FF2B5EF4-FFF2-40B4-BE49-F238E27FC236}">
                    <a16:creationId xmlns:a16="http://schemas.microsoft.com/office/drawing/2014/main" id="{DF6A4536-3671-421A-A795-7FE173DD1FB6}"/>
                  </a:ext>
                </a:extLst>
              </p:cNvPr>
              <p:cNvSpPr/>
              <p:nvPr/>
            </p:nvSpPr>
            <p:spPr>
              <a:xfrm>
                <a:off x="912" y="1968"/>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14" name="Rectangle 71">
                <a:extLst>
                  <a:ext uri="{FF2B5EF4-FFF2-40B4-BE49-F238E27FC236}">
                    <a16:creationId xmlns:a16="http://schemas.microsoft.com/office/drawing/2014/main" id="{5A008624-01A2-4FD3-8F12-1980900C3151}"/>
                  </a:ext>
                </a:extLst>
              </p:cNvPr>
              <p:cNvSpPr/>
              <p:nvPr/>
            </p:nvSpPr>
            <p:spPr>
              <a:xfrm>
                <a:off x="912" y="1776"/>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
          <p:nvSpPr>
            <p:cNvPr id="77868" name="Line 72">
              <a:extLst>
                <a:ext uri="{FF2B5EF4-FFF2-40B4-BE49-F238E27FC236}">
                  <a16:creationId xmlns:a16="http://schemas.microsoft.com/office/drawing/2014/main" id="{53480F13-4AC3-4545-824F-76032F6EF6B0}"/>
                </a:ext>
              </a:extLst>
            </p:cNvPr>
            <p:cNvSpPr>
              <a:spLocks noChangeShapeType="1"/>
            </p:cNvSpPr>
            <p:nvPr/>
          </p:nvSpPr>
          <p:spPr bwMode="auto">
            <a:xfrm>
              <a:off x="1941" y="3490"/>
              <a:ext cx="576" cy="0"/>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9" name="Text Box 73">
              <a:extLst>
                <a:ext uri="{FF2B5EF4-FFF2-40B4-BE49-F238E27FC236}">
                  <a16:creationId xmlns:a16="http://schemas.microsoft.com/office/drawing/2014/main" id="{F2484412-1E04-469A-ABD8-07D7997C953F}"/>
                </a:ext>
              </a:extLst>
            </p:cNvPr>
            <p:cNvSpPr txBox="1"/>
            <p:nvPr/>
          </p:nvSpPr>
          <p:spPr>
            <a:xfrm>
              <a:off x="1941" y="3202"/>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1100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7870" name="Freeform 74">
              <a:extLst>
                <a:ext uri="{FF2B5EF4-FFF2-40B4-BE49-F238E27FC236}">
                  <a16:creationId xmlns:a16="http://schemas.microsoft.com/office/drawing/2014/main" id="{D477C7FB-1410-4993-9B6E-C16C62B1AF06}"/>
                </a:ext>
              </a:extLst>
            </p:cNvPr>
            <p:cNvSpPr>
              <a:spLocks noChangeArrowheads="1"/>
            </p:cNvSpPr>
            <p:nvPr/>
          </p:nvSpPr>
          <p:spPr bwMode="auto">
            <a:xfrm>
              <a:off x="1899" y="2627"/>
              <a:ext cx="556" cy="88"/>
            </a:xfrm>
            <a:custGeom>
              <a:avLst/>
              <a:gdLst>
                <a:gd name="T0" fmla="*/ 0 w 556"/>
                <a:gd name="T1" fmla="*/ 88 h 88"/>
                <a:gd name="T2" fmla="*/ 240 w 556"/>
                <a:gd name="T3" fmla="*/ 54 h 88"/>
                <a:gd name="T4" fmla="*/ 556 w 556"/>
                <a:gd name="T5" fmla="*/ 6 h 88"/>
                <a:gd name="T6" fmla="*/ 0 60000 65536"/>
                <a:gd name="T7" fmla="*/ 0 60000 65536"/>
                <a:gd name="T8" fmla="*/ 0 60000 65536"/>
              </a:gdLst>
              <a:ahLst/>
              <a:cxnLst>
                <a:cxn ang="T6">
                  <a:pos x="T0" y="T1"/>
                </a:cxn>
                <a:cxn ang="T7">
                  <a:pos x="T2" y="T3"/>
                </a:cxn>
                <a:cxn ang="T8">
                  <a:pos x="T4" y="T5"/>
                </a:cxn>
              </a:cxnLst>
              <a:rect l="0" t="0" r="r" b="b"/>
              <a:pathLst>
                <a:path w="556" h="88">
                  <a:moveTo>
                    <a:pt x="0" y="88"/>
                  </a:moveTo>
                  <a:cubicBezTo>
                    <a:pt x="102" y="83"/>
                    <a:pt x="150" y="73"/>
                    <a:pt x="240" y="54"/>
                  </a:cubicBezTo>
                  <a:cubicBezTo>
                    <a:pt x="320" y="0"/>
                    <a:pt x="469" y="6"/>
                    <a:pt x="556" y="6"/>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Text Box 75">
              <a:extLst>
                <a:ext uri="{FF2B5EF4-FFF2-40B4-BE49-F238E27FC236}">
                  <a16:creationId xmlns:a16="http://schemas.microsoft.com/office/drawing/2014/main" id="{9F837B33-E6C5-42AA-A6A4-AD38B35351DC}"/>
                </a:ext>
              </a:extLst>
            </p:cNvPr>
            <p:cNvSpPr txBox="1"/>
            <p:nvPr/>
          </p:nvSpPr>
          <p:spPr>
            <a:xfrm>
              <a:off x="1421" y="2502"/>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1010</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33" name="Group 76">
            <a:extLst>
              <a:ext uri="{FF2B5EF4-FFF2-40B4-BE49-F238E27FC236}">
                <a16:creationId xmlns:a16="http://schemas.microsoft.com/office/drawing/2014/main" id="{9828C77E-0E0C-4F69-AD3C-8DDCB8B0F4D2}"/>
              </a:ext>
            </a:extLst>
          </p:cNvPr>
          <p:cNvGrpSpPr>
            <a:grpSpLocks/>
          </p:cNvGrpSpPr>
          <p:nvPr/>
        </p:nvGrpSpPr>
        <p:grpSpPr bwMode="auto">
          <a:xfrm>
            <a:off x="990600" y="1600200"/>
            <a:ext cx="7686675" cy="3963988"/>
            <a:chOff x="322" y="774"/>
            <a:chExt cx="4842" cy="2497"/>
          </a:xfrm>
        </p:grpSpPr>
        <p:sp>
          <p:nvSpPr>
            <p:cNvPr id="9" name="Text Box 77">
              <a:extLst>
                <a:ext uri="{FF2B5EF4-FFF2-40B4-BE49-F238E27FC236}">
                  <a16:creationId xmlns:a16="http://schemas.microsoft.com/office/drawing/2014/main" id="{FED94347-7725-43B6-8D25-76EBC9BDB137}"/>
                </a:ext>
              </a:extLst>
            </p:cNvPr>
            <p:cNvSpPr txBox="1"/>
            <p:nvPr/>
          </p:nvSpPr>
          <p:spPr>
            <a:xfrm>
              <a:off x="3675" y="2901"/>
              <a:ext cx="1489"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New directory</a:t>
              </a:r>
            </a:p>
          </p:txBody>
        </p:sp>
        <p:sp>
          <p:nvSpPr>
            <p:cNvPr id="77850" name="Rectangle 78">
              <a:extLst>
                <a:ext uri="{FF2B5EF4-FFF2-40B4-BE49-F238E27FC236}">
                  <a16:creationId xmlns:a16="http://schemas.microsoft.com/office/drawing/2014/main" id="{A63A82AA-0573-421C-8283-42C2C9536EE2}"/>
                </a:ext>
              </a:extLst>
            </p:cNvPr>
            <p:cNvSpPr/>
            <p:nvPr/>
          </p:nvSpPr>
          <p:spPr>
            <a:xfrm>
              <a:off x="3840" y="1056"/>
              <a:ext cx="816" cy="1488"/>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7851" name="Rectangle 79">
              <a:extLst>
                <a:ext uri="{FF2B5EF4-FFF2-40B4-BE49-F238E27FC236}">
                  <a16:creationId xmlns:a16="http://schemas.microsoft.com/office/drawing/2014/main" id="{55A36E36-CF47-4222-8B27-25B156D3B78B}"/>
                </a:ext>
              </a:extLst>
            </p:cNvPr>
            <p:cNvSpPr/>
            <p:nvPr/>
          </p:nvSpPr>
          <p:spPr>
            <a:xfrm>
              <a:off x="3840" y="864"/>
              <a:ext cx="192" cy="192"/>
            </a:xfrm>
            <a:prstGeom prst="rect">
              <a:avLst/>
            </a:prstGeom>
            <a:solidFill>
              <a:schemeClr val="bg1"/>
            </a:solidFill>
            <a:ln w="9525" cap="flat" cmpd="sng">
              <a:solidFill>
                <a:schemeClr val="tx2"/>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10" name="Text Box 80">
              <a:extLst>
                <a:ext uri="{FF2B5EF4-FFF2-40B4-BE49-F238E27FC236}">
                  <a16:creationId xmlns:a16="http://schemas.microsoft.com/office/drawing/2014/main" id="{7A8D70E3-128F-445B-AC48-1EC6A59161F9}"/>
                </a:ext>
              </a:extLst>
            </p:cNvPr>
            <p:cNvSpPr txBox="1"/>
            <p:nvPr/>
          </p:nvSpPr>
          <p:spPr>
            <a:xfrm>
              <a:off x="4653" y="1101"/>
              <a:ext cx="322" cy="1415"/>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a:t>
              </a:r>
            </a:p>
            <a:p>
              <a:pPr algn="ctr">
                <a:lnSpc>
                  <a:spcPct val="14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a:t>
              </a:r>
            </a:p>
            <a:p>
              <a:pPr algn="ctr">
                <a:lnSpc>
                  <a:spcPct val="15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a:t>
              </a:r>
            </a:p>
          </p:txBody>
        </p:sp>
        <p:sp>
          <p:nvSpPr>
            <p:cNvPr id="77853" name="Line 81">
              <a:extLst>
                <a:ext uri="{FF2B5EF4-FFF2-40B4-BE49-F238E27FC236}">
                  <a16:creationId xmlns:a16="http://schemas.microsoft.com/office/drawing/2014/main" id="{51970755-FB8A-4231-95EE-7A554C7815F7}"/>
                </a:ext>
              </a:extLst>
            </p:cNvPr>
            <p:cNvSpPr>
              <a:spLocks noChangeShapeType="1"/>
            </p:cNvSpPr>
            <p:nvPr/>
          </p:nvSpPr>
          <p:spPr bwMode="auto">
            <a:xfrm flipH="1">
              <a:off x="2530" y="1221"/>
              <a:ext cx="1468" cy="48"/>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54" name="Line 82">
              <a:extLst>
                <a:ext uri="{FF2B5EF4-FFF2-40B4-BE49-F238E27FC236}">
                  <a16:creationId xmlns:a16="http://schemas.microsoft.com/office/drawing/2014/main" id="{4A14B40F-17E9-4285-8CF9-43A9583575CA}"/>
                </a:ext>
              </a:extLst>
            </p:cNvPr>
            <p:cNvSpPr>
              <a:spLocks noChangeShapeType="1"/>
            </p:cNvSpPr>
            <p:nvPr/>
          </p:nvSpPr>
          <p:spPr bwMode="auto">
            <a:xfrm flipH="1" flipV="1">
              <a:off x="2523" y="1337"/>
              <a:ext cx="1475" cy="281"/>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55" name="Line 83">
              <a:extLst>
                <a:ext uri="{FF2B5EF4-FFF2-40B4-BE49-F238E27FC236}">
                  <a16:creationId xmlns:a16="http://schemas.microsoft.com/office/drawing/2014/main" id="{0224BC4F-F191-42C3-9735-F1698AE1436A}"/>
                </a:ext>
              </a:extLst>
            </p:cNvPr>
            <p:cNvSpPr>
              <a:spLocks noChangeShapeType="1"/>
            </p:cNvSpPr>
            <p:nvPr/>
          </p:nvSpPr>
          <p:spPr bwMode="auto">
            <a:xfrm flipH="1">
              <a:off x="2530" y="1968"/>
              <a:ext cx="1454" cy="343"/>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56" name="Line 84">
              <a:extLst>
                <a:ext uri="{FF2B5EF4-FFF2-40B4-BE49-F238E27FC236}">
                  <a16:creationId xmlns:a16="http://schemas.microsoft.com/office/drawing/2014/main" id="{8E6ADD0D-0AA4-446C-9396-D04E26967F5B}"/>
                </a:ext>
              </a:extLst>
            </p:cNvPr>
            <p:cNvSpPr>
              <a:spLocks noChangeShapeType="1"/>
            </p:cNvSpPr>
            <p:nvPr/>
          </p:nvSpPr>
          <p:spPr bwMode="auto">
            <a:xfrm flipH="1">
              <a:off x="2544" y="2379"/>
              <a:ext cx="1433" cy="89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57" name="Rectangle 85">
              <a:extLst>
                <a:ext uri="{FF2B5EF4-FFF2-40B4-BE49-F238E27FC236}">
                  <a16:creationId xmlns:a16="http://schemas.microsoft.com/office/drawing/2014/main" id="{BB4CF0F4-A995-400D-BBE8-021DB8CEA98C}"/>
                </a:ext>
              </a:extLst>
            </p:cNvPr>
            <p:cNvSpPr/>
            <p:nvPr/>
          </p:nvSpPr>
          <p:spPr>
            <a:xfrm>
              <a:off x="3463" y="774"/>
              <a:ext cx="494" cy="357"/>
            </a:xfrm>
            <a:prstGeom prst="rect">
              <a:avLst/>
            </a:prstGeom>
            <a:noFill/>
            <a:ln w="9525">
              <a:noFill/>
              <a:miter/>
            </a:ln>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Clr>
                  <a:srgbClr val="000000"/>
                </a:buClr>
                <a:buSzPct val="75000"/>
                <a:buFontTx/>
                <a:buNone/>
                <a:defRPr/>
              </a:pPr>
              <a:r>
                <a:rPr lang="en-US" altLang="zh-CN" sz="2400" b="0" i="1"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d</a:t>
              </a:r>
              <a:r>
                <a:rPr lang="en-US" altLang="zh-CN" sz="2400" b="0"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rPr>
                <a:t>=</a:t>
              </a:r>
              <a:endParaRPr lang="en-US" altLang="zh-CN" sz="2800" b="0" noProof="1">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77858" name="Freeform 86">
              <a:extLst>
                <a:ext uri="{FF2B5EF4-FFF2-40B4-BE49-F238E27FC236}">
                  <a16:creationId xmlns:a16="http://schemas.microsoft.com/office/drawing/2014/main" id="{A4961314-7D24-4F8A-854C-1B41ED491E7C}"/>
                </a:ext>
              </a:extLst>
            </p:cNvPr>
            <p:cNvSpPr>
              <a:spLocks noChangeArrowheads="1"/>
            </p:cNvSpPr>
            <p:nvPr/>
          </p:nvSpPr>
          <p:spPr bwMode="auto">
            <a:xfrm>
              <a:off x="1893" y="2071"/>
              <a:ext cx="267" cy="144"/>
            </a:xfrm>
            <a:custGeom>
              <a:avLst/>
              <a:gdLst>
                <a:gd name="T0" fmla="*/ 0 w 267"/>
                <a:gd name="T1" fmla="*/ 144 h 144"/>
                <a:gd name="T2" fmla="*/ 157 w 267"/>
                <a:gd name="T3" fmla="*/ 48 h 144"/>
                <a:gd name="T4" fmla="*/ 212 w 267"/>
                <a:gd name="T5" fmla="*/ 20 h 144"/>
                <a:gd name="T6" fmla="*/ 246 w 267"/>
                <a:gd name="T7" fmla="*/ 7 h 144"/>
                <a:gd name="T8" fmla="*/ 267 w 267"/>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59" name="Freeform 87">
              <a:extLst>
                <a:ext uri="{FF2B5EF4-FFF2-40B4-BE49-F238E27FC236}">
                  <a16:creationId xmlns:a16="http://schemas.microsoft.com/office/drawing/2014/main" id="{2205383B-6925-46F9-8117-BA86954EBF8E}"/>
                </a:ext>
              </a:extLst>
            </p:cNvPr>
            <p:cNvSpPr>
              <a:spLocks noChangeArrowheads="1"/>
            </p:cNvSpPr>
            <p:nvPr/>
          </p:nvSpPr>
          <p:spPr bwMode="auto">
            <a:xfrm>
              <a:off x="1914" y="3051"/>
              <a:ext cx="267" cy="144"/>
            </a:xfrm>
            <a:custGeom>
              <a:avLst/>
              <a:gdLst>
                <a:gd name="T0" fmla="*/ 0 w 267"/>
                <a:gd name="T1" fmla="*/ 144 h 144"/>
                <a:gd name="T2" fmla="*/ 157 w 267"/>
                <a:gd name="T3" fmla="*/ 48 h 144"/>
                <a:gd name="T4" fmla="*/ 212 w 267"/>
                <a:gd name="T5" fmla="*/ 20 h 144"/>
                <a:gd name="T6" fmla="*/ 246 w 267"/>
                <a:gd name="T7" fmla="*/ 7 h 144"/>
                <a:gd name="T8" fmla="*/ 267 w 267"/>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60" name="Text Box 88">
              <a:extLst>
                <a:ext uri="{FF2B5EF4-FFF2-40B4-BE49-F238E27FC236}">
                  <a16:creationId xmlns:a16="http://schemas.microsoft.com/office/drawing/2014/main" id="{487C6075-4416-4238-8132-CAE000F48D49}"/>
                </a:ext>
              </a:extLst>
            </p:cNvPr>
            <p:cNvSpPr txBox="1"/>
            <p:nvPr/>
          </p:nvSpPr>
          <p:spPr>
            <a:xfrm>
              <a:off x="2129" y="2946"/>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11" name="Text Box 89">
              <a:extLst>
                <a:ext uri="{FF2B5EF4-FFF2-40B4-BE49-F238E27FC236}">
                  <a16:creationId xmlns:a16="http://schemas.microsoft.com/office/drawing/2014/main" id="{B6DD4598-66FD-40B9-BF15-BD85E0A609C6}"/>
                </a:ext>
              </a:extLst>
            </p:cNvPr>
            <p:cNvSpPr txBox="1"/>
            <p:nvPr/>
          </p:nvSpPr>
          <p:spPr>
            <a:xfrm>
              <a:off x="2136" y="1979"/>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7862" name="Line 90">
              <a:extLst>
                <a:ext uri="{FF2B5EF4-FFF2-40B4-BE49-F238E27FC236}">
                  <a16:creationId xmlns:a16="http://schemas.microsoft.com/office/drawing/2014/main" id="{E71FA613-0952-43C7-9818-B91C7C9A0D70}"/>
                </a:ext>
              </a:extLst>
            </p:cNvPr>
            <p:cNvSpPr>
              <a:spLocks noChangeShapeType="1"/>
            </p:cNvSpPr>
            <p:nvPr/>
          </p:nvSpPr>
          <p:spPr bwMode="auto">
            <a:xfrm>
              <a:off x="3840" y="1824"/>
              <a:ext cx="816"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3" name="Line 91">
              <a:extLst>
                <a:ext uri="{FF2B5EF4-FFF2-40B4-BE49-F238E27FC236}">
                  <a16:creationId xmlns:a16="http://schemas.microsoft.com/office/drawing/2014/main" id="{6AEE7B2E-57C5-4720-8574-C22E01FA9BA8}"/>
                </a:ext>
              </a:extLst>
            </p:cNvPr>
            <p:cNvSpPr>
              <a:spLocks noChangeShapeType="1"/>
            </p:cNvSpPr>
            <p:nvPr/>
          </p:nvSpPr>
          <p:spPr bwMode="auto">
            <a:xfrm>
              <a:off x="3840" y="2208"/>
              <a:ext cx="816"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4" name="Line 92">
              <a:extLst>
                <a:ext uri="{FF2B5EF4-FFF2-40B4-BE49-F238E27FC236}">
                  <a16:creationId xmlns:a16="http://schemas.microsoft.com/office/drawing/2014/main" id="{9061C8E4-BD2E-4B24-9B84-A8E35153F6FE}"/>
                </a:ext>
              </a:extLst>
            </p:cNvPr>
            <p:cNvSpPr>
              <a:spLocks noChangeShapeType="1"/>
            </p:cNvSpPr>
            <p:nvPr/>
          </p:nvSpPr>
          <p:spPr bwMode="auto">
            <a:xfrm>
              <a:off x="3840" y="1440"/>
              <a:ext cx="816"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5" name="Freeform 93">
              <a:extLst>
                <a:ext uri="{FF2B5EF4-FFF2-40B4-BE49-F238E27FC236}">
                  <a16:creationId xmlns:a16="http://schemas.microsoft.com/office/drawing/2014/main" id="{19465C90-422E-4D6D-8599-6CF37C9FA3AC}"/>
                </a:ext>
              </a:extLst>
            </p:cNvPr>
            <p:cNvSpPr>
              <a:spLocks noChangeArrowheads="1"/>
            </p:cNvSpPr>
            <p:nvPr/>
          </p:nvSpPr>
          <p:spPr bwMode="auto">
            <a:xfrm>
              <a:off x="603" y="1330"/>
              <a:ext cx="974" cy="679"/>
            </a:xfrm>
            <a:custGeom>
              <a:avLst/>
              <a:gdLst>
                <a:gd name="T0" fmla="*/ 0 w 974"/>
                <a:gd name="T1" fmla="*/ 679 h 679"/>
                <a:gd name="T2" fmla="*/ 309 w 974"/>
                <a:gd name="T3" fmla="*/ 460 h 679"/>
                <a:gd name="T4" fmla="*/ 583 w 974"/>
                <a:gd name="T5" fmla="*/ 281 h 679"/>
                <a:gd name="T6" fmla="*/ 659 w 974"/>
                <a:gd name="T7" fmla="*/ 233 h 679"/>
                <a:gd name="T8" fmla="*/ 837 w 974"/>
                <a:gd name="T9" fmla="*/ 103 h 679"/>
                <a:gd name="T10" fmla="*/ 885 w 974"/>
                <a:gd name="T11" fmla="*/ 69 h 679"/>
                <a:gd name="T12" fmla="*/ 974 w 974"/>
                <a:gd name="T13" fmla="*/ 0 h 6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4" h="679">
                  <a:moveTo>
                    <a:pt x="0" y="679"/>
                  </a:moveTo>
                  <a:cubicBezTo>
                    <a:pt x="106" y="609"/>
                    <a:pt x="200" y="526"/>
                    <a:pt x="309" y="460"/>
                  </a:cubicBezTo>
                  <a:cubicBezTo>
                    <a:pt x="404" y="403"/>
                    <a:pt x="491" y="342"/>
                    <a:pt x="583" y="281"/>
                  </a:cubicBezTo>
                  <a:cubicBezTo>
                    <a:pt x="608" y="264"/>
                    <a:pt x="636" y="252"/>
                    <a:pt x="659" y="233"/>
                  </a:cubicBezTo>
                  <a:cubicBezTo>
                    <a:pt x="716" y="186"/>
                    <a:pt x="779" y="148"/>
                    <a:pt x="837" y="103"/>
                  </a:cubicBezTo>
                  <a:cubicBezTo>
                    <a:pt x="884" y="66"/>
                    <a:pt x="843" y="83"/>
                    <a:pt x="885" y="69"/>
                  </a:cubicBezTo>
                  <a:cubicBezTo>
                    <a:pt x="913" y="46"/>
                    <a:pt x="948" y="26"/>
                    <a:pt x="974"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66" name="Freeform 94">
              <a:extLst>
                <a:ext uri="{FF2B5EF4-FFF2-40B4-BE49-F238E27FC236}">
                  <a16:creationId xmlns:a16="http://schemas.microsoft.com/office/drawing/2014/main" id="{62D5CAA3-8D4C-40EF-A49C-C1F3757FCD61}"/>
                </a:ext>
              </a:extLst>
            </p:cNvPr>
            <p:cNvSpPr>
              <a:spLocks noChangeArrowheads="1"/>
            </p:cNvSpPr>
            <p:nvPr/>
          </p:nvSpPr>
          <p:spPr bwMode="auto">
            <a:xfrm>
              <a:off x="322" y="1159"/>
              <a:ext cx="1303" cy="816"/>
            </a:xfrm>
            <a:custGeom>
              <a:avLst/>
              <a:gdLst>
                <a:gd name="T0" fmla="*/ 0 w 1303"/>
                <a:gd name="T1" fmla="*/ 0 h 816"/>
                <a:gd name="T2" fmla="*/ 432 w 1303"/>
                <a:gd name="T3" fmla="*/ 370 h 816"/>
                <a:gd name="T4" fmla="*/ 905 w 1303"/>
                <a:gd name="T5" fmla="*/ 658 h 816"/>
                <a:gd name="T6" fmla="*/ 988 w 1303"/>
                <a:gd name="T7" fmla="*/ 692 h 816"/>
                <a:gd name="T8" fmla="*/ 1193 w 1303"/>
                <a:gd name="T9" fmla="*/ 788 h 816"/>
                <a:gd name="T10" fmla="*/ 1276 w 1303"/>
                <a:gd name="T11" fmla="*/ 809 h 816"/>
                <a:gd name="T12" fmla="*/ 1303 w 1303"/>
                <a:gd name="T13" fmla="*/ 816 h 8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3" h="816">
                  <a:moveTo>
                    <a:pt x="0" y="0"/>
                  </a:moveTo>
                  <a:cubicBezTo>
                    <a:pt x="131" y="131"/>
                    <a:pt x="275" y="271"/>
                    <a:pt x="432" y="370"/>
                  </a:cubicBezTo>
                  <a:cubicBezTo>
                    <a:pt x="588" y="469"/>
                    <a:pt x="747" y="562"/>
                    <a:pt x="905" y="658"/>
                  </a:cubicBezTo>
                  <a:cubicBezTo>
                    <a:pt x="931" y="673"/>
                    <a:pt x="961" y="679"/>
                    <a:pt x="988" y="692"/>
                  </a:cubicBezTo>
                  <a:cubicBezTo>
                    <a:pt x="1057" y="724"/>
                    <a:pt x="1120" y="765"/>
                    <a:pt x="1193" y="788"/>
                  </a:cubicBezTo>
                  <a:cubicBezTo>
                    <a:pt x="1220" y="797"/>
                    <a:pt x="1248" y="802"/>
                    <a:pt x="1276" y="809"/>
                  </a:cubicBezTo>
                  <a:cubicBezTo>
                    <a:pt x="1285" y="811"/>
                    <a:pt x="1303" y="816"/>
                    <a:pt x="1303" y="816"/>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F6A49-81A5-4ACD-8B5E-8E78CB093B70}"/>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日期占位符 2">
            <a:extLst>
              <a:ext uri="{FF2B5EF4-FFF2-40B4-BE49-F238E27FC236}">
                <a16:creationId xmlns:a16="http://schemas.microsoft.com/office/drawing/2014/main" id="{201E9038-9D1A-4EF5-9A8C-86065D66F588}"/>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76810ACE-C798-496F-B442-2809978A40FF}"/>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ECE025E7-3CE3-4BB3-9910-A7C1404EF87F}"/>
              </a:ext>
            </a:extLst>
          </p:cNvPr>
          <p:cNvSpPr>
            <a:spLocks noGrp="1"/>
          </p:cNvSpPr>
          <p:nvPr>
            <p:ph type="sldNum" sz="quarter" idx="12"/>
          </p:nvPr>
        </p:nvSpPr>
        <p:spPr/>
        <p:txBody>
          <a:bodyPr/>
          <a:lstStyle/>
          <a:p>
            <a:pPr>
              <a:defRPr/>
            </a:pPr>
            <a:fld id="{ABA70135-1DEF-4276-8242-B5CF4891C5CB}" type="slidenum">
              <a:rPr lang="zh-CN" altLang="en-US"/>
              <a:pPr>
                <a:defRPr/>
              </a:pPr>
              <a:t>75</a:t>
            </a:fld>
            <a:endParaRPr lang="en-US" altLang="zh-CN"/>
          </a:p>
        </p:txBody>
      </p:sp>
      <p:sp>
        <p:nvSpPr>
          <p:cNvPr id="78854" name="Rectangle 47">
            <a:extLst>
              <a:ext uri="{FF2B5EF4-FFF2-40B4-BE49-F238E27FC236}">
                <a16:creationId xmlns:a16="http://schemas.microsoft.com/office/drawing/2014/main" id="{D118FFA7-50FF-4D02-9192-82C80C40B95E}"/>
              </a:ext>
            </a:extLst>
          </p:cNvPr>
          <p:cNvSpPr/>
          <p:nvPr/>
        </p:nvSpPr>
        <p:spPr>
          <a:xfrm>
            <a:off x="5527675" y="2998788"/>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lnSpc>
                <a:spcPct val="40000"/>
              </a:lnSpc>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55" name="Rectangle 48">
            <a:extLst>
              <a:ext uri="{FF2B5EF4-FFF2-40B4-BE49-F238E27FC236}">
                <a16:creationId xmlns:a16="http://schemas.microsoft.com/office/drawing/2014/main" id="{03F2317A-C2C8-42CD-83A9-AD586C3F5672}"/>
              </a:ext>
            </a:extLst>
          </p:cNvPr>
          <p:cNvSpPr/>
          <p:nvPr/>
        </p:nvSpPr>
        <p:spPr>
          <a:xfrm>
            <a:off x="5527675" y="2693988"/>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a:t>
            </a:r>
          </a:p>
        </p:txBody>
      </p:sp>
      <p:sp>
        <p:nvSpPr>
          <p:cNvPr id="78856" name="Line 49">
            <a:extLst>
              <a:ext uri="{FF2B5EF4-FFF2-40B4-BE49-F238E27FC236}">
                <a16:creationId xmlns:a16="http://schemas.microsoft.com/office/drawing/2014/main" id="{DA253F34-5FAA-46CF-B1DA-E6DAEBBDADD4}"/>
              </a:ext>
            </a:extLst>
          </p:cNvPr>
          <p:cNvSpPr>
            <a:spLocks noChangeShapeType="1"/>
          </p:cNvSpPr>
          <p:nvPr/>
        </p:nvSpPr>
        <p:spPr bwMode="auto">
          <a:xfrm>
            <a:off x="5527675" y="3455988"/>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7" name="Text Box 50">
            <a:extLst>
              <a:ext uri="{FF2B5EF4-FFF2-40B4-BE49-F238E27FC236}">
                <a16:creationId xmlns:a16="http://schemas.microsoft.com/office/drawing/2014/main" id="{38969B07-3546-4194-B476-2390F1B21717}"/>
              </a:ext>
            </a:extLst>
          </p:cNvPr>
          <p:cNvSpPr txBox="1"/>
          <p:nvPr/>
        </p:nvSpPr>
        <p:spPr>
          <a:xfrm>
            <a:off x="5562600" y="3036888"/>
            <a:ext cx="966788"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nvGrpSpPr>
          <p:cNvPr id="78858" name="Group 51">
            <a:extLst>
              <a:ext uri="{FF2B5EF4-FFF2-40B4-BE49-F238E27FC236}">
                <a16:creationId xmlns:a16="http://schemas.microsoft.com/office/drawing/2014/main" id="{A317107D-9485-4369-A7C8-828071A47671}"/>
              </a:ext>
            </a:extLst>
          </p:cNvPr>
          <p:cNvGrpSpPr>
            <a:grpSpLocks/>
          </p:cNvGrpSpPr>
          <p:nvPr/>
        </p:nvGrpSpPr>
        <p:grpSpPr bwMode="auto">
          <a:xfrm>
            <a:off x="5527675" y="4065588"/>
            <a:ext cx="914400" cy="1219200"/>
            <a:chOff x="912" y="1776"/>
            <a:chExt cx="576" cy="768"/>
          </a:xfrm>
        </p:grpSpPr>
        <p:sp>
          <p:nvSpPr>
            <p:cNvPr id="78897" name="Rectangle 52">
              <a:extLst>
                <a:ext uri="{FF2B5EF4-FFF2-40B4-BE49-F238E27FC236}">
                  <a16:creationId xmlns:a16="http://schemas.microsoft.com/office/drawing/2014/main" id="{348FA528-BBD0-46C6-88B5-0DE14A90B336}"/>
                </a:ext>
              </a:extLst>
            </p:cNvPr>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8898" name="Rectangle 53">
              <a:extLst>
                <a:ext uri="{FF2B5EF4-FFF2-40B4-BE49-F238E27FC236}">
                  <a16:creationId xmlns:a16="http://schemas.microsoft.com/office/drawing/2014/main" id="{7F89C1DC-3BB1-483D-B15E-8818AD28AF6E}"/>
                </a:ext>
              </a:extLst>
            </p:cNvPr>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grpSp>
      <p:sp>
        <p:nvSpPr>
          <p:cNvPr id="78859" name="Line 54">
            <a:extLst>
              <a:ext uri="{FF2B5EF4-FFF2-40B4-BE49-F238E27FC236}">
                <a16:creationId xmlns:a16="http://schemas.microsoft.com/office/drawing/2014/main" id="{1FBF1A4C-9E63-4FE0-9058-90D06A330DD1}"/>
              </a:ext>
            </a:extLst>
          </p:cNvPr>
          <p:cNvSpPr>
            <a:spLocks noChangeShapeType="1"/>
          </p:cNvSpPr>
          <p:nvPr/>
        </p:nvSpPr>
        <p:spPr bwMode="auto">
          <a:xfrm>
            <a:off x="5527675" y="4827588"/>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Text Box 55">
            <a:extLst>
              <a:ext uri="{FF2B5EF4-FFF2-40B4-BE49-F238E27FC236}">
                <a16:creationId xmlns:a16="http://schemas.microsoft.com/office/drawing/2014/main" id="{3C8E6FD8-31A8-4C96-8353-5080CA398F01}"/>
              </a:ext>
            </a:extLst>
          </p:cNvPr>
          <p:cNvSpPr txBox="1"/>
          <p:nvPr/>
        </p:nvSpPr>
        <p:spPr>
          <a:xfrm>
            <a:off x="5527675" y="4370388"/>
            <a:ext cx="966788"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61" name="Text Box 56">
            <a:extLst>
              <a:ext uri="{FF2B5EF4-FFF2-40B4-BE49-F238E27FC236}">
                <a16:creationId xmlns:a16="http://schemas.microsoft.com/office/drawing/2014/main" id="{D9A718FC-1606-4883-B16C-971F9F659A0F}"/>
              </a:ext>
            </a:extLst>
          </p:cNvPr>
          <p:cNvSpPr txBox="1"/>
          <p:nvPr/>
        </p:nvSpPr>
        <p:spPr>
          <a:xfrm>
            <a:off x="5527675" y="4827588"/>
            <a:ext cx="966788"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1010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nvGrpSpPr>
          <p:cNvPr id="78862" name="Group 57">
            <a:extLst>
              <a:ext uri="{FF2B5EF4-FFF2-40B4-BE49-F238E27FC236}">
                <a16:creationId xmlns:a16="http://schemas.microsoft.com/office/drawing/2014/main" id="{F3D81B5F-A680-4C09-AC01-7E008219AA7A}"/>
              </a:ext>
            </a:extLst>
          </p:cNvPr>
          <p:cNvGrpSpPr>
            <a:grpSpLocks/>
          </p:cNvGrpSpPr>
          <p:nvPr/>
        </p:nvGrpSpPr>
        <p:grpSpPr bwMode="auto">
          <a:xfrm>
            <a:off x="5527675" y="5437188"/>
            <a:ext cx="914400" cy="1219200"/>
            <a:chOff x="912" y="1776"/>
            <a:chExt cx="576" cy="768"/>
          </a:xfrm>
        </p:grpSpPr>
        <p:sp>
          <p:nvSpPr>
            <p:cNvPr id="12" name="Rectangle 58">
              <a:extLst>
                <a:ext uri="{FF2B5EF4-FFF2-40B4-BE49-F238E27FC236}">
                  <a16:creationId xmlns:a16="http://schemas.microsoft.com/office/drawing/2014/main" id="{7DF9F928-9FC2-41D7-8A9D-3F4ACFE59009}"/>
                </a:ext>
              </a:extLst>
            </p:cNvPr>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8896" name="Rectangle 59">
              <a:extLst>
                <a:ext uri="{FF2B5EF4-FFF2-40B4-BE49-F238E27FC236}">
                  <a16:creationId xmlns:a16="http://schemas.microsoft.com/office/drawing/2014/main" id="{2194C1F8-0CCC-484E-AE7C-914AD1B25564}"/>
                </a:ext>
              </a:extLst>
            </p:cNvPr>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grpSp>
      <p:sp>
        <p:nvSpPr>
          <p:cNvPr id="78863" name="Line 60">
            <a:extLst>
              <a:ext uri="{FF2B5EF4-FFF2-40B4-BE49-F238E27FC236}">
                <a16:creationId xmlns:a16="http://schemas.microsoft.com/office/drawing/2014/main" id="{64D03A22-4E81-4035-B634-DA57F9C94CA5}"/>
              </a:ext>
            </a:extLst>
          </p:cNvPr>
          <p:cNvSpPr>
            <a:spLocks noChangeShapeType="1"/>
          </p:cNvSpPr>
          <p:nvPr/>
        </p:nvSpPr>
        <p:spPr bwMode="auto">
          <a:xfrm>
            <a:off x="5527675" y="6199188"/>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61">
            <a:extLst>
              <a:ext uri="{FF2B5EF4-FFF2-40B4-BE49-F238E27FC236}">
                <a16:creationId xmlns:a16="http://schemas.microsoft.com/office/drawing/2014/main" id="{4F28A889-059C-4B6C-A9B4-7FD2A8F761B8}"/>
              </a:ext>
            </a:extLst>
          </p:cNvPr>
          <p:cNvSpPr txBox="1"/>
          <p:nvPr/>
        </p:nvSpPr>
        <p:spPr>
          <a:xfrm>
            <a:off x="5527675" y="5741988"/>
            <a:ext cx="966788"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65" name="Text Box 62">
            <a:extLst>
              <a:ext uri="{FF2B5EF4-FFF2-40B4-BE49-F238E27FC236}">
                <a16:creationId xmlns:a16="http://schemas.microsoft.com/office/drawing/2014/main" id="{6C8700B1-C883-4D44-9AF3-FA1679BD27A2}"/>
              </a:ext>
            </a:extLst>
          </p:cNvPr>
          <p:cNvSpPr txBox="1"/>
          <p:nvPr/>
        </p:nvSpPr>
        <p:spPr>
          <a:xfrm>
            <a:off x="1336675" y="4637088"/>
            <a:ext cx="1246188" cy="1570037"/>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Insert:</a:t>
            </a:r>
          </a:p>
          <a:p>
            <a:pPr algn="ctr">
              <a:spcBef>
                <a:spcPct val="50000"/>
              </a:spcBef>
              <a:buFontTx/>
              <a:buNone/>
              <a:defRPr/>
            </a:pPr>
            <a:r>
              <a:rPr lang="en-US"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0111</a:t>
            </a:r>
            <a:endPar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a:p>
            <a:pPr algn="ct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0000</a:t>
            </a:r>
          </a:p>
        </p:txBody>
      </p:sp>
      <p:sp>
        <p:nvSpPr>
          <p:cNvPr id="9" name="Text Box 63">
            <a:extLst>
              <a:ext uri="{FF2B5EF4-FFF2-40B4-BE49-F238E27FC236}">
                <a16:creationId xmlns:a16="http://schemas.microsoft.com/office/drawing/2014/main" id="{4AA3ED0C-7643-45F0-BB56-7D03E00B6E39}"/>
              </a:ext>
            </a:extLst>
          </p:cNvPr>
          <p:cNvSpPr txBox="1"/>
          <p:nvPr/>
        </p:nvSpPr>
        <p:spPr>
          <a:xfrm>
            <a:off x="2936875" y="2236788"/>
            <a:ext cx="511175" cy="224631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a:t>
            </a:r>
          </a:p>
          <a:p>
            <a:pPr algn="ctr">
              <a:lnSpc>
                <a:spcPct val="14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a:t>
            </a:r>
          </a:p>
          <a:p>
            <a:pPr algn="ctr">
              <a:lnSpc>
                <a:spcPct val="15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a:t>
            </a:r>
          </a:p>
        </p:txBody>
      </p:sp>
      <p:sp>
        <p:nvSpPr>
          <p:cNvPr id="78867" name="Rectangle 64">
            <a:extLst>
              <a:ext uri="{FF2B5EF4-FFF2-40B4-BE49-F238E27FC236}">
                <a16:creationId xmlns:a16="http://schemas.microsoft.com/office/drawing/2014/main" id="{207B98AD-EFEB-4B76-8C8B-46810763F088}"/>
              </a:ext>
            </a:extLst>
          </p:cNvPr>
          <p:cNvSpPr/>
          <p:nvPr/>
        </p:nvSpPr>
        <p:spPr>
          <a:xfrm>
            <a:off x="3470275" y="2160588"/>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8868" name="Rectangle 65">
            <a:extLst>
              <a:ext uri="{FF2B5EF4-FFF2-40B4-BE49-F238E27FC236}">
                <a16:creationId xmlns:a16="http://schemas.microsoft.com/office/drawing/2014/main" id="{BBAAF5D0-3827-4A3B-B2F3-3C370D9F2D02}"/>
              </a:ext>
            </a:extLst>
          </p:cNvPr>
          <p:cNvSpPr/>
          <p:nvPr/>
        </p:nvSpPr>
        <p:spPr>
          <a:xfrm>
            <a:off x="3470275" y="16764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8869" name="Line 66">
            <a:extLst>
              <a:ext uri="{FF2B5EF4-FFF2-40B4-BE49-F238E27FC236}">
                <a16:creationId xmlns:a16="http://schemas.microsoft.com/office/drawing/2014/main" id="{DAF524E7-6521-49B0-BAF4-4DAA1800EC5E}"/>
              </a:ext>
            </a:extLst>
          </p:cNvPr>
          <p:cNvSpPr>
            <a:spLocks noChangeShapeType="1"/>
          </p:cNvSpPr>
          <p:nvPr/>
        </p:nvSpPr>
        <p:spPr bwMode="auto">
          <a:xfrm>
            <a:off x="3470275" y="3303588"/>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0" name="Line 67">
            <a:extLst>
              <a:ext uri="{FF2B5EF4-FFF2-40B4-BE49-F238E27FC236}">
                <a16:creationId xmlns:a16="http://schemas.microsoft.com/office/drawing/2014/main" id="{EED1B073-EB12-461B-9A5B-33B29FD9535D}"/>
              </a:ext>
            </a:extLst>
          </p:cNvPr>
          <p:cNvSpPr>
            <a:spLocks noChangeShapeType="1"/>
          </p:cNvSpPr>
          <p:nvPr/>
        </p:nvSpPr>
        <p:spPr bwMode="auto">
          <a:xfrm>
            <a:off x="3470275" y="3913188"/>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1" name="Line 68">
            <a:extLst>
              <a:ext uri="{FF2B5EF4-FFF2-40B4-BE49-F238E27FC236}">
                <a16:creationId xmlns:a16="http://schemas.microsoft.com/office/drawing/2014/main" id="{A8065898-E07E-4010-B221-BB91ACFD2887}"/>
              </a:ext>
            </a:extLst>
          </p:cNvPr>
          <p:cNvSpPr>
            <a:spLocks noChangeShapeType="1"/>
          </p:cNvSpPr>
          <p:nvPr/>
        </p:nvSpPr>
        <p:spPr bwMode="auto">
          <a:xfrm>
            <a:off x="3470275" y="2693988"/>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69">
            <a:extLst>
              <a:ext uri="{FF2B5EF4-FFF2-40B4-BE49-F238E27FC236}">
                <a16:creationId xmlns:a16="http://schemas.microsoft.com/office/drawing/2014/main" id="{7DE030DA-789E-4758-A611-27B6DD22450A}"/>
              </a:ext>
            </a:extLst>
          </p:cNvPr>
          <p:cNvSpPr txBox="1"/>
          <p:nvPr/>
        </p:nvSpPr>
        <p:spPr>
          <a:xfrm>
            <a:off x="2859088" y="1600200"/>
            <a:ext cx="63023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d=</a:t>
            </a:r>
          </a:p>
        </p:txBody>
      </p:sp>
      <p:sp>
        <p:nvSpPr>
          <p:cNvPr id="78873" name="Line 70">
            <a:extLst>
              <a:ext uri="{FF2B5EF4-FFF2-40B4-BE49-F238E27FC236}">
                <a16:creationId xmlns:a16="http://schemas.microsoft.com/office/drawing/2014/main" id="{1D7B50FE-66F9-471A-AF01-C8F8052B9444}"/>
              </a:ext>
            </a:extLst>
          </p:cNvPr>
          <p:cNvSpPr>
            <a:spLocks noChangeShapeType="1"/>
          </p:cNvSpPr>
          <p:nvPr/>
        </p:nvSpPr>
        <p:spPr bwMode="auto">
          <a:xfrm>
            <a:off x="4003675" y="2465388"/>
            <a:ext cx="1371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4" name="Line 71">
            <a:extLst>
              <a:ext uri="{FF2B5EF4-FFF2-40B4-BE49-F238E27FC236}">
                <a16:creationId xmlns:a16="http://schemas.microsoft.com/office/drawing/2014/main" id="{ACD5594F-F310-43B8-BD08-2A04AF445789}"/>
              </a:ext>
            </a:extLst>
          </p:cNvPr>
          <p:cNvSpPr>
            <a:spLocks noChangeShapeType="1"/>
          </p:cNvSpPr>
          <p:nvPr/>
        </p:nvSpPr>
        <p:spPr bwMode="auto">
          <a:xfrm>
            <a:off x="4308475" y="3074988"/>
            <a:ext cx="1066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5" name="Line 72">
            <a:extLst>
              <a:ext uri="{FF2B5EF4-FFF2-40B4-BE49-F238E27FC236}">
                <a16:creationId xmlns:a16="http://schemas.microsoft.com/office/drawing/2014/main" id="{CF0C196C-B4C2-4CB2-8C2C-5BB8952CCE3B}"/>
              </a:ext>
            </a:extLst>
          </p:cNvPr>
          <p:cNvSpPr>
            <a:spLocks noChangeShapeType="1"/>
          </p:cNvSpPr>
          <p:nvPr/>
        </p:nvSpPr>
        <p:spPr bwMode="auto">
          <a:xfrm>
            <a:off x="4308475" y="3608388"/>
            <a:ext cx="11430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6" name="Line 73">
            <a:extLst>
              <a:ext uri="{FF2B5EF4-FFF2-40B4-BE49-F238E27FC236}">
                <a16:creationId xmlns:a16="http://schemas.microsoft.com/office/drawing/2014/main" id="{D48B64C8-3A63-47A6-A8B7-CD1BEA6C9181}"/>
              </a:ext>
            </a:extLst>
          </p:cNvPr>
          <p:cNvSpPr>
            <a:spLocks noChangeShapeType="1"/>
          </p:cNvSpPr>
          <p:nvPr/>
        </p:nvSpPr>
        <p:spPr bwMode="auto">
          <a:xfrm>
            <a:off x="4308475" y="4065588"/>
            <a:ext cx="106680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74">
            <a:extLst>
              <a:ext uri="{FF2B5EF4-FFF2-40B4-BE49-F238E27FC236}">
                <a16:creationId xmlns:a16="http://schemas.microsoft.com/office/drawing/2014/main" id="{8CB17166-A034-4A01-A805-B25704B7DC2B}"/>
              </a:ext>
            </a:extLst>
          </p:cNvPr>
          <p:cNvSpPr txBox="1"/>
          <p:nvPr/>
        </p:nvSpPr>
        <p:spPr>
          <a:xfrm>
            <a:off x="620713" y="1162050"/>
            <a:ext cx="3138487"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en-US" altLang="zh-CN" sz="2400" b="0" u="sng"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Example continued</a:t>
            </a:r>
            <a:endPar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4" name="Text Box 75">
            <a:extLst>
              <a:ext uri="{FF2B5EF4-FFF2-40B4-BE49-F238E27FC236}">
                <a16:creationId xmlns:a16="http://schemas.microsoft.com/office/drawing/2014/main" id="{930F8B62-18C4-4E20-A8C5-3663297ECA13}"/>
              </a:ext>
            </a:extLst>
          </p:cNvPr>
          <p:cNvSpPr txBox="1"/>
          <p:nvPr/>
        </p:nvSpPr>
        <p:spPr>
          <a:xfrm>
            <a:off x="5561013" y="3455988"/>
            <a:ext cx="966787" cy="461962"/>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0111</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nvGrpSpPr>
          <p:cNvPr id="35" name="Group 76">
            <a:extLst>
              <a:ext uri="{FF2B5EF4-FFF2-40B4-BE49-F238E27FC236}">
                <a16:creationId xmlns:a16="http://schemas.microsoft.com/office/drawing/2014/main" id="{E5CCDE5A-DC50-4018-82B2-C5AF6C20D76E}"/>
              </a:ext>
            </a:extLst>
          </p:cNvPr>
          <p:cNvGrpSpPr>
            <a:grpSpLocks/>
          </p:cNvGrpSpPr>
          <p:nvPr/>
        </p:nvGrpSpPr>
        <p:grpSpPr bwMode="auto">
          <a:xfrm>
            <a:off x="5526088" y="1116013"/>
            <a:ext cx="1873250" cy="2687637"/>
            <a:chOff x="2797" y="302"/>
            <a:chExt cx="1180" cy="1693"/>
          </a:xfrm>
        </p:grpSpPr>
        <p:sp>
          <p:nvSpPr>
            <p:cNvPr id="78887" name="Rectangle 77">
              <a:extLst>
                <a:ext uri="{FF2B5EF4-FFF2-40B4-BE49-F238E27FC236}">
                  <a16:creationId xmlns:a16="http://schemas.microsoft.com/office/drawing/2014/main" id="{660D4CF7-F1CD-496F-8CD5-375D2AA83DA2}"/>
                </a:ext>
              </a:extLst>
            </p:cNvPr>
            <p:cNvSpPr/>
            <p:nvPr/>
          </p:nvSpPr>
          <p:spPr>
            <a:xfrm>
              <a:off x="2797" y="494"/>
              <a:ext cx="576" cy="576"/>
            </a:xfrm>
            <a:prstGeom prst="rect">
              <a:avLst/>
            </a:prstGeom>
            <a:solidFill>
              <a:schemeClr val="bg1"/>
            </a:solidFill>
            <a:ln w="9525" cap="flat" cmpd="sng">
              <a:solidFill>
                <a:schemeClr val="accent2"/>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lnSpc>
                  <a:spcPct val="40000"/>
                </a:lnSpc>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88" name="Rectangle 78">
              <a:extLst>
                <a:ext uri="{FF2B5EF4-FFF2-40B4-BE49-F238E27FC236}">
                  <a16:creationId xmlns:a16="http://schemas.microsoft.com/office/drawing/2014/main" id="{1199A9A6-A9D1-4470-96F5-F429330CEBA0}"/>
                </a:ext>
              </a:extLst>
            </p:cNvPr>
            <p:cNvSpPr/>
            <p:nvPr/>
          </p:nvSpPr>
          <p:spPr>
            <a:xfrm>
              <a:off x="2797" y="302"/>
              <a:ext cx="192" cy="192"/>
            </a:xfrm>
            <a:prstGeom prst="rect">
              <a:avLst/>
            </a:prstGeom>
            <a:solidFill>
              <a:schemeClr val="bg1"/>
            </a:solidFill>
            <a:ln w="9525" cap="flat" cmpd="sng">
              <a:solidFill>
                <a:schemeClr val="accent2"/>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89" name="Line 79">
              <a:extLst>
                <a:ext uri="{FF2B5EF4-FFF2-40B4-BE49-F238E27FC236}">
                  <a16:creationId xmlns:a16="http://schemas.microsoft.com/office/drawing/2014/main" id="{C015BD46-0C72-4040-92BB-5AEDDF87C1CF}"/>
                </a:ext>
              </a:extLst>
            </p:cNvPr>
            <p:cNvSpPr>
              <a:spLocks noChangeShapeType="1"/>
            </p:cNvSpPr>
            <p:nvPr/>
          </p:nvSpPr>
          <p:spPr bwMode="auto">
            <a:xfrm>
              <a:off x="2797" y="782"/>
              <a:ext cx="576" cy="0"/>
            </a:xfrm>
            <a:prstGeom prst="line">
              <a:avLst/>
            </a:prstGeom>
            <a:noFill/>
            <a:ln w="9525">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0" name="Text Box 80">
              <a:extLst>
                <a:ext uri="{FF2B5EF4-FFF2-40B4-BE49-F238E27FC236}">
                  <a16:creationId xmlns:a16="http://schemas.microsoft.com/office/drawing/2014/main" id="{8AD9D6AB-FB6F-48A5-B50D-B59C998FE7F0}"/>
                </a:ext>
              </a:extLst>
            </p:cNvPr>
            <p:cNvSpPr txBox="1"/>
            <p:nvPr/>
          </p:nvSpPr>
          <p:spPr>
            <a:xfrm>
              <a:off x="2819" y="518"/>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91" name="Freeform 81">
              <a:extLst>
                <a:ext uri="{FF2B5EF4-FFF2-40B4-BE49-F238E27FC236}">
                  <a16:creationId xmlns:a16="http://schemas.microsoft.com/office/drawing/2014/main" id="{1558A54D-AD67-4451-AA31-06EEAE907E79}"/>
                </a:ext>
              </a:extLst>
            </p:cNvPr>
            <p:cNvSpPr>
              <a:spLocks noChangeArrowheads="1"/>
            </p:cNvSpPr>
            <p:nvPr/>
          </p:nvSpPr>
          <p:spPr bwMode="auto">
            <a:xfrm>
              <a:off x="2825" y="1858"/>
              <a:ext cx="487" cy="137"/>
            </a:xfrm>
            <a:custGeom>
              <a:avLst/>
              <a:gdLst>
                <a:gd name="T0" fmla="*/ 0 w 487"/>
                <a:gd name="T1" fmla="*/ 137 h 137"/>
                <a:gd name="T2" fmla="*/ 117 w 487"/>
                <a:gd name="T3" fmla="*/ 124 h 137"/>
                <a:gd name="T4" fmla="*/ 261 w 487"/>
                <a:gd name="T5" fmla="*/ 83 h 137"/>
                <a:gd name="T6" fmla="*/ 391 w 487"/>
                <a:gd name="T7" fmla="*/ 41 h 137"/>
                <a:gd name="T8" fmla="*/ 446 w 487"/>
                <a:gd name="T9" fmla="*/ 14 h 137"/>
                <a:gd name="T10" fmla="*/ 487 w 487"/>
                <a:gd name="T11" fmla="*/ 0 h 1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92" name="Freeform 82">
              <a:extLst>
                <a:ext uri="{FF2B5EF4-FFF2-40B4-BE49-F238E27FC236}">
                  <a16:creationId xmlns:a16="http://schemas.microsoft.com/office/drawing/2014/main" id="{1DF2DE8A-736D-4895-BB50-ECF3329B4B7B}"/>
                </a:ext>
              </a:extLst>
            </p:cNvPr>
            <p:cNvSpPr>
              <a:spLocks noChangeArrowheads="1"/>
            </p:cNvSpPr>
            <p:nvPr/>
          </p:nvSpPr>
          <p:spPr bwMode="auto">
            <a:xfrm>
              <a:off x="2832" y="1570"/>
              <a:ext cx="487" cy="137"/>
            </a:xfrm>
            <a:custGeom>
              <a:avLst/>
              <a:gdLst>
                <a:gd name="T0" fmla="*/ 0 w 487"/>
                <a:gd name="T1" fmla="*/ 137 h 137"/>
                <a:gd name="T2" fmla="*/ 117 w 487"/>
                <a:gd name="T3" fmla="*/ 124 h 137"/>
                <a:gd name="T4" fmla="*/ 261 w 487"/>
                <a:gd name="T5" fmla="*/ 83 h 137"/>
                <a:gd name="T6" fmla="*/ 391 w 487"/>
                <a:gd name="T7" fmla="*/ 41 h 137"/>
                <a:gd name="T8" fmla="*/ 446 w 487"/>
                <a:gd name="T9" fmla="*/ 14 h 137"/>
                <a:gd name="T10" fmla="*/ 487 w 487"/>
                <a:gd name="T11" fmla="*/ 0 h 1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Text Box 83">
              <a:extLst>
                <a:ext uri="{FF2B5EF4-FFF2-40B4-BE49-F238E27FC236}">
                  <a16:creationId xmlns:a16="http://schemas.microsoft.com/office/drawing/2014/main" id="{28BAF09E-B3A0-4A59-9009-706DBE2B467F}"/>
                </a:ext>
              </a:extLst>
            </p:cNvPr>
            <p:cNvSpPr txBox="1"/>
            <p:nvPr/>
          </p:nvSpPr>
          <p:spPr>
            <a:xfrm>
              <a:off x="3368" y="1503"/>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0111</a:t>
              </a:r>
            </a:p>
          </p:txBody>
        </p:sp>
        <p:sp>
          <p:nvSpPr>
            <p:cNvPr id="16" name="Text Box 84">
              <a:extLst>
                <a:ext uri="{FF2B5EF4-FFF2-40B4-BE49-F238E27FC236}">
                  <a16:creationId xmlns:a16="http://schemas.microsoft.com/office/drawing/2014/main" id="{B7389CAB-E844-4354-A3E1-D3F58ECAE39A}"/>
                </a:ext>
              </a:extLst>
            </p:cNvPr>
            <p:cNvSpPr txBox="1"/>
            <p:nvPr/>
          </p:nvSpPr>
          <p:spPr>
            <a:xfrm>
              <a:off x="2797" y="782"/>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44" name="Group 85">
            <a:extLst>
              <a:ext uri="{FF2B5EF4-FFF2-40B4-BE49-F238E27FC236}">
                <a16:creationId xmlns:a16="http://schemas.microsoft.com/office/drawing/2014/main" id="{5B932505-3982-4882-A1EC-9B77A25F8E1D}"/>
              </a:ext>
            </a:extLst>
          </p:cNvPr>
          <p:cNvGrpSpPr>
            <a:grpSpLocks/>
          </p:cNvGrpSpPr>
          <p:nvPr/>
        </p:nvGrpSpPr>
        <p:grpSpPr bwMode="auto">
          <a:xfrm>
            <a:off x="4221163" y="1038225"/>
            <a:ext cx="2133600" cy="2030413"/>
            <a:chOff x="1872" y="253"/>
            <a:chExt cx="1344" cy="1279"/>
          </a:xfrm>
        </p:grpSpPr>
        <p:sp>
          <p:nvSpPr>
            <p:cNvPr id="78881" name="Freeform 86">
              <a:extLst>
                <a:ext uri="{FF2B5EF4-FFF2-40B4-BE49-F238E27FC236}">
                  <a16:creationId xmlns:a16="http://schemas.microsoft.com/office/drawing/2014/main" id="{8AFE27B7-DB0D-4DD1-896E-959C37BF089C}"/>
                </a:ext>
              </a:extLst>
            </p:cNvPr>
            <p:cNvSpPr>
              <a:spLocks noChangeArrowheads="1"/>
            </p:cNvSpPr>
            <p:nvPr/>
          </p:nvSpPr>
          <p:spPr bwMode="auto">
            <a:xfrm>
              <a:off x="2345" y="1351"/>
              <a:ext cx="185" cy="110"/>
            </a:xfrm>
            <a:custGeom>
              <a:avLst/>
              <a:gdLst>
                <a:gd name="T0" fmla="*/ 0 w 185"/>
                <a:gd name="T1" fmla="*/ 110 h 110"/>
                <a:gd name="T2" fmla="*/ 117 w 185"/>
                <a:gd name="T3" fmla="*/ 27 h 110"/>
                <a:gd name="T4" fmla="*/ 165 w 185"/>
                <a:gd name="T5" fmla="*/ 7 h 110"/>
                <a:gd name="T6" fmla="*/ 185 w 185"/>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10">
                  <a:moveTo>
                    <a:pt x="0" y="110"/>
                  </a:moveTo>
                  <a:cubicBezTo>
                    <a:pt x="47" y="94"/>
                    <a:pt x="73" y="49"/>
                    <a:pt x="117" y="27"/>
                  </a:cubicBezTo>
                  <a:cubicBezTo>
                    <a:pt x="132" y="19"/>
                    <a:pt x="149" y="14"/>
                    <a:pt x="165" y="7"/>
                  </a:cubicBezTo>
                  <a:cubicBezTo>
                    <a:pt x="172" y="4"/>
                    <a:pt x="185" y="0"/>
                    <a:pt x="185"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2" name="Freeform 87">
              <a:extLst>
                <a:ext uri="{FF2B5EF4-FFF2-40B4-BE49-F238E27FC236}">
                  <a16:creationId xmlns:a16="http://schemas.microsoft.com/office/drawing/2014/main" id="{131558A8-1BE4-4ED1-A712-7705CBFE3A98}"/>
                </a:ext>
              </a:extLst>
            </p:cNvPr>
            <p:cNvSpPr>
              <a:spLocks noChangeArrowheads="1"/>
            </p:cNvSpPr>
            <p:nvPr/>
          </p:nvSpPr>
          <p:spPr bwMode="auto">
            <a:xfrm>
              <a:off x="2400" y="1351"/>
              <a:ext cx="90" cy="158"/>
            </a:xfrm>
            <a:custGeom>
              <a:avLst/>
              <a:gdLst>
                <a:gd name="T0" fmla="*/ 0 w 90"/>
                <a:gd name="T1" fmla="*/ 0 h 158"/>
                <a:gd name="T2" fmla="*/ 55 w 90"/>
                <a:gd name="T3" fmla="*/ 82 h 158"/>
                <a:gd name="T4" fmla="*/ 82 w 90"/>
                <a:gd name="T5" fmla="*/ 123 h 158"/>
                <a:gd name="T6" fmla="*/ 89 w 90"/>
                <a:gd name="T7" fmla="*/ 158 h 1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58">
                  <a:moveTo>
                    <a:pt x="0" y="0"/>
                  </a:moveTo>
                  <a:cubicBezTo>
                    <a:pt x="12" y="36"/>
                    <a:pt x="33" y="55"/>
                    <a:pt x="55" y="82"/>
                  </a:cubicBezTo>
                  <a:cubicBezTo>
                    <a:pt x="65" y="95"/>
                    <a:pt x="82" y="123"/>
                    <a:pt x="82" y="123"/>
                  </a:cubicBezTo>
                  <a:cubicBezTo>
                    <a:pt x="90" y="153"/>
                    <a:pt x="89" y="141"/>
                    <a:pt x="89" y="158"/>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3" name="Line 88">
              <a:extLst>
                <a:ext uri="{FF2B5EF4-FFF2-40B4-BE49-F238E27FC236}">
                  <a16:creationId xmlns:a16="http://schemas.microsoft.com/office/drawing/2014/main" id="{F27BACE3-699C-415D-9D84-6A88C02F2D46}"/>
                </a:ext>
              </a:extLst>
            </p:cNvPr>
            <p:cNvSpPr>
              <a:spLocks noChangeShapeType="1"/>
            </p:cNvSpPr>
            <p:nvPr/>
          </p:nvSpPr>
          <p:spPr bwMode="auto">
            <a:xfrm flipV="1">
              <a:off x="1872" y="610"/>
              <a:ext cx="905" cy="501"/>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84" name="Freeform 89">
              <a:extLst>
                <a:ext uri="{FF2B5EF4-FFF2-40B4-BE49-F238E27FC236}">
                  <a16:creationId xmlns:a16="http://schemas.microsoft.com/office/drawing/2014/main" id="{6426E02C-22A2-421A-AA8E-DE07C5015CB8}"/>
                </a:ext>
              </a:extLst>
            </p:cNvPr>
            <p:cNvSpPr>
              <a:spLocks noChangeArrowheads="1"/>
            </p:cNvSpPr>
            <p:nvPr/>
          </p:nvSpPr>
          <p:spPr bwMode="auto">
            <a:xfrm>
              <a:off x="2750" y="1365"/>
              <a:ext cx="267" cy="116"/>
            </a:xfrm>
            <a:custGeom>
              <a:avLst/>
              <a:gdLst>
                <a:gd name="T0" fmla="*/ 0 w 267"/>
                <a:gd name="T1" fmla="*/ 116 h 116"/>
                <a:gd name="T2" fmla="*/ 75 w 267"/>
                <a:gd name="T3" fmla="*/ 75 h 116"/>
                <a:gd name="T4" fmla="*/ 219 w 267"/>
                <a:gd name="T5" fmla="*/ 13 h 116"/>
                <a:gd name="T6" fmla="*/ 247 w 267"/>
                <a:gd name="T7" fmla="*/ 6 h 116"/>
                <a:gd name="T8" fmla="*/ 267 w 267"/>
                <a:gd name="T9" fmla="*/ 0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6">
                  <a:moveTo>
                    <a:pt x="0" y="116"/>
                  </a:moveTo>
                  <a:cubicBezTo>
                    <a:pt x="26" y="103"/>
                    <a:pt x="48" y="85"/>
                    <a:pt x="75" y="75"/>
                  </a:cubicBezTo>
                  <a:cubicBezTo>
                    <a:pt x="120" y="41"/>
                    <a:pt x="164" y="27"/>
                    <a:pt x="219" y="13"/>
                  </a:cubicBezTo>
                  <a:cubicBezTo>
                    <a:pt x="228" y="11"/>
                    <a:pt x="238" y="8"/>
                    <a:pt x="247" y="6"/>
                  </a:cubicBezTo>
                  <a:cubicBezTo>
                    <a:pt x="254" y="4"/>
                    <a:pt x="267" y="0"/>
                    <a:pt x="267"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Text Box 90">
              <a:extLst>
                <a:ext uri="{FF2B5EF4-FFF2-40B4-BE49-F238E27FC236}">
                  <a16:creationId xmlns:a16="http://schemas.microsoft.com/office/drawing/2014/main" id="{25035311-F503-4A76-9F4F-8BB0D28B73A9}"/>
                </a:ext>
              </a:extLst>
            </p:cNvPr>
            <p:cNvSpPr txBox="1"/>
            <p:nvPr/>
          </p:nvSpPr>
          <p:spPr>
            <a:xfrm>
              <a:off x="2976" y="1241"/>
              <a:ext cx="240"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8000"/>
                  </a:solidFill>
                  <a:effectLst>
                    <a:outerShdw blurRad="38100" dist="38100" dir="2700000" algn="tl">
                      <a:srgbClr val="C0C0C0"/>
                    </a:outerShdw>
                  </a:effectLst>
                  <a:latin typeface="Tahoma" panose="020B0604030504040204" pitchFamily="34" charset="0"/>
                  <a:ea typeface="宋体" panose="02010600030101010101" pitchFamily="2" charset="-122"/>
                </a:rPr>
                <a:t>2</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8886" name="Text Box 91">
              <a:extLst>
                <a:ext uri="{FF2B5EF4-FFF2-40B4-BE49-F238E27FC236}">
                  <a16:creationId xmlns:a16="http://schemas.microsoft.com/office/drawing/2014/main" id="{9E307373-661E-4CCF-BB62-FC5FA4DC5CE4}"/>
                </a:ext>
              </a:extLst>
            </p:cNvPr>
            <p:cNvSpPr txBox="1"/>
            <p:nvPr/>
          </p:nvSpPr>
          <p:spPr>
            <a:xfrm>
              <a:off x="2683" y="253"/>
              <a:ext cx="240"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8000"/>
                  </a:solidFill>
                  <a:effectLst>
                    <a:outerShdw blurRad="38100" dist="38100" dir="2700000" algn="tl">
                      <a:srgbClr val="C0C0C0"/>
                    </a:outerShdw>
                  </a:effectLst>
                  <a:latin typeface="Tahoma" panose="020B0604030504040204" pitchFamily="34" charset="0"/>
                  <a:ea typeface="宋体" panose="02010600030101010101" pitchFamily="2" charset="-122"/>
                </a:rPr>
                <a:t>2</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EA174-0345-48F1-BFB6-F96A45BF3DDA}"/>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日期占位符 2">
            <a:extLst>
              <a:ext uri="{FF2B5EF4-FFF2-40B4-BE49-F238E27FC236}">
                <a16:creationId xmlns:a16="http://schemas.microsoft.com/office/drawing/2014/main" id="{7CEF9B34-AE0B-4CAE-8F17-4C6D3EC4645B}"/>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83911BEA-35BF-4EAC-9FCD-8140422B3BAC}"/>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CE778AA3-0DC6-4E89-8B86-169F904C07FC}"/>
              </a:ext>
            </a:extLst>
          </p:cNvPr>
          <p:cNvSpPr>
            <a:spLocks noGrp="1"/>
          </p:cNvSpPr>
          <p:nvPr>
            <p:ph type="sldNum" sz="quarter" idx="12"/>
          </p:nvPr>
        </p:nvSpPr>
        <p:spPr/>
        <p:txBody>
          <a:bodyPr/>
          <a:lstStyle/>
          <a:p>
            <a:pPr>
              <a:defRPr/>
            </a:pPr>
            <a:fld id="{20E78754-DB0E-403E-BE7F-FD89F2249B8C}" type="slidenum">
              <a:rPr lang="zh-CN" altLang="en-US"/>
              <a:pPr>
                <a:defRPr/>
              </a:pPr>
              <a:t>76</a:t>
            </a:fld>
            <a:endParaRPr lang="en-US" altLang="zh-CN"/>
          </a:p>
        </p:txBody>
      </p:sp>
      <p:sp>
        <p:nvSpPr>
          <p:cNvPr id="79878" name="Text Box 70">
            <a:extLst>
              <a:ext uri="{FF2B5EF4-FFF2-40B4-BE49-F238E27FC236}">
                <a16:creationId xmlns:a16="http://schemas.microsoft.com/office/drawing/2014/main" id="{1E063450-EFB1-4635-9802-E70B9370D229}"/>
              </a:ext>
            </a:extLst>
          </p:cNvPr>
          <p:cNvSpPr txBox="1"/>
          <p:nvPr/>
        </p:nvSpPr>
        <p:spPr>
          <a:xfrm>
            <a:off x="1423988" y="2203450"/>
            <a:ext cx="511175" cy="224631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a:t>
            </a:r>
          </a:p>
          <a:p>
            <a:pPr algn="ctr">
              <a:lnSpc>
                <a:spcPct val="14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a:t>
            </a:r>
          </a:p>
          <a:p>
            <a:pPr algn="ctr">
              <a:lnSpc>
                <a:spcPct val="15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a:t>
            </a:r>
          </a:p>
        </p:txBody>
      </p:sp>
      <p:sp>
        <p:nvSpPr>
          <p:cNvPr id="79879" name="Rectangle 71">
            <a:extLst>
              <a:ext uri="{FF2B5EF4-FFF2-40B4-BE49-F238E27FC236}">
                <a16:creationId xmlns:a16="http://schemas.microsoft.com/office/drawing/2014/main" id="{269F56AC-7688-4B6B-B107-2ADE3E09A11B}"/>
              </a:ext>
            </a:extLst>
          </p:cNvPr>
          <p:cNvSpPr/>
          <p:nvPr/>
        </p:nvSpPr>
        <p:spPr>
          <a:xfrm>
            <a:off x="1957388" y="2127250"/>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9880" name="Rectangle 72">
            <a:extLst>
              <a:ext uri="{FF2B5EF4-FFF2-40B4-BE49-F238E27FC236}">
                <a16:creationId xmlns:a16="http://schemas.microsoft.com/office/drawing/2014/main" id="{54519A67-7292-4EBE-9579-767BD9E344C5}"/>
              </a:ext>
            </a:extLst>
          </p:cNvPr>
          <p:cNvSpPr/>
          <p:nvPr/>
        </p:nvSpPr>
        <p:spPr>
          <a:xfrm>
            <a:off x="1957388" y="182245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9881" name="Line 73">
            <a:extLst>
              <a:ext uri="{FF2B5EF4-FFF2-40B4-BE49-F238E27FC236}">
                <a16:creationId xmlns:a16="http://schemas.microsoft.com/office/drawing/2014/main" id="{5A793A78-35CD-41BF-A016-56308FE3FBC7}"/>
              </a:ext>
            </a:extLst>
          </p:cNvPr>
          <p:cNvSpPr>
            <a:spLocks noChangeShapeType="1"/>
          </p:cNvSpPr>
          <p:nvPr/>
        </p:nvSpPr>
        <p:spPr bwMode="auto">
          <a:xfrm>
            <a:off x="1957388" y="3270250"/>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2" name="Line 74">
            <a:extLst>
              <a:ext uri="{FF2B5EF4-FFF2-40B4-BE49-F238E27FC236}">
                <a16:creationId xmlns:a16="http://schemas.microsoft.com/office/drawing/2014/main" id="{4CE2889C-BB72-45EB-A473-30CC88A41010}"/>
              </a:ext>
            </a:extLst>
          </p:cNvPr>
          <p:cNvSpPr>
            <a:spLocks noChangeShapeType="1"/>
          </p:cNvSpPr>
          <p:nvPr/>
        </p:nvSpPr>
        <p:spPr bwMode="auto">
          <a:xfrm>
            <a:off x="1957388" y="3879850"/>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3" name="Line 75">
            <a:extLst>
              <a:ext uri="{FF2B5EF4-FFF2-40B4-BE49-F238E27FC236}">
                <a16:creationId xmlns:a16="http://schemas.microsoft.com/office/drawing/2014/main" id="{98F72EC6-5F78-4DDA-8A66-61BCFC9922D1}"/>
              </a:ext>
            </a:extLst>
          </p:cNvPr>
          <p:cNvSpPr>
            <a:spLocks noChangeShapeType="1"/>
          </p:cNvSpPr>
          <p:nvPr/>
        </p:nvSpPr>
        <p:spPr bwMode="auto">
          <a:xfrm>
            <a:off x="1957388" y="2660650"/>
            <a:ext cx="990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4" name="Text Box 76">
            <a:extLst>
              <a:ext uri="{FF2B5EF4-FFF2-40B4-BE49-F238E27FC236}">
                <a16:creationId xmlns:a16="http://schemas.microsoft.com/office/drawing/2014/main" id="{A92D64E3-DE66-4E2A-A908-E0534FDD3B3D}"/>
              </a:ext>
            </a:extLst>
          </p:cNvPr>
          <p:cNvSpPr txBox="1"/>
          <p:nvPr/>
        </p:nvSpPr>
        <p:spPr>
          <a:xfrm>
            <a:off x="1346200" y="1746250"/>
            <a:ext cx="63023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i="1"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d</a:t>
            </a: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nvGrpSpPr>
          <p:cNvPr id="79885" name="Group 77">
            <a:extLst>
              <a:ext uri="{FF2B5EF4-FFF2-40B4-BE49-F238E27FC236}">
                <a16:creationId xmlns:a16="http://schemas.microsoft.com/office/drawing/2014/main" id="{4198CBD5-E314-4C8C-8C3C-306AA201DB6C}"/>
              </a:ext>
            </a:extLst>
          </p:cNvPr>
          <p:cNvGrpSpPr>
            <a:grpSpLocks/>
          </p:cNvGrpSpPr>
          <p:nvPr/>
        </p:nvGrpSpPr>
        <p:grpSpPr bwMode="auto">
          <a:xfrm>
            <a:off x="4037013" y="4511675"/>
            <a:ext cx="1219200" cy="919163"/>
            <a:chOff x="2064" y="2016"/>
            <a:chExt cx="768" cy="579"/>
          </a:xfrm>
        </p:grpSpPr>
        <p:sp>
          <p:nvSpPr>
            <p:cNvPr id="10" name="Rectangle 78">
              <a:extLst>
                <a:ext uri="{FF2B5EF4-FFF2-40B4-BE49-F238E27FC236}">
                  <a16:creationId xmlns:a16="http://schemas.microsoft.com/office/drawing/2014/main" id="{632A55E7-867C-46BC-AFD2-5C236BDF8015}"/>
                </a:ext>
              </a:extLst>
            </p:cNvPr>
            <p:cNvSpPr/>
            <p:nvPr/>
          </p:nvSpPr>
          <p:spPr>
            <a:xfrm>
              <a:off x="2064" y="201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11" name="Rectangle 79">
              <a:extLst>
                <a:ext uri="{FF2B5EF4-FFF2-40B4-BE49-F238E27FC236}">
                  <a16:creationId xmlns:a16="http://schemas.microsoft.com/office/drawing/2014/main" id="{88090C84-E43D-4CA3-B9F4-A4468AC7F322}"/>
                </a:ext>
              </a:extLst>
            </p:cNvPr>
            <p:cNvSpPr/>
            <p:nvPr/>
          </p:nvSpPr>
          <p:spPr>
            <a:xfrm>
              <a:off x="2640" y="201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9943" name="Line 80">
              <a:extLst>
                <a:ext uri="{FF2B5EF4-FFF2-40B4-BE49-F238E27FC236}">
                  <a16:creationId xmlns:a16="http://schemas.microsoft.com/office/drawing/2014/main" id="{083F1E65-7556-4196-BCFF-3C41E2655177}"/>
                </a:ext>
              </a:extLst>
            </p:cNvPr>
            <p:cNvSpPr>
              <a:spLocks noChangeShapeType="1"/>
            </p:cNvSpPr>
            <p:nvPr/>
          </p:nvSpPr>
          <p:spPr bwMode="auto">
            <a:xfrm>
              <a:off x="2064" y="2304"/>
              <a:ext cx="576"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4" name="Text Box 81">
              <a:extLst>
                <a:ext uri="{FF2B5EF4-FFF2-40B4-BE49-F238E27FC236}">
                  <a16:creationId xmlns:a16="http://schemas.microsoft.com/office/drawing/2014/main" id="{6DCD0CC1-8DD0-454D-9D37-F3A6A6019384}"/>
                </a:ext>
              </a:extLst>
            </p:cNvPr>
            <p:cNvSpPr txBox="1"/>
            <p:nvPr/>
          </p:nvSpPr>
          <p:spPr>
            <a:xfrm>
              <a:off x="2064" y="2016"/>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945" name="Text Box 82">
              <a:extLst>
                <a:ext uri="{FF2B5EF4-FFF2-40B4-BE49-F238E27FC236}">
                  <a16:creationId xmlns:a16="http://schemas.microsoft.com/office/drawing/2014/main" id="{A201CBC3-4337-469C-9340-D94FBDAE6BA9}"/>
                </a:ext>
              </a:extLst>
            </p:cNvPr>
            <p:cNvSpPr txBox="1"/>
            <p:nvPr/>
          </p:nvSpPr>
          <p:spPr>
            <a:xfrm>
              <a:off x="2064" y="2304"/>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1010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79886" name="Group 83">
            <a:extLst>
              <a:ext uri="{FF2B5EF4-FFF2-40B4-BE49-F238E27FC236}">
                <a16:creationId xmlns:a16="http://schemas.microsoft.com/office/drawing/2014/main" id="{AC134403-8D5F-4E55-9C15-9A6287BA4FEE}"/>
              </a:ext>
            </a:extLst>
          </p:cNvPr>
          <p:cNvGrpSpPr>
            <a:grpSpLocks/>
          </p:cNvGrpSpPr>
          <p:nvPr/>
        </p:nvGrpSpPr>
        <p:grpSpPr bwMode="auto">
          <a:xfrm>
            <a:off x="3962400" y="5708650"/>
            <a:ext cx="1219200" cy="1006475"/>
            <a:chOff x="2112" y="2976"/>
            <a:chExt cx="768" cy="634"/>
          </a:xfrm>
        </p:grpSpPr>
        <p:sp>
          <p:nvSpPr>
            <p:cNvPr id="12" name="Rectangle 84">
              <a:extLst>
                <a:ext uri="{FF2B5EF4-FFF2-40B4-BE49-F238E27FC236}">
                  <a16:creationId xmlns:a16="http://schemas.microsoft.com/office/drawing/2014/main" id="{A03D08F4-64A8-4E0F-8470-B79E55D87FDB}"/>
                </a:ext>
              </a:extLst>
            </p:cNvPr>
            <p:cNvSpPr/>
            <p:nvPr/>
          </p:nvSpPr>
          <p:spPr>
            <a:xfrm>
              <a:off x="2112" y="297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13" name="Rectangle 85">
              <a:extLst>
                <a:ext uri="{FF2B5EF4-FFF2-40B4-BE49-F238E27FC236}">
                  <a16:creationId xmlns:a16="http://schemas.microsoft.com/office/drawing/2014/main" id="{E0FBEDC8-84E0-4D7F-836C-FE1E4F5E9C0A}"/>
                </a:ext>
              </a:extLst>
            </p:cNvPr>
            <p:cNvSpPr/>
            <p:nvPr/>
          </p:nvSpPr>
          <p:spPr>
            <a:xfrm>
              <a:off x="2688" y="29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9938" name="Line 86">
              <a:extLst>
                <a:ext uri="{FF2B5EF4-FFF2-40B4-BE49-F238E27FC236}">
                  <a16:creationId xmlns:a16="http://schemas.microsoft.com/office/drawing/2014/main" id="{4B0305F1-E94A-4365-8BE0-F4F76257DD47}"/>
                </a:ext>
              </a:extLst>
            </p:cNvPr>
            <p:cNvSpPr>
              <a:spLocks noChangeShapeType="1"/>
            </p:cNvSpPr>
            <p:nvPr/>
          </p:nvSpPr>
          <p:spPr bwMode="auto">
            <a:xfrm>
              <a:off x="2112" y="3264"/>
              <a:ext cx="576"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39" name="Text Box 87">
              <a:extLst>
                <a:ext uri="{FF2B5EF4-FFF2-40B4-BE49-F238E27FC236}">
                  <a16:creationId xmlns:a16="http://schemas.microsoft.com/office/drawing/2014/main" id="{3215B576-FDF0-4EC5-8B5B-678925E232FA}"/>
                </a:ext>
              </a:extLst>
            </p:cNvPr>
            <p:cNvSpPr txBox="1"/>
            <p:nvPr/>
          </p:nvSpPr>
          <p:spPr>
            <a:xfrm>
              <a:off x="2112" y="2976"/>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4" name="Text Box 88">
              <a:extLst>
                <a:ext uri="{FF2B5EF4-FFF2-40B4-BE49-F238E27FC236}">
                  <a16:creationId xmlns:a16="http://schemas.microsoft.com/office/drawing/2014/main" id="{4F7A9C50-D122-497B-AC52-CD664AB8CEDA}"/>
                </a:ext>
              </a:extLst>
            </p:cNvPr>
            <p:cNvSpPr txBox="1"/>
            <p:nvPr/>
          </p:nvSpPr>
          <p:spPr>
            <a:xfrm>
              <a:off x="2320" y="3206"/>
              <a:ext cx="116" cy="404"/>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endParaRPr lang="zh-CN" altLang="en-US"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
        <p:nvSpPr>
          <p:cNvPr id="8" name="Rectangle 89">
            <a:extLst>
              <a:ext uri="{FF2B5EF4-FFF2-40B4-BE49-F238E27FC236}">
                <a16:creationId xmlns:a16="http://schemas.microsoft.com/office/drawing/2014/main" id="{376BB521-9A65-4989-A53A-4EF0B9A3EA02}"/>
              </a:ext>
            </a:extLst>
          </p:cNvPr>
          <p:cNvSpPr/>
          <p:nvPr/>
        </p:nvSpPr>
        <p:spPr>
          <a:xfrm>
            <a:off x="4025900" y="23114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9888" name="Rectangle 90">
            <a:extLst>
              <a:ext uri="{FF2B5EF4-FFF2-40B4-BE49-F238E27FC236}">
                <a16:creationId xmlns:a16="http://schemas.microsoft.com/office/drawing/2014/main" id="{E651AD49-3F69-49D4-ADD1-51ACDB2CB19A}"/>
              </a:ext>
            </a:extLst>
          </p:cNvPr>
          <p:cNvSpPr/>
          <p:nvPr/>
        </p:nvSpPr>
        <p:spPr>
          <a:xfrm>
            <a:off x="4953000" y="23780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9889" name="Line 91">
            <a:extLst>
              <a:ext uri="{FF2B5EF4-FFF2-40B4-BE49-F238E27FC236}">
                <a16:creationId xmlns:a16="http://schemas.microsoft.com/office/drawing/2014/main" id="{44A5EC76-671E-4ED7-A85E-01920B143C7D}"/>
              </a:ext>
            </a:extLst>
          </p:cNvPr>
          <p:cNvSpPr>
            <a:spLocks noChangeShapeType="1"/>
          </p:cNvSpPr>
          <p:nvPr/>
        </p:nvSpPr>
        <p:spPr bwMode="auto">
          <a:xfrm>
            <a:off x="4025900" y="2768600"/>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92">
            <a:extLst>
              <a:ext uri="{FF2B5EF4-FFF2-40B4-BE49-F238E27FC236}">
                <a16:creationId xmlns:a16="http://schemas.microsoft.com/office/drawing/2014/main" id="{6E400126-93BA-47DA-82A2-638FE21CEDA1}"/>
              </a:ext>
            </a:extLst>
          </p:cNvPr>
          <p:cNvSpPr txBox="1"/>
          <p:nvPr/>
        </p:nvSpPr>
        <p:spPr>
          <a:xfrm>
            <a:off x="4025900" y="2311400"/>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0111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891" name="Rectangle 93">
            <a:extLst>
              <a:ext uri="{FF2B5EF4-FFF2-40B4-BE49-F238E27FC236}">
                <a16:creationId xmlns:a16="http://schemas.microsoft.com/office/drawing/2014/main" id="{D37D6704-D0B9-46DB-8B83-89C985D3378F}"/>
              </a:ext>
            </a:extLst>
          </p:cNvPr>
          <p:cNvSpPr/>
          <p:nvPr/>
        </p:nvSpPr>
        <p:spPr>
          <a:xfrm>
            <a:off x="4025900" y="12446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9892" name="Rectangle 94">
            <a:extLst>
              <a:ext uri="{FF2B5EF4-FFF2-40B4-BE49-F238E27FC236}">
                <a16:creationId xmlns:a16="http://schemas.microsoft.com/office/drawing/2014/main" id="{DB8E060F-9863-438C-8675-945FBD05D6C8}"/>
              </a:ext>
            </a:extLst>
          </p:cNvPr>
          <p:cNvSpPr/>
          <p:nvPr/>
        </p:nvSpPr>
        <p:spPr>
          <a:xfrm>
            <a:off x="4953000" y="12446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2</a:t>
            </a:r>
          </a:p>
        </p:txBody>
      </p:sp>
      <p:sp>
        <p:nvSpPr>
          <p:cNvPr id="79893" name="Line 95">
            <a:extLst>
              <a:ext uri="{FF2B5EF4-FFF2-40B4-BE49-F238E27FC236}">
                <a16:creationId xmlns:a16="http://schemas.microsoft.com/office/drawing/2014/main" id="{637F6B50-E1AF-4CCB-B940-FD98CFADA7A5}"/>
              </a:ext>
            </a:extLst>
          </p:cNvPr>
          <p:cNvSpPr>
            <a:spLocks noChangeShapeType="1"/>
          </p:cNvSpPr>
          <p:nvPr/>
        </p:nvSpPr>
        <p:spPr bwMode="auto">
          <a:xfrm>
            <a:off x="4025900" y="1701800"/>
            <a:ext cx="914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94" name="Text Box 96">
            <a:extLst>
              <a:ext uri="{FF2B5EF4-FFF2-40B4-BE49-F238E27FC236}">
                <a16:creationId xmlns:a16="http://schemas.microsoft.com/office/drawing/2014/main" id="{07E4F120-20AF-4A52-B144-D49D27CFFB2C}"/>
              </a:ext>
            </a:extLst>
          </p:cNvPr>
          <p:cNvSpPr txBox="1"/>
          <p:nvPr/>
        </p:nvSpPr>
        <p:spPr>
          <a:xfrm>
            <a:off x="4025900" y="1244600"/>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895" name="Text Box 97">
            <a:extLst>
              <a:ext uri="{FF2B5EF4-FFF2-40B4-BE49-F238E27FC236}">
                <a16:creationId xmlns:a16="http://schemas.microsoft.com/office/drawing/2014/main" id="{C5DD1848-9DA0-4306-8458-D458A639F524}"/>
              </a:ext>
            </a:extLst>
          </p:cNvPr>
          <p:cNvSpPr txBox="1"/>
          <p:nvPr/>
        </p:nvSpPr>
        <p:spPr>
          <a:xfrm>
            <a:off x="4025900" y="1701800"/>
            <a:ext cx="9667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896" name="Text Box 98">
            <a:extLst>
              <a:ext uri="{FF2B5EF4-FFF2-40B4-BE49-F238E27FC236}">
                <a16:creationId xmlns:a16="http://schemas.microsoft.com/office/drawing/2014/main" id="{02C6E019-3F33-44BF-A88D-1F6C34EB8B90}"/>
              </a:ext>
            </a:extLst>
          </p:cNvPr>
          <p:cNvSpPr txBox="1"/>
          <p:nvPr/>
        </p:nvSpPr>
        <p:spPr>
          <a:xfrm>
            <a:off x="1119188" y="5175418"/>
            <a:ext cx="1092094" cy="10156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50000"/>
              </a:spcBef>
              <a:buFontTx/>
              <a:buNone/>
              <a:defRPr/>
            </a:pP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Insert:</a:t>
            </a:r>
          </a:p>
          <a:p>
            <a:pPr>
              <a:spcBef>
                <a:spcPct val="50000"/>
              </a:spcBef>
              <a:buFontTx/>
              <a:buNone/>
              <a:defRPr/>
            </a:pPr>
            <a:r>
              <a:rPr lang="en-US"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1000</a:t>
            </a:r>
            <a:endPar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897" name="Text Box 99">
            <a:extLst>
              <a:ext uri="{FF2B5EF4-FFF2-40B4-BE49-F238E27FC236}">
                <a16:creationId xmlns:a16="http://schemas.microsoft.com/office/drawing/2014/main" id="{36375618-8218-4B20-B7DB-452D42851C2C}"/>
              </a:ext>
            </a:extLst>
          </p:cNvPr>
          <p:cNvSpPr txBox="1"/>
          <p:nvPr/>
        </p:nvSpPr>
        <p:spPr>
          <a:xfrm>
            <a:off x="234950" y="1250950"/>
            <a:ext cx="3138488" cy="461963"/>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en-US" altLang="zh-CN" sz="2400" b="0" u="sng"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Example continued</a:t>
            </a:r>
            <a:endPar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898" name="Line 100">
            <a:extLst>
              <a:ext uri="{FF2B5EF4-FFF2-40B4-BE49-F238E27FC236}">
                <a16:creationId xmlns:a16="http://schemas.microsoft.com/office/drawing/2014/main" id="{EF910A3F-6149-49B2-A7E4-03A2BA973913}"/>
              </a:ext>
            </a:extLst>
          </p:cNvPr>
          <p:cNvSpPr>
            <a:spLocks noChangeShapeType="1"/>
          </p:cNvSpPr>
          <p:nvPr/>
        </p:nvSpPr>
        <p:spPr bwMode="auto">
          <a:xfrm flipV="1">
            <a:off x="2720975" y="1320800"/>
            <a:ext cx="1306513" cy="1089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99" name="Line 101">
            <a:extLst>
              <a:ext uri="{FF2B5EF4-FFF2-40B4-BE49-F238E27FC236}">
                <a16:creationId xmlns:a16="http://schemas.microsoft.com/office/drawing/2014/main" id="{0CBACFB2-1D51-4641-A870-1F946B470426}"/>
              </a:ext>
            </a:extLst>
          </p:cNvPr>
          <p:cNvSpPr>
            <a:spLocks noChangeShapeType="1"/>
          </p:cNvSpPr>
          <p:nvPr/>
        </p:nvSpPr>
        <p:spPr bwMode="auto">
          <a:xfrm flipV="1">
            <a:off x="2741613" y="2387600"/>
            <a:ext cx="1285875" cy="544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0" name="Line 102">
            <a:extLst>
              <a:ext uri="{FF2B5EF4-FFF2-40B4-BE49-F238E27FC236}">
                <a16:creationId xmlns:a16="http://schemas.microsoft.com/office/drawing/2014/main" id="{9CCCED89-118E-4C33-93BC-01F49C00C182}"/>
              </a:ext>
            </a:extLst>
          </p:cNvPr>
          <p:cNvSpPr>
            <a:spLocks noChangeShapeType="1"/>
          </p:cNvSpPr>
          <p:nvPr/>
        </p:nvSpPr>
        <p:spPr bwMode="auto">
          <a:xfrm>
            <a:off x="2741613" y="3563938"/>
            <a:ext cx="1274762" cy="979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1" name="Line 103">
            <a:extLst>
              <a:ext uri="{FF2B5EF4-FFF2-40B4-BE49-F238E27FC236}">
                <a16:creationId xmlns:a16="http://schemas.microsoft.com/office/drawing/2014/main" id="{3294929D-3A6D-46A4-BF1C-73E193B07EB7}"/>
              </a:ext>
            </a:extLst>
          </p:cNvPr>
          <p:cNvSpPr>
            <a:spLocks noChangeShapeType="1"/>
          </p:cNvSpPr>
          <p:nvPr/>
        </p:nvSpPr>
        <p:spPr bwMode="auto">
          <a:xfrm>
            <a:off x="2709863" y="4173538"/>
            <a:ext cx="1262062" cy="1643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 name="Group 104">
            <a:extLst>
              <a:ext uri="{FF2B5EF4-FFF2-40B4-BE49-F238E27FC236}">
                <a16:creationId xmlns:a16="http://schemas.microsoft.com/office/drawing/2014/main" id="{A8DF908A-95C9-4DB3-AD58-5ACF466C0989}"/>
              </a:ext>
            </a:extLst>
          </p:cNvPr>
          <p:cNvGrpSpPr>
            <a:grpSpLocks/>
          </p:cNvGrpSpPr>
          <p:nvPr/>
        </p:nvGrpSpPr>
        <p:grpSpPr bwMode="auto">
          <a:xfrm>
            <a:off x="3265488" y="3422650"/>
            <a:ext cx="1958975" cy="1839913"/>
            <a:chOff x="1900" y="1845"/>
            <a:chExt cx="1234" cy="1159"/>
          </a:xfrm>
        </p:grpSpPr>
        <p:sp>
          <p:nvSpPr>
            <p:cNvPr id="15" name="Rectangle 105">
              <a:extLst>
                <a:ext uri="{FF2B5EF4-FFF2-40B4-BE49-F238E27FC236}">
                  <a16:creationId xmlns:a16="http://schemas.microsoft.com/office/drawing/2014/main" id="{4808869E-7AA0-4E19-8A24-B762B78C21AF}"/>
                </a:ext>
              </a:extLst>
            </p:cNvPr>
            <p:cNvSpPr/>
            <p:nvPr/>
          </p:nvSpPr>
          <p:spPr>
            <a:xfrm>
              <a:off x="2366" y="1845"/>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16" name="Rectangle 106">
              <a:extLst>
                <a:ext uri="{FF2B5EF4-FFF2-40B4-BE49-F238E27FC236}">
                  <a16:creationId xmlns:a16="http://schemas.microsoft.com/office/drawing/2014/main" id="{090C3E26-E2A1-4583-85CB-90EDF537725F}"/>
                </a:ext>
              </a:extLst>
            </p:cNvPr>
            <p:cNvSpPr/>
            <p:nvPr/>
          </p:nvSpPr>
          <p:spPr>
            <a:xfrm>
              <a:off x="2942" y="1845"/>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endParaRPr lang="zh-CN" altLang="en-US"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7" name="Text Box 107">
              <a:extLst>
                <a:ext uri="{FF2B5EF4-FFF2-40B4-BE49-F238E27FC236}">
                  <a16:creationId xmlns:a16="http://schemas.microsoft.com/office/drawing/2014/main" id="{451597F1-FB1A-42E6-AA81-16F1B81DF02F}"/>
                </a:ext>
              </a:extLst>
            </p:cNvPr>
            <p:cNvSpPr txBox="1"/>
            <p:nvPr/>
          </p:nvSpPr>
          <p:spPr>
            <a:xfrm>
              <a:off x="2422" y="1845"/>
              <a:ext cx="540"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100</a:t>
              </a:r>
              <a:r>
                <a:rPr lang="en-US"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0</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8" name="Text Box 108">
              <a:extLst>
                <a:ext uri="{FF2B5EF4-FFF2-40B4-BE49-F238E27FC236}">
                  <a16:creationId xmlns:a16="http://schemas.microsoft.com/office/drawing/2014/main" id="{A9D83BA8-ACEF-4B0A-AEA2-F6A58A66C234}"/>
                </a:ext>
              </a:extLst>
            </p:cNvPr>
            <p:cNvSpPr txBox="1"/>
            <p:nvPr/>
          </p:nvSpPr>
          <p:spPr>
            <a:xfrm>
              <a:off x="2366" y="2133"/>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1001</a:t>
              </a:r>
              <a:endParaRPr lang="zh-CN" altLang="zh-CN" sz="36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932" name="Line 109">
              <a:extLst>
                <a:ext uri="{FF2B5EF4-FFF2-40B4-BE49-F238E27FC236}">
                  <a16:creationId xmlns:a16="http://schemas.microsoft.com/office/drawing/2014/main" id="{269AFA9D-F495-45F5-AE4A-480B46AF235B}"/>
                </a:ext>
              </a:extLst>
            </p:cNvPr>
            <p:cNvSpPr>
              <a:spLocks noChangeShapeType="1"/>
            </p:cNvSpPr>
            <p:nvPr/>
          </p:nvSpPr>
          <p:spPr bwMode="auto">
            <a:xfrm>
              <a:off x="2366" y="2133"/>
              <a:ext cx="576" cy="0"/>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33" name="Freeform 110">
              <a:extLst>
                <a:ext uri="{FF2B5EF4-FFF2-40B4-BE49-F238E27FC236}">
                  <a16:creationId xmlns:a16="http://schemas.microsoft.com/office/drawing/2014/main" id="{AA27C5C8-F2AE-4827-9B73-F73FE04CDF01}"/>
                </a:ext>
              </a:extLst>
            </p:cNvPr>
            <p:cNvSpPr>
              <a:spLocks noChangeArrowheads="1"/>
            </p:cNvSpPr>
            <p:nvPr/>
          </p:nvSpPr>
          <p:spPr bwMode="auto">
            <a:xfrm>
              <a:off x="2433" y="2640"/>
              <a:ext cx="494" cy="83"/>
            </a:xfrm>
            <a:custGeom>
              <a:avLst/>
              <a:gdLst>
                <a:gd name="T0" fmla="*/ 0 w 494"/>
                <a:gd name="T1" fmla="*/ 83 h 83"/>
                <a:gd name="T2" fmla="*/ 330 w 494"/>
                <a:gd name="T3" fmla="*/ 48 h 83"/>
                <a:gd name="T4" fmla="*/ 391 w 494"/>
                <a:gd name="T5" fmla="*/ 35 h 83"/>
                <a:gd name="T6" fmla="*/ 412 w 494"/>
                <a:gd name="T7" fmla="*/ 21 h 83"/>
                <a:gd name="T8" fmla="*/ 494 w 494"/>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34" name="Freeform 111">
              <a:extLst>
                <a:ext uri="{FF2B5EF4-FFF2-40B4-BE49-F238E27FC236}">
                  <a16:creationId xmlns:a16="http://schemas.microsoft.com/office/drawing/2014/main" id="{80A280CC-85C9-48A4-8868-6A9CD0F67357}"/>
                </a:ext>
              </a:extLst>
            </p:cNvPr>
            <p:cNvSpPr>
              <a:spLocks noChangeArrowheads="1"/>
            </p:cNvSpPr>
            <p:nvPr/>
          </p:nvSpPr>
          <p:spPr bwMode="auto">
            <a:xfrm>
              <a:off x="2419" y="2921"/>
              <a:ext cx="494" cy="83"/>
            </a:xfrm>
            <a:custGeom>
              <a:avLst/>
              <a:gdLst>
                <a:gd name="T0" fmla="*/ 0 w 494"/>
                <a:gd name="T1" fmla="*/ 83 h 83"/>
                <a:gd name="T2" fmla="*/ 330 w 494"/>
                <a:gd name="T3" fmla="*/ 48 h 83"/>
                <a:gd name="T4" fmla="*/ 391 w 494"/>
                <a:gd name="T5" fmla="*/ 35 h 83"/>
                <a:gd name="T6" fmla="*/ 412 w 494"/>
                <a:gd name="T7" fmla="*/ 21 h 83"/>
                <a:gd name="T8" fmla="*/ 494 w 494"/>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Text Box 112">
              <a:extLst>
                <a:ext uri="{FF2B5EF4-FFF2-40B4-BE49-F238E27FC236}">
                  <a16:creationId xmlns:a16="http://schemas.microsoft.com/office/drawing/2014/main" id="{4121794D-630C-4B27-A46C-9BBA26CF4619}"/>
                </a:ext>
              </a:extLst>
            </p:cNvPr>
            <p:cNvSpPr txBox="1"/>
            <p:nvPr/>
          </p:nvSpPr>
          <p:spPr>
            <a:xfrm>
              <a:off x="1900" y="2517"/>
              <a:ext cx="609"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rPr>
                <a:t>1010</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49" name="Group 113">
            <a:extLst>
              <a:ext uri="{FF2B5EF4-FFF2-40B4-BE49-F238E27FC236}">
                <a16:creationId xmlns:a16="http://schemas.microsoft.com/office/drawing/2014/main" id="{2FF1840E-011B-45DA-AFE8-3319F53CC808}"/>
              </a:ext>
            </a:extLst>
          </p:cNvPr>
          <p:cNvGrpSpPr>
            <a:grpSpLocks/>
          </p:cNvGrpSpPr>
          <p:nvPr/>
        </p:nvGrpSpPr>
        <p:grpSpPr bwMode="auto">
          <a:xfrm>
            <a:off x="1371600" y="950913"/>
            <a:ext cx="7231063" cy="5453062"/>
            <a:chOff x="693" y="288"/>
            <a:chExt cx="4555" cy="3435"/>
          </a:xfrm>
        </p:grpSpPr>
        <p:sp>
          <p:nvSpPr>
            <p:cNvPr id="79904" name="Text Box 114">
              <a:extLst>
                <a:ext uri="{FF2B5EF4-FFF2-40B4-BE49-F238E27FC236}">
                  <a16:creationId xmlns:a16="http://schemas.microsoft.com/office/drawing/2014/main" id="{2C43D34B-9160-49B6-9D56-2401CEBB2176}"/>
                </a:ext>
              </a:extLst>
            </p:cNvPr>
            <p:cNvSpPr txBox="1"/>
            <p:nvPr/>
          </p:nvSpPr>
          <p:spPr>
            <a:xfrm>
              <a:off x="4823" y="573"/>
              <a:ext cx="425" cy="3044"/>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000</a:t>
              </a:r>
            </a:p>
            <a:p>
              <a:pPr algn="ctr">
                <a:lnSpc>
                  <a:spcPct val="14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001</a:t>
              </a:r>
            </a:p>
            <a:p>
              <a:pPr algn="ctr">
                <a:lnSpc>
                  <a:spcPct val="15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011</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101</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110</a:t>
              </a:r>
            </a:p>
            <a:p>
              <a:pPr algn="ctr">
                <a:lnSpc>
                  <a:spcPct val="160000"/>
                </a:lnSpc>
                <a:spcBef>
                  <a:spcPct val="50000"/>
                </a:spcBef>
                <a:buFontTx/>
                <a:buNone/>
                <a:defRPr/>
              </a:pPr>
              <a:r>
                <a:rPr lang="zh-CN" altLang="zh-CN" sz="20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111</a:t>
              </a:r>
            </a:p>
          </p:txBody>
        </p:sp>
        <p:sp>
          <p:nvSpPr>
            <p:cNvPr id="79905" name="Rectangle 115">
              <a:extLst>
                <a:ext uri="{FF2B5EF4-FFF2-40B4-BE49-F238E27FC236}">
                  <a16:creationId xmlns:a16="http://schemas.microsoft.com/office/drawing/2014/main" id="{9F89FE14-293B-4F6E-B7CE-C237DA42A780}"/>
                </a:ext>
              </a:extLst>
            </p:cNvPr>
            <p:cNvSpPr/>
            <p:nvPr/>
          </p:nvSpPr>
          <p:spPr>
            <a:xfrm>
              <a:off x="4032" y="528"/>
              <a:ext cx="768" cy="3120"/>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eaLnBrk="1" hangingPunct="1">
                <a:spcBef>
                  <a:spcPct val="20000"/>
                </a:spcBef>
                <a:buFont typeface="Arial" panose="020B0604020202020204" pitchFamily="34" charset="0"/>
                <a:buNone/>
                <a:defRPr/>
              </a:pP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79906" name="Rectangle 116">
              <a:extLst>
                <a:ext uri="{FF2B5EF4-FFF2-40B4-BE49-F238E27FC236}">
                  <a16:creationId xmlns:a16="http://schemas.microsoft.com/office/drawing/2014/main" id="{EED37DB0-C7E5-4275-BBAB-E1D9734C1D7C}"/>
                </a:ext>
              </a:extLst>
            </p:cNvPr>
            <p:cNvSpPr/>
            <p:nvPr/>
          </p:nvSpPr>
          <p:spPr>
            <a:xfrm>
              <a:off x="4032" y="336"/>
              <a:ext cx="240" cy="192"/>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333399"/>
                  </a:solidFill>
                  <a:effectLst>
                    <a:outerShdw blurRad="38100" dist="38100" dir="2700000" algn="tl">
                      <a:srgbClr val="C0C0C0"/>
                    </a:outerShdw>
                  </a:effectLst>
                  <a:latin typeface="Tahoma" panose="020B0604030504040204" pitchFamily="34" charset="0"/>
                  <a:ea typeface="宋体" panose="02010600030101010101" pitchFamily="2" charset="-122"/>
                </a:rPr>
                <a:t>3</a:t>
              </a:r>
              <a:endPar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79907" name="Line 117">
              <a:extLst>
                <a:ext uri="{FF2B5EF4-FFF2-40B4-BE49-F238E27FC236}">
                  <a16:creationId xmlns:a16="http://schemas.microsoft.com/office/drawing/2014/main" id="{A52E2353-2034-4F7F-B76F-FF8ACD9AB455}"/>
                </a:ext>
              </a:extLst>
            </p:cNvPr>
            <p:cNvSpPr>
              <a:spLocks noChangeShapeType="1"/>
            </p:cNvSpPr>
            <p:nvPr/>
          </p:nvSpPr>
          <p:spPr bwMode="auto">
            <a:xfrm>
              <a:off x="4032" y="864"/>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8" name="Line 118">
              <a:extLst>
                <a:ext uri="{FF2B5EF4-FFF2-40B4-BE49-F238E27FC236}">
                  <a16:creationId xmlns:a16="http://schemas.microsoft.com/office/drawing/2014/main" id="{C7D04341-6561-4C5D-8FD5-4C9144ECABF1}"/>
                </a:ext>
              </a:extLst>
            </p:cNvPr>
            <p:cNvSpPr>
              <a:spLocks noChangeShapeType="1"/>
            </p:cNvSpPr>
            <p:nvPr/>
          </p:nvSpPr>
          <p:spPr bwMode="auto">
            <a:xfrm>
              <a:off x="4032" y="1200"/>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9" name="Line 119">
              <a:extLst>
                <a:ext uri="{FF2B5EF4-FFF2-40B4-BE49-F238E27FC236}">
                  <a16:creationId xmlns:a16="http://schemas.microsoft.com/office/drawing/2014/main" id="{A0E39A98-524E-4D12-92B0-719F30613075}"/>
                </a:ext>
              </a:extLst>
            </p:cNvPr>
            <p:cNvSpPr>
              <a:spLocks noChangeShapeType="1"/>
            </p:cNvSpPr>
            <p:nvPr/>
          </p:nvSpPr>
          <p:spPr bwMode="auto">
            <a:xfrm>
              <a:off x="4032" y="1584"/>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0" name="Line 120">
              <a:extLst>
                <a:ext uri="{FF2B5EF4-FFF2-40B4-BE49-F238E27FC236}">
                  <a16:creationId xmlns:a16="http://schemas.microsoft.com/office/drawing/2014/main" id="{F3D24495-C4CA-4FC6-94BB-49618B45D8E7}"/>
                </a:ext>
              </a:extLst>
            </p:cNvPr>
            <p:cNvSpPr>
              <a:spLocks noChangeShapeType="1"/>
            </p:cNvSpPr>
            <p:nvPr/>
          </p:nvSpPr>
          <p:spPr bwMode="auto">
            <a:xfrm>
              <a:off x="4032" y="2016"/>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1" name="Line 121">
              <a:extLst>
                <a:ext uri="{FF2B5EF4-FFF2-40B4-BE49-F238E27FC236}">
                  <a16:creationId xmlns:a16="http://schemas.microsoft.com/office/drawing/2014/main" id="{0751C361-2B93-4BC1-88C2-EBD0D65E77D6}"/>
                </a:ext>
              </a:extLst>
            </p:cNvPr>
            <p:cNvSpPr>
              <a:spLocks noChangeShapeType="1"/>
            </p:cNvSpPr>
            <p:nvPr/>
          </p:nvSpPr>
          <p:spPr bwMode="auto">
            <a:xfrm>
              <a:off x="4032" y="2400"/>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2" name="Line 122">
              <a:extLst>
                <a:ext uri="{FF2B5EF4-FFF2-40B4-BE49-F238E27FC236}">
                  <a16:creationId xmlns:a16="http://schemas.microsoft.com/office/drawing/2014/main" id="{BB38EE75-CDF1-4167-BF3B-E2D551461FE8}"/>
                </a:ext>
              </a:extLst>
            </p:cNvPr>
            <p:cNvSpPr>
              <a:spLocks noChangeShapeType="1"/>
            </p:cNvSpPr>
            <p:nvPr/>
          </p:nvSpPr>
          <p:spPr bwMode="auto">
            <a:xfrm>
              <a:off x="4032" y="2832"/>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3" name="Line 123">
              <a:extLst>
                <a:ext uri="{FF2B5EF4-FFF2-40B4-BE49-F238E27FC236}">
                  <a16:creationId xmlns:a16="http://schemas.microsoft.com/office/drawing/2014/main" id="{740CC0BD-D538-42FE-8AE3-283550674C18}"/>
                </a:ext>
              </a:extLst>
            </p:cNvPr>
            <p:cNvSpPr>
              <a:spLocks noChangeShapeType="1"/>
            </p:cNvSpPr>
            <p:nvPr/>
          </p:nvSpPr>
          <p:spPr bwMode="auto">
            <a:xfrm>
              <a:off x="4032" y="3216"/>
              <a:ext cx="768"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4" name="Line 124">
              <a:extLst>
                <a:ext uri="{FF2B5EF4-FFF2-40B4-BE49-F238E27FC236}">
                  <a16:creationId xmlns:a16="http://schemas.microsoft.com/office/drawing/2014/main" id="{B7E8DCB7-D358-4DAB-8F62-47FDFD6522BD}"/>
                </a:ext>
              </a:extLst>
            </p:cNvPr>
            <p:cNvSpPr>
              <a:spLocks noChangeShapeType="1"/>
            </p:cNvSpPr>
            <p:nvPr/>
          </p:nvSpPr>
          <p:spPr bwMode="auto">
            <a:xfrm flipH="1">
              <a:off x="3024" y="720"/>
              <a:ext cx="1248" cy="4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125">
              <a:extLst>
                <a:ext uri="{FF2B5EF4-FFF2-40B4-BE49-F238E27FC236}">
                  <a16:creationId xmlns:a16="http://schemas.microsoft.com/office/drawing/2014/main" id="{693CC5D1-6E29-4291-A5BA-A36F4C70BA6B}"/>
                </a:ext>
              </a:extLst>
            </p:cNvPr>
            <p:cNvSpPr>
              <a:spLocks noChangeShapeType="1"/>
            </p:cNvSpPr>
            <p:nvPr/>
          </p:nvSpPr>
          <p:spPr bwMode="auto">
            <a:xfrm flipH="1" flipV="1">
              <a:off x="3072" y="864"/>
              <a:ext cx="1200" cy="19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6" name="Line 126">
              <a:extLst>
                <a:ext uri="{FF2B5EF4-FFF2-40B4-BE49-F238E27FC236}">
                  <a16:creationId xmlns:a16="http://schemas.microsoft.com/office/drawing/2014/main" id="{C6134A35-9EE7-4C4E-B00F-7441D5025D0F}"/>
                </a:ext>
              </a:extLst>
            </p:cNvPr>
            <p:cNvSpPr>
              <a:spLocks noChangeShapeType="1"/>
            </p:cNvSpPr>
            <p:nvPr/>
          </p:nvSpPr>
          <p:spPr bwMode="auto">
            <a:xfrm flipH="1">
              <a:off x="2996" y="1392"/>
              <a:ext cx="1276" cy="2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7" name="Line 127">
              <a:extLst>
                <a:ext uri="{FF2B5EF4-FFF2-40B4-BE49-F238E27FC236}">
                  <a16:creationId xmlns:a16="http://schemas.microsoft.com/office/drawing/2014/main" id="{69AB30CB-B1DC-4951-8197-8820D4E2E8C2}"/>
                </a:ext>
              </a:extLst>
            </p:cNvPr>
            <p:cNvSpPr>
              <a:spLocks noChangeShapeType="1"/>
            </p:cNvSpPr>
            <p:nvPr/>
          </p:nvSpPr>
          <p:spPr bwMode="auto">
            <a:xfrm flipH="1" flipV="1">
              <a:off x="3017" y="1495"/>
              <a:ext cx="1303" cy="329"/>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8" name="Line 128">
              <a:extLst>
                <a:ext uri="{FF2B5EF4-FFF2-40B4-BE49-F238E27FC236}">
                  <a16:creationId xmlns:a16="http://schemas.microsoft.com/office/drawing/2014/main" id="{B4B9CBEF-D072-40E6-A9F9-8BEAB404DF67}"/>
                </a:ext>
              </a:extLst>
            </p:cNvPr>
            <p:cNvSpPr>
              <a:spLocks noChangeShapeType="1"/>
            </p:cNvSpPr>
            <p:nvPr/>
          </p:nvSpPr>
          <p:spPr bwMode="auto">
            <a:xfrm flipH="1" flipV="1">
              <a:off x="2989" y="2181"/>
              <a:ext cx="1235" cy="27"/>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9" name="Line 129">
              <a:extLst>
                <a:ext uri="{FF2B5EF4-FFF2-40B4-BE49-F238E27FC236}">
                  <a16:creationId xmlns:a16="http://schemas.microsoft.com/office/drawing/2014/main" id="{9055F7BC-3471-4624-BF1A-1D5E4CD3BC9C}"/>
                </a:ext>
              </a:extLst>
            </p:cNvPr>
            <p:cNvSpPr>
              <a:spLocks noChangeShapeType="1"/>
            </p:cNvSpPr>
            <p:nvPr/>
          </p:nvSpPr>
          <p:spPr bwMode="auto">
            <a:xfrm flipH="1">
              <a:off x="3004" y="2640"/>
              <a:ext cx="1316" cy="28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0" name="Line 130">
              <a:extLst>
                <a:ext uri="{FF2B5EF4-FFF2-40B4-BE49-F238E27FC236}">
                  <a16:creationId xmlns:a16="http://schemas.microsoft.com/office/drawing/2014/main" id="{B0E99142-E745-4215-9E55-29D932545094}"/>
                </a:ext>
              </a:extLst>
            </p:cNvPr>
            <p:cNvSpPr>
              <a:spLocks noChangeShapeType="1"/>
            </p:cNvSpPr>
            <p:nvPr/>
          </p:nvSpPr>
          <p:spPr bwMode="auto">
            <a:xfrm flipH="1">
              <a:off x="2983" y="2976"/>
              <a:ext cx="1337" cy="62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1" name="Line 131">
              <a:extLst>
                <a:ext uri="{FF2B5EF4-FFF2-40B4-BE49-F238E27FC236}">
                  <a16:creationId xmlns:a16="http://schemas.microsoft.com/office/drawing/2014/main" id="{ED387B02-4830-4B8D-BCF7-A7CFE55FC27F}"/>
                </a:ext>
              </a:extLst>
            </p:cNvPr>
            <p:cNvSpPr>
              <a:spLocks noChangeShapeType="1"/>
            </p:cNvSpPr>
            <p:nvPr/>
          </p:nvSpPr>
          <p:spPr bwMode="auto">
            <a:xfrm flipH="1">
              <a:off x="2983" y="3408"/>
              <a:ext cx="1337" cy="315"/>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2" name="Text Box 132">
              <a:extLst>
                <a:ext uri="{FF2B5EF4-FFF2-40B4-BE49-F238E27FC236}">
                  <a16:creationId xmlns:a16="http://schemas.microsoft.com/office/drawing/2014/main" id="{4E91D252-479B-4DF0-92CA-D13BD259970B}"/>
                </a:ext>
              </a:extLst>
            </p:cNvPr>
            <p:cNvSpPr txBox="1"/>
            <p:nvPr/>
          </p:nvSpPr>
          <p:spPr>
            <a:xfrm>
              <a:off x="3722" y="288"/>
              <a:ext cx="397"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spcBef>
                  <a:spcPct val="50000"/>
                </a:spcBef>
                <a:buFontTx/>
                <a:buNone/>
                <a:defRPr/>
              </a:pPr>
              <a:r>
                <a:rPr lang="en-US" altLang="zh-CN" sz="2400" b="0" i="1"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d</a:t>
              </a:r>
              <a:r>
                <a:rPr lang="en-US"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79923" name="Freeform 133">
              <a:extLst>
                <a:ext uri="{FF2B5EF4-FFF2-40B4-BE49-F238E27FC236}">
                  <a16:creationId xmlns:a16="http://schemas.microsoft.com/office/drawing/2014/main" id="{024F8AC2-74EB-479A-AD7F-42160409813E}"/>
                </a:ext>
              </a:extLst>
            </p:cNvPr>
            <p:cNvSpPr>
              <a:spLocks noChangeArrowheads="1"/>
            </p:cNvSpPr>
            <p:nvPr/>
          </p:nvSpPr>
          <p:spPr bwMode="auto">
            <a:xfrm>
              <a:off x="699" y="1646"/>
              <a:ext cx="1379" cy="487"/>
            </a:xfrm>
            <a:custGeom>
              <a:avLst/>
              <a:gdLst>
                <a:gd name="T0" fmla="*/ 0 w 1379"/>
                <a:gd name="T1" fmla="*/ 487 h 487"/>
                <a:gd name="T2" fmla="*/ 158 w 1379"/>
                <a:gd name="T3" fmla="*/ 370 h 487"/>
                <a:gd name="T4" fmla="*/ 213 w 1379"/>
                <a:gd name="T5" fmla="*/ 315 h 487"/>
                <a:gd name="T6" fmla="*/ 803 w 1379"/>
                <a:gd name="T7" fmla="*/ 116 h 487"/>
                <a:gd name="T8" fmla="*/ 981 w 1379"/>
                <a:gd name="T9" fmla="*/ 96 h 487"/>
                <a:gd name="T10" fmla="*/ 1214 w 1379"/>
                <a:gd name="T11" fmla="*/ 48 h 487"/>
                <a:gd name="T12" fmla="*/ 1379 w 1379"/>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9" h="487">
                  <a:moveTo>
                    <a:pt x="0" y="487"/>
                  </a:moveTo>
                  <a:cubicBezTo>
                    <a:pt x="52" y="449"/>
                    <a:pt x="109" y="412"/>
                    <a:pt x="158" y="370"/>
                  </a:cubicBezTo>
                  <a:cubicBezTo>
                    <a:pt x="178" y="353"/>
                    <a:pt x="190" y="326"/>
                    <a:pt x="213" y="315"/>
                  </a:cubicBezTo>
                  <a:cubicBezTo>
                    <a:pt x="410" y="219"/>
                    <a:pt x="585" y="153"/>
                    <a:pt x="803" y="116"/>
                  </a:cubicBezTo>
                  <a:cubicBezTo>
                    <a:pt x="862" y="106"/>
                    <a:pt x="922" y="105"/>
                    <a:pt x="981" y="96"/>
                  </a:cubicBezTo>
                  <a:cubicBezTo>
                    <a:pt x="1060" y="84"/>
                    <a:pt x="1136" y="64"/>
                    <a:pt x="1214" y="48"/>
                  </a:cubicBezTo>
                  <a:cubicBezTo>
                    <a:pt x="1260" y="38"/>
                    <a:pt x="1343" y="33"/>
                    <a:pt x="1379"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24" name="Freeform 134">
              <a:extLst>
                <a:ext uri="{FF2B5EF4-FFF2-40B4-BE49-F238E27FC236}">
                  <a16:creationId xmlns:a16="http://schemas.microsoft.com/office/drawing/2014/main" id="{F3E6E786-2F6F-4167-B954-717ED7022419}"/>
                </a:ext>
              </a:extLst>
            </p:cNvPr>
            <p:cNvSpPr>
              <a:spLocks noChangeArrowheads="1"/>
            </p:cNvSpPr>
            <p:nvPr/>
          </p:nvSpPr>
          <p:spPr bwMode="auto">
            <a:xfrm>
              <a:off x="693" y="1248"/>
              <a:ext cx="1467" cy="1063"/>
            </a:xfrm>
            <a:custGeom>
              <a:avLst/>
              <a:gdLst>
                <a:gd name="T0" fmla="*/ 0 w 1666"/>
                <a:gd name="T1" fmla="*/ 0 h 1159"/>
                <a:gd name="T2" fmla="*/ 313 w 1666"/>
                <a:gd name="T3" fmla="*/ 296 h 1159"/>
                <a:gd name="T4" fmla="*/ 800 w 1666"/>
                <a:gd name="T5" fmla="*/ 703 h 1159"/>
                <a:gd name="T6" fmla="*/ 997 w 1666"/>
                <a:gd name="T7" fmla="*/ 831 h 1159"/>
                <a:gd name="T8" fmla="*/ 1138 w 1666"/>
                <a:gd name="T9" fmla="*/ 894 h 1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6" h="1159">
                  <a:moveTo>
                    <a:pt x="0" y="0"/>
                  </a:moveTo>
                  <a:cubicBezTo>
                    <a:pt x="110" y="147"/>
                    <a:pt x="315" y="268"/>
                    <a:pt x="459" y="384"/>
                  </a:cubicBezTo>
                  <a:cubicBezTo>
                    <a:pt x="699" y="577"/>
                    <a:pt x="911" y="741"/>
                    <a:pt x="1172" y="912"/>
                  </a:cubicBezTo>
                  <a:cubicBezTo>
                    <a:pt x="1298" y="995"/>
                    <a:pt x="1321" y="1015"/>
                    <a:pt x="1460" y="1077"/>
                  </a:cubicBezTo>
                  <a:cubicBezTo>
                    <a:pt x="1528" y="1107"/>
                    <a:pt x="1592" y="1159"/>
                    <a:pt x="1666" y="1159"/>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25" name="Freeform 135">
              <a:extLst>
                <a:ext uri="{FF2B5EF4-FFF2-40B4-BE49-F238E27FC236}">
                  <a16:creationId xmlns:a16="http://schemas.microsoft.com/office/drawing/2014/main" id="{4A0A0429-0DD3-4635-A821-A89DAADBC034}"/>
                </a:ext>
              </a:extLst>
            </p:cNvPr>
            <p:cNvSpPr>
              <a:spLocks noChangeArrowheads="1"/>
            </p:cNvSpPr>
            <p:nvPr/>
          </p:nvSpPr>
          <p:spPr bwMode="auto">
            <a:xfrm>
              <a:off x="2969" y="2592"/>
              <a:ext cx="233" cy="137"/>
            </a:xfrm>
            <a:custGeom>
              <a:avLst/>
              <a:gdLst>
                <a:gd name="T0" fmla="*/ 0 w 233"/>
                <a:gd name="T1" fmla="*/ 137 h 137"/>
                <a:gd name="T2" fmla="*/ 165 w 233"/>
                <a:gd name="T3" fmla="*/ 21 h 137"/>
                <a:gd name="T4" fmla="*/ 213 w 233"/>
                <a:gd name="T5" fmla="*/ 7 h 137"/>
                <a:gd name="T6" fmla="*/ 233 w 233"/>
                <a:gd name="T7" fmla="*/ 0 h 1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3" h="137">
                  <a:moveTo>
                    <a:pt x="0" y="137"/>
                  </a:moveTo>
                  <a:cubicBezTo>
                    <a:pt x="23" y="72"/>
                    <a:pt x="100" y="32"/>
                    <a:pt x="165" y="21"/>
                  </a:cubicBezTo>
                  <a:cubicBezTo>
                    <a:pt x="212" y="4"/>
                    <a:pt x="153" y="24"/>
                    <a:pt x="213" y="7"/>
                  </a:cubicBezTo>
                  <a:cubicBezTo>
                    <a:pt x="220" y="5"/>
                    <a:pt x="233" y="0"/>
                    <a:pt x="233"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Text Box 136">
              <a:extLst>
                <a:ext uri="{FF2B5EF4-FFF2-40B4-BE49-F238E27FC236}">
                  <a16:creationId xmlns:a16="http://schemas.microsoft.com/office/drawing/2014/main" id="{5534E792-2259-49BF-995D-F30E7CD8AE34}"/>
                </a:ext>
              </a:extLst>
            </p:cNvPr>
            <p:cNvSpPr txBox="1"/>
            <p:nvPr/>
          </p:nvSpPr>
          <p:spPr>
            <a:xfrm>
              <a:off x="2921" y="1797"/>
              <a:ext cx="240"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3</a:t>
              </a:r>
            </a:p>
          </p:txBody>
        </p:sp>
        <p:sp>
          <p:nvSpPr>
            <p:cNvPr id="21" name="Text Box 137">
              <a:extLst>
                <a:ext uri="{FF2B5EF4-FFF2-40B4-BE49-F238E27FC236}">
                  <a16:creationId xmlns:a16="http://schemas.microsoft.com/office/drawing/2014/main" id="{D74DDD17-3A9F-4FD7-A815-868E73FCC5FF}"/>
                </a:ext>
              </a:extLst>
            </p:cNvPr>
            <p:cNvSpPr txBox="1"/>
            <p:nvPr/>
          </p:nvSpPr>
          <p:spPr>
            <a:xfrm>
              <a:off x="3167" y="2476"/>
              <a:ext cx="240" cy="291"/>
            </a:xfrm>
            <a:prstGeom prst="rect">
              <a:avLst/>
            </a:prstGeom>
            <a:noFill/>
            <a:ln w="9525">
              <a:noFill/>
              <a:miter/>
            </a:ln>
          </p:spPr>
          <p:txBody>
            <a:bodyPr wrap="none" anchor="ct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lgn="ctr">
                <a:buFontTx/>
                <a:buNone/>
                <a:defRPr/>
              </a:pPr>
              <a:r>
                <a:rPr lang="zh-CN" altLang="zh-CN" sz="2400" b="0" noProof="1">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vertical)">
                                      <p:cBhvr>
                                        <p:cTn id="7" dur="500"/>
                                        <p:tgtEl>
                                          <p:spTgt spid="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1+#ppt_w/2"/>
                                          </p:val>
                                        </p:tav>
                                        <p:tav tm="100000">
                                          <p:val>
                                            <p:strVal val="#ppt_x"/>
                                          </p:val>
                                        </p:tav>
                                      </p:tavLst>
                                    </p:anim>
                                    <p:anim calcmode="lin" valueType="num">
                                      <p:cBhvr additive="base">
                                        <p:cTn id="1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可扩展</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381000" y="1600200"/>
            <a:ext cx="8477250" cy="4525963"/>
          </a:xfrm>
        </p:spPr>
        <p:txBody>
          <a:bodyPr/>
          <a:lstStyle/>
          <a:p>
            <a:pPr>
              <a:buClr>
                <a:schemeClr val="tx1"/>
              </a:buClr>
              <a:buSzPct val="75000"/>
              <a:buFont typeface="Wingdings" panose="05000000000000000000" pitchFamily="2" charset="2"/>
              <a:buChar char="l"/>
              <a:defRPr/>
            </a:pPr>
            <a:r>
              <a:rPr lang="zh-CN" altLang="en-US" sz="3600" dirty="0">
                <a:latin typeface="华文新魏" panose="02010800040101010101" pitchFamily="2" charset="-122"/>
                <a:ea typeface="华文新魏" panose="02010800040101010101" pitchFamily="2" charset="-122"/>
                <a:cs typeface="+mn-cs"/>
              </a:rPr>
              <a:t>优点：</a:t>
            </a:r>
          </a:p>
          <a:p>
            <a:pPr lvl="1" algn="just" eaLnBrk="1" hangingPunct="1">
              <a:lnSpc>
                <a:spcPct val="90000"/>
              </a:lnSpc>
              <a:buClr>
                <a:schemeClr val="tx1"/>
              </a:buClr>
              <a:buSzPct val="60000"/>
              <a:defRPr/>
            </a:pPr>
            <a:r>
              <a:rPr lang="zh-CN" altLang="en-US" sz="3200" dirty="0">
                <a:solidFill>
                  <a:srgbClr val="000099"/>
                </a:solidFill>
                <a:latin typeface="华文新魏" panose="02010800040101010101" pitchFamily="2" charset="-122"/>
                <a:ea typeface="华文新魏" panose="02010800040101010101" pitchFamily="2" charset="-122"/>
              </a:rPr>
              <a:t>当查找记录时效率高，且桶数量根据实际数据量动态变化。</a:t>
            </a:r>
          </a:p>
          <a:p>
            <a:pPr>
              <a:buClr>
                <a:schemeClr val="tx1"/>
              </a:buClr>
              <a:buSzPct val="75000"/>
              <a:buFont typeface="Wingdings" panose="05000000000000000000" pitchFamily="2" charset="2"/>
              <a:buChar char="l"/>
              <a:defRPr/>
            </a:pPr>
            <a:r>
              <a:rPr lang="zh-CN" altLang="en-US" sz="3600" dirty="0">
                <a:latin typeface="华文新魏" panose="02010800040101010101" pitchFamily="2" charset="-122"/>
                <a:ea typeface="华文新魏" panose="02010800040101010101" pitchFamily="2" charset="-122"/>
                <a:cs typeface="+mn-cs"/>
              </a:rPr>
              <a:t>缺点：</a:t>
            </a:r>
          </a:p>
          <a:p>
            <a:pPr lvl="1" algn="just" eaLnBrk="1" hangingPunct="1">
              <a:lnSpc>
                <a:spcPct val="90000"/>
              </a:lnSpc>
              <a:buClr>
                <a:schemeClr val="tx1"/>
              </a:buClr>
              <a:buSzPct val="60000"/>
              <a:buFontTx/>
              <a:buChar char="–"/>
              <a:defRPr/>
            </a:pPr>
            <a:r>
              <a:rPr lang="zh-CN" altLang="en-US" sz="3200" dirty="0">
                <a:solidFill>
                  <a:srgbClr val="000099"/>
                </a:solidFill>
                <a:latin typeface="华文新魏" panose="02010800040101010101" pitchFamily="2" charset="-122"/>
                <a:ea typeface="华文新魏" panose="02010800040101010101" pitchFamily="2" charset="-122"/>
              </a:rPr>
              <a:t>当散列的数据分布不均或偏斜较大时，会使得目录项的数目很大，数据桶的利用率很低。</a:t>
            </a:r>
            <a:endParaRPr lang="en-US" altLang="zh-CN" sz="3200" dirty="0">
              <a:solidFill>
                <a:srgbClr val="000099"/>
              </a:solidFill>
              <a:latin typeface="华文新魏" panose="02010800040101010101" pitchFamily="2" charset="-122"/>
              <a:ea typeface="华文新魏" panose="02010800040101010101" pitchFamily="2" charset="-122"/>
            </a:endParaRPr>
          </a:p>
          <a:p>
            <a:pPr lvl="1" algn="just" eaLnBrk="1" hangingPunct="1">
              <a:lnSpc>
                <a:spcPct val="90000"/>
              </a:lnSpc>
              <a:buClr>
                <a:schemeClr val="tx1"/>
              </a:buClr>
              <a:buSzPct val="60000"/>
              <a:buFontTx/>
              <a:buChar char="–"/>
              <a:defRPr/>
            </a:pPr>
            <a:r>
              <a:rPr lang="zh-CN" altLang="en-US" sz="3200" dirty="0">
                <a:solidFill>
                  <a:srgbClr val="000099"/>
                </a:solidFill>
                <a:latin typeface="华文新魏" panose="02010800040101010101" pitchFamily="2" charset="-122"/>
                <a:ea typeface="华文新魏" panose="02010800040101010101" pitchFamily="2" charset="-122"/>
              </a:rPr>
              <a:t>目录的增长速度，是</a:t>
            </a:r>
            <a:r>
              <a:rPr lang="zh-CN" altLang="en-US" sz="3200" dirty="0">
                <a:solidFill>
                  <a:srgbClr val="FF0000"/>
                </a:solidFill>
                <a:latin typeface="华文新魏" panose="02010800040101010101" pitchFamily="2" charset="-122"/>
                <a:ea typeface="华文新魏" panose="02010800040101010101" pitchFamily="2" charset="-122"/>
              </a:rPr>
              <a:t>指数级增长</a:t>
            </a:r>
            <a:r>
              <a:rPr lang="zh-CN" altLang="en-US" sz="3200" dirty="0">
                <a:solidFill>
                  <a:srgbClr val="000099"/>
                </a:solidFill>
                <a:latin typeface="华文新魏" panose="02010800040101010101" pitchFamily="2" charset="-122"/>
                <a:ea typeface="华文新魏" panose="02010800040101010101" pitchFamily="2" charset="-122"/>
              </a:rPr>
              <a:t>，扩展较快。</a:t>
            </a: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77</a:t>
            </a:fld>
            <a:endParaRPr lang="en-US" altLang="zh-CN"/>
          </a:p>
        </p:txBody>
      </p:sp>
    </p:spTree>
    <p:extLst>
      <p:ext uri="{BB962C8B-B14F-4D97-AF65-F5344CB8AC3E}">
        <p14:creationId xmlns:p14="http://schemas.microsoft.com/office/powerpoint/2010/main" val="3142144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4880686" cy="4525963"/>
              </a:xfrm>
            </p:spPr>
            <p:txBody>
              <a:bodyPr/>
              <a:lstStyle/>
              <a:p>
                <a:pPr>
                  <a:buClr>
                    <a:schemeClr val="tx1"/>
                  </a:buClr>
                  <a:buSzPct val="75000"/>
                  <a:buFont typeface="Wingdings" panose="05000000000000000000" pitchFamily="2" charset="2"/>
                  <a:buChar char="l"/>
                  <a:defRPr/>
                </a:pPr>
                <a:r>
                  <a:rPr lang="zh-CN" altLang="en-US" sz="3600" dirty="0">
                    <a:latin typeface="华文新魏" panose="02010800040101010101" pitchFamily="2" charset="-122"/>
                    <a:ea typeface="华文新魏" panose="02010800040101010101" pitchFamily="2" charset="-122"/>
                    <a:cs typeface="+mn-cs"/>
                  </a:rPr>
                  <a:t>线性</a:t>
                </a:r>
                <a:r>
                  <a:rPr lang="en-US" altLang="zh-CN" sz="3600" dirty="0">
                    <a:latin typeface="华文新魏" panose="02010800040101010101" pitchFamily="2" charset="-122"/>
                    <a:ea typeface="华文新魏" panose="02010800040101010101" pitchFamily="2" charset="-122"/>
                    <a:cs typeface="+mn-cs"/>
                  </a:rPr>
                  <a:t>hash</a:t>
                </a:r>
                <a:r>
                  <a:rPr lang="zh-CN" altLang="en-US" sz="3600" dirty="0">
                    <a:latin typeface="华文新魏" panose="02010800040101010101" pitchFamily="2" charset="-122"/>
                    <a:ea typeface="华文新魏" panose="02010800040101010101" pitchFamily="2" charset="-122"/>
                    <a:cs typeface="+mn-cs"/>
                  </a:rPr>
                  <a:t>表包含</a:t>
                </a:r>
                <a:r>
                  <a:rPr lang="en-US" altLang="zh-CN" sz="3600" dirty="0">
                    <a:latin typeface="华文新魏" panose="02010800040101010101" pitchFamily="2" charset="-122"/>
                    <a:ea typeface="华文新魏" panose="02010800040101010101" pitchFamily="2" charset="-122"/>
                    <a:cs typeface="+mn-cs"/>
                  </a:rPr>
                  <a:t>n</a:t>
                </a:r>
                <a:r>
                  <a:rPr lang="zh-CN" altLang="en-US" sz="3600" dirty="0">
                    <a:latin typeface="华文新魏" panose="02010800040101010101" pitchFamily="2" charset="-122"/>
                    <a:ea typeface="华文新魏" panose="02010800040101010101" pitchFamily="2" charset="-122"/>
                    <a:cs typeface="+mn-cs"/>
                  </a:rPr>
                  <a:t>个桶</a:t>
                </a:r>
                <a:endParaRPr lang="en-US" altLang="zh-CN" sz="3600" dirty="0">
                  <a:latin typeface="华文新魏" panose="02010800040101010101" pitchFamily="2" charset="-122"/>
                  <a:ea typeface="华文新魏" panose="02010800040101010101" pitchFamily="2" charset="-122"/>
                  <a:cs typeface="+mn-cs"/>
                </a:endParaRPr>
              </a:p>
              <a:p>
                <a:pPr marL="576000" lvl="1" algn="just" eaLnBrk="1" hangingPunct="1">
                  <a:lnSpc>
                    <a:spcPct val="90000"/>
                  </a:lnSpc>
                  <a:buClr>
                    <a:schemeClr val="tx1"/>
                  </a:buClr>
                  <a:buSzPct val="60000"/>
                  <a:buFont typeface="Wingdings" panose="05000000000000000000" pitchFamily="2" charset="2"/>
                  <a:buChar char="ü"/>
                  <a:defRPr/>
                </a:pPr>
                <a:r>
                  <a:rPr lang="zh-CN" altLang="en-US" dirty="0">
                    <a:solidFill>
                      <a:srgbClr val="000099"/>
                    </a:solidFill>
                    <a:latin typeface="华文新魏" panose="02010800040101010101" pitchFamily="2" charset="-122"/>
                    <a:ea typeface="华文新魏" panose="02010800040101010101" pitchFamily="2" charset="-122"/>
                  </a:rPr>
                  <a:t>每个桶一个指针，指向索引项的页的链表</a:t>
                </a:r>
                <a:endParaRPr lang="en-US" altLang="zh-CN" dirty="0">
                  <a:solidFill>
                    <a:srgbClr val="000099"/>
                  </a:solidFill>
                  <a:latin typeface="华文新魏" panose="02010800040101010101" pitchFamily="2" charset="-122"/>
                  <a:ea typeface="华文新魏" panose="02010800040101010101" pitchFamily="2" charset="-122"/>
                </a:endParaRPr>
              </a:p>
              <a:p>
                <a:pPr marL="576000" lvl="1" algn="just" eaLnBrk="1" hangingPunct="1">
                  <a:lnSpc>
                    <a:spcPct val="90000"/>
                  </a:lnSpc>
                  <a:buClr>
                    <a:schemeClr val="tx1"/>
                  </a:buClr>
                  <a:buSzPct val="60000"/>
                  <a:buFont typeface="Wingdings" panose="05000000000000000000" pitchFamily="2" charset="2"/>
                  <a:buChar char="ü"/>
                  <a:defRPr/>
                </a:pPr>
                <a:r>
                  <a:rPr lang="zh-CN" altLang="en-US" dirty="0">
                    <a:solidFill>
                      <a:srgbClr val="000099"/>
                    </a:solidFill>
                    <a:latin typeface="华文新魏" panose="02010800040101010101" pitchFamily="2" charset="-122"/>
                    <a:ea typeface="华文新魏" panose="02010800040101010101" pitchFamily="2" charset="-122"/>
                  </a:rPr>
                  <a:t>设每页最多存储</a:t>
                </a:r>
                <a:r>
                  <a:rPr lang="en-US" altLang="zh-CN" dirty="0">
                    <a:solidFill>
                      <a:srgbClr val="000099"/>
                    </a:solidFill>
                    <a:latin typeface="华文新魏" panose="02010800040101010101" pitchFamily="2" charset="-122"/>
                    <a:ea typeface="华文新魏" panose="02010800040101010101" pitchFamily="2" charset="-122"/>
                  </a:rPr>
                  <a:t>b</a:t>
                </a:r>
                <a:r>
                  <a:rPr lang="zh-CN" altLang="en-US" dirty="0">
                    <a:solidFill>
                      <a:srgbClr val="000099"/>
                    </a:solidFill>
                    <a:latin typeface="华文新魏" panose="02010800040101010101" pitchFamily="2" charset="-122"/>
                    <a:ea typeface="华文新魏" panose="02010800040101010101" pitchFamily="2" charset="-122"/>
                  </a:rPr>
                  <a:t>个索引项，每个桶只有一个页，则线性</a:t>
                </a:r>
                <a:r>
                  <a:rPr lang="en-US" altLang="zh-CN" dirty="0">
                    <a:solidFill>
                      <a:srgbClr val="000099"/>
                    </a:solidFill>
                    <a:latin typeface="华文新魏" panose="02010800040101010101" pitchFamily="2" charset="-122"/>
                    <a:ea typeface="华文新魏" panose="02010800040101010101" pitchFamily="2" charset="-122"/>
                  </a:rPr>
                  <a:t>hash</a:t>
                </a:r>
                <a:r>
                  <a:rPr lang="zh-CN" altLang="en-US" dirty="0">
                    <a:solidFill>
                      <a:srgbClr val="000099"/>
                    </a:solidFill>
                    <a:latin typeface="华文新魏" panose="02010800040101010101" pitchFamily="2" charset="-122"/>
                    <a:ea typeface="华文新魏" panose="02010800040101010101" pitchFamily="2" charset="-122"/>
                  </a:rPr>
                  <a:t>表最多存储</a:t>
                </a:r>
                <a14:m>
                  <m:oMath xmlns:m="http://schemas.openxmlformats.org/officeDocument/2006/math">
                    <m:r>
                      <a:rPr lang="en-US" altLang="zh-CN">
                        <a:solidFill>
                          <a:srgbClr val="000099"/>
                        </a:solidFill>
                        <a:latin typeface="Cambria Math" panose="02040503050406030204" pitchFamily="18" charset="0"/>
                        <a:ea typeface="华文新魏" panose="02010800040101010101" pitchFamily="2" charset="-122"/>
                      </a:rPr>
                      <m:t>𝜽</m:t>
                    </m:r>
                    <m:r>
                      <a:rPr lang="en-US" altLang="zh-CN">
                        <a:solidFill>
                          <a:srgbClr val="000099"/>
                        </a:solidFill>
                        <a:latin typeface="Cambria Math" panose="02040503050406030204" pitchFamily="18" charset="0"/>
                        <a:ea typeface="华文新魏" panose="02010800040101010101" pitchFamily="2" charset="-122"/>
                      </a:rPr>
                      <m:t>𝒃𝒏</m:t>
                    </m:r>
                    <m:r>
                      <a:rPr lang="zh-CN" altLang="en-US">
                        <a:solidFill>
                          <a:srgbClr val="000099"/>
                        </a:solidFill>
                        <a:latin typeface="Cambria Math" panose="02040503050406030204" pitchFamily="18" charset="0"/>
                        <a:ea typeface="华文新魏" panose="02010800040101010101" pitchFamily="2" charset="-122"/>
                      </a:rPr>
                      <m:t>个</m:t>
                    </m:r>
                  </m:oMath>
                </a14:m>
                <a:r>
                  <a:rPr lang="zh-CN" altLang="en-US" dirty="0">
                    <a:solidFill>
                      <a:srgbClr val="000099"/>
                    </a:solidFill>
                    <a:latin typeface="华文新魏" panose="02010800040101010101" pitchFamily="2" charset="-122"/>
                    <a:ea typeface="华文新魏" panose="02010800040101010101" pitchFamily="2" charset="-122"/>
                  </a:rPr>
                  <a:t>索引项，</a:t>
                </a:r>
                <a14:m>
                  <m:oMath xmlns:m="http://schemas.openxmlformats.org/officeDocument/2006/math">
                    <m:r>
                      <a:rPr lang="en-US" altLang="zh-CN">
                        <a:solidFill>
                          <a:srgbClr val="000099"/>
                        </a:solidFill>
                        <a:latin typeface="Cambria Math" panose="02040503050406030204" pitchFamily="18" charset="0"/>
                        <a:ea typeface="华文新魏" panose="02010800040101010101" pitchFamily="2" charset="-122"/>
                      </a:rPr>
                      <m:t>𝟎</m:t>
                    </m:r>
                    <m:r>
                      <a:rPr lang="en-US" altLang="zh-CN">
                        <a:solidFill>
                          <a:srgbClr val="000099"/>
                        </a:solidFill>
                        <a:latin typeface="Cambria Math" panose="02040503050406030204" pitchFamily="18" charset="0"/>
                        <a:ea typeface="华文新魏" panose="02010800040101010101" pitchFamily="2" charset="-122"/>
                      </a:rPr>
                      <m:t>&lt;</m:t>
                    </m:r>
                    <m:r>
                      <a:rPr lang="en-US" altLang="zh-CN">
                        <a:solidFill>
                          <a:srgbClr val="000099"/>
                        </a:solidFill>
                        <a:latin typeface="Cambria Math" panose="02040503050406030204" pitchFamily="18" charset="0"/>
                        <a:ea typeface="华文新魏" panose="02010800040101010101" pitchFamily="2" charset="-122"/>
                      </a:rPr>
                      <m:t>𝜽</m:t>
                    </m:r>
                    <m:r>
                      <a:rPr lang="en-US" altLang="zh-CN">
                        <a:solidFill>
                          <a:srgbClr val="000099"/>
                        </a:solidFill>
                        <a:latin typeface="Cambria Math" panose="02040503050406030204" pitchFamily="18" charset="0"/>
                        <a:ea typeface="华文新魏" panose="02010800040101010101" pitchFamily="2" charset="-122"/>
                      </a:rPr>
                      <m:t>&lt;</m:t>
                    </m:r>
                    <m:r>
                      <a:rPr lang="en-US" altLang="zh-CN">
                        <a:solidFill>
                          <a:srgbClr val="000099"/>
                        </a:solidFill>
                        <a:latin typeface="Cambria Math" panose="02040503050406030204" pitchFamily="18" charset="0"/>
                        <a:ea typeface="华文新魏" panose="02010800040101010101" pitchFamily="2" charset="-122"/>
                      </a:rPr>
                      <m:t>𝟏</m:t>
                    </m:r>
                  </m:oMath>
                </a14:m>
                <a:endParaRPr lang="en-US" altLang="zh-CN" dirty="0">
                  <a:solidFill>
                    <a:srgbClr val="000099"/>
                  </a:solidFill>
                  <a:latin typeface="华文新魏" panose="02010800040101010101" pitchFamily="2" charset="-122"/>
                  <a:ea typeface="华文新魏" panose="02010800040101010101" pitchFamily="2" charset="-122"/>
                </a:endParaRPr>
              </a:p>
              <a:p>
                <a:pPr marL="576000" lvl="1" algn="just" eaLnBrk="1" hangingPunct="1">
                  <a:lnSpc>
                    <a:spcPct val="90000"/>
                  </a:lnSpc>
                  <a:buClr>
                    <a:schemeClr val="tx1"/>
                  </a:buClr>
                  <a:buSzPct val="60000"/>
                  <a:buFont typeface="Wingdings" panose="05000000000000000000" pitchFamily="2" charset="2"/>
                  <a:buChar char="ü"/>
                  <a:defRPr/>
                </a:pPr>
                <a:r>
                  <a:rPr lang="zh-CN" altLang="en-US" dirty="0">
                    <a:solidFill>
                      <a:srgbClr val="000099"/>
                    </a:solidFill>
                    <a:latin typeface="华文新魏" panose="02010800040101010101" pitchFamily="2" charset="-122"/>
                    <a:ea typeface="华文新魏" panose="02010800040101010101" pitchFamily="2" charset="-122"/>
                  </a:rPr>
                  <a:t>记录桶数量（</a:t>
                </a:r>
                <a:r>
                  <a:rPr lang="en-US" altLang="zh-CN" dirty="0">
                    <a:solidFill>
                      <a:srgbClr val="000099"/>
                    </a:solidFill>
                    <a:latin typeface="华文新魏" panose="02010800040101010101" pitchFamily="2" charset="-122"/>
                    <a:ea typeface="华文新魏" panose="02010800040101010101" pitchFamily="2" charset="-122"/>
                  </a:rPr>
                  <a:t>n=#budgets</a:t>
                </a:r>
                <a:r>
                  <a:rPr lang="zh-CN" altLang="en-US" dirty="0">
                    <a:solidFill>
                      <a:srgbClr val="000099"/>
                    </a:solidFill>
                    <a:latin typeface="华文新魏" panose="02010800040101010101" pitchFamily="2" charset="-122"/>
                    <a:ea typeface="华文新魏" panose="02010800040101010101" pitchFamily="2" charset="-122"/>
                  </a:rPr>
                  <a:t>）和索引项数量（</a:t>
                </a:r>
                <a:r>
                  <a:rPr lang="en-US" altLang="zh-CN" dirty="0">
                    <a:solidFill>
                      <a:srgbClr val="000099"/>
                    </a:solidFill>
                    <a:latin typeface="华文新魏" panose="02010800040101010101" pitchFamily="2" charset="-122"/>
                    <a:ea typeface="华文新魏" panose="02010800040101010101" pitchFamily="2" charset="-122"/>
                  </a:rPr>
                  <a:t>#entries</a:t>
                </a:r>
                <a:r>
                  <a:rPr lang="zh-CN" altLang="en-US" dirty="0">
                    <a:solidFill>
                      <a:srgbClr val="000099"/>
                    </a:solidFill>
                    <a:latin typeface="华文新魏" panose="02010800040101010101" pitchFamily="2" charset="-122"/>
                    <a:ea typeface="华文新魏" panose="02010800040101010101" pitchFamily="2" charset="-122"/>
                  </a:rPr>
                  <a:t>）</a:t>
                </a:r>
                <a:r>
                  <a:rPr lang="en-US" altLang="zh-CN" dirty="0">
                    <a:solidFill>
                      <a:srgbClr val="000099"/>
                    </a:solidFill>
                    <a:latin typeface="华文新魏" panose="02010800040101010101" pitchFamily="2" charset="-122"/>
                    <a:ea typeface="华文新魏" panose="02010800040101010101" pitchFamily="2" charset="-122"/>
                  </a:rPr>
                  <a:t>,</a:t>
                </a:r>
              </a:p>
            </p:txBody>
          </p:sp>
        </mc:Choice>
        <mc:Fallback xmlns="">
          <p:sp>
            <p:nvSpPr>
              <p:cNvPr id="3" name="内容占位符 2">
                <a:extLst>
                  <a:ext uri="{FF2B5EF4-FFF2-40B4-BE49-F238E27FC236}">
                    <a16:creationId xmlns:a16="http://schemas.microsoft.com/office/drawing/2014/main" id="{914D0A28-D8FE-40D0-A8DB-3CF8DC005212}"/>
                  </a:ext>
                </a:extLst>
              </p:cNvPr>
              <p:cNvSpPr>
                <a:spLocks noGrp="1" noRot="1" noChangeAspect="1" noMove="1" noResize="1" noEditPoints="1" noAdjustHandles="1" noChangeArrowheads="1" noChangeShapeType="1" noTextEdit="1"/>
              </p:cNvSpPr>
              <p:nvPr>
                <p:ph idx="1"/>
              </p:nvPr>
            </p:nvSpPr>
            <p:spPr>
              <a:xfrm>
                <a:off x="267378" y="1166018"/>
                <a:ext cx="4880686" cy="4525963"/>
              </a:xfrm>
              <a:blipFill>
                <a:blip r:embed="rId2"/>
                <a:stretch>
                  <a:fillRect l="-2250" t="-2153" r="-1062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78</a:t>
            </a:fld>
            <a:endParaRPr lang="en-US" altLang="zh-CN"/>
          </a:p>
        </p:txBody>
      </p:sp>
      <p:pic>
        <p:nvPicPr>
          <p:cNvPr id="8" name="图片 7">
            <a:extLst>
              <a:ext uri="{FF2B5EF4-FFF2-40B4-BE49-F238E27FC236}">
                <a16:creationId xmlns:a16="http://schemas.microsoft.com/office/drawing/2014/main" id="{E463C6F6-2FA4-4095-A448-5DA5F835EFB9}"/>
              </a:ext>
            </a:extLst>
          </p:cNvPr>
          <p:cNvPicPr>
            <a:picLocks noChangeAspect="1"/>
          </p:cNvPicPr>
          <p:nvPr/>
        </p:nvPicPr>
        <p:blipFill>
          <a:blip r:embed="rId3"/>
          <a:stretch>
            <a:fillRect/>
          </a:stretch>
        </p:blipFill>
        <p:spPr>
          <a:xfrm>
            <a:off x="5236873" y="2043470"/>
            <a:ext cx="3907127" cy="3439300"/>
          </a:xfrm>
          <a:prstGeom prst="rect">
            <a:avLst/>
          </a:prstGeom>
        </p:spPr>
      </p:pic>
    </p:spTree>
    <p:extLst>
      <p:ext uri="{BB962C8B-B14F-4D97-AF65-F5344CB8AC3E}">
        <p14:creationId xmlns:p14="http://schemas.microsoft.com/office/powerpoint/2010/main" val="2434990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ppt_x"/>
                                          </p:val>
                                        </p:tav>
                                        <p:tav tm="100000">
                                          <p:val>
                                            <p:strVal val="#ppt_x"/>
                                          </p:val>
                                        </p:tav>
                                      </p:tavLst>
                                    </p:anim>
                                    <p:anim calcmode="lin" valueType="num">
                                      <p:cBhvr additive="base">
                                        <p:cTn id="1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8625102" cy="4525963"/>
              </a:xfrm>
            </p:spPr>
            <p:txBody>
              <a:bodyPr/>
              <a:lstStyle/>
              <a:p>
                <a:pPr>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cs typeface="+mn-cs"/>
                  </a:rPr>
                  <a:t>设桶号为</a:t>
                </a:r>
                <a:r>
                  <a:rPr lang="en-US" altLang="zh-CN" sz="2800" dirty="0">
                    <a:latin typeface="华文新魏" panose="02010800040101010101" pitchFamily="2" charset="-122"/>
                    <a:ea typeface="华文新魏" panose="02010800040101010101" pitchFamily="2" charset="-122"/>
                    <a:cs typeface="+mn-cs"/>
                  </a:rPr>
                  <a:t>0, 1, …, n-1</a:t>
                </a:r>
              </a:p>
              <a:p>
                <a:pPr>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cs typeface="+mn-cs"/>
                  </a:rPr>
                  <a:t>令</a:t>
                </a:r>
                <a:r>
                  <a:rPr lang="en-US" altLang="zh-CN" sz="2800" dirty="0">
                    <a:latin typeface="华文新魏" panose="02010800040101010101" pitchFamily="2" charset="-122"/>
                    <a:ea typeface="华文新魏" panose="02010800040101010101" pitchFamily="2" charset="-122"/>
                    <a:cs typeface="+mn-cs"/>
                  </a:rPr>
                  <a:t>m=</a:t>
                </a:r>
                <a14:m>
                  <m:oMath xmlns:m="http://schemas.openxmlformats.org/officeDocument/2006/math">
                    <m:sSup>
                      <m:sSupPr>
                        <m:ctrlPr>
                          <a:rPr lang="en-US" altLang="zh-CN" sz="2800" b="1" i="1" smtClean="0">
                            <a:latin typeface="Cambria Math" panose="02040503050406030204" pitchFamily="18" charset="0"/>
                            <a:ea typeface="华文新魏" panose="02010800040101010101" pitchFamily="2" charset="-122"/>
                            <a:cs typeface="+mn-cs"/>
                          </a:rPr>
                        </m:ctrlPr>
                      </m:sSupPr>
                      <m:e>
                        <m:r>
                          <a:rPr lang="en-US" altLang="zh-CN" sz="2800" b="1" i="1" smtClean="0">
                            <a:latin typeface="Cambria Math" panose="02040503050406030204" pitchFamily="18" charset="0"/>
                            <a:ea typeface="华文新魏" panose="02010800040101010101" pitchFamily="2" charset="-122"/>
                            <a:cs typeface="+mn-cs"/>
                          </a:rPr>
                          <m:t>𝟐</m:t>
                        </m:r>
                      </m:e>
                      <m:sup>
                        <m:d>
                          <m:dPr>
                            <m:begChr m:val="⌊"/>
                            <m:endChr m:val="⌋"/>
                            <m:ctrlPr>
                              <a:rPr lang="en-US" altLang="zh-CN" sz="2800" b="1" i="1" smtClean="0">
                                <a:latin typeface="Cambria Math" panose="02040503050406030204" pitchFamily="18" charset="0"/>
                                <a:ea typeface="华文新魏" panose="02010800040101010101" pitchFamily="2" charset="-122"/>
                                <a:cs typeface="+mn-cs"/>
                              </a:rPr>
                            </m:ctrlPr>
                          </m:dPr>
                          <m:e>
                            <m:r>
                              <a:rPr lang="en-US" altLang="zh-CN" sz="2800" b="1" i="1" smtClean="0">
                                <a:latin typeface="Cambria Math" panose="02040503050406030204" pitchFamily="18" charset="0"/>
                                <a:ea typeface="华文新魏" panose="02010800040101010101" pitchFamily="2" charset="-122"/>
                                <a:cs typeface="+mn-cs"/>
                              </a:rPr>
                              <m:t>𝒍𝒐</m:t>
                            </m:r>
                            <m:sSub>
                              <m:sSubPr>
                                <m:ctrlPr>
                                  <a:rPr lang="en-US" altLang="zh-CN" sz="2800" b="1" i="1" smtClean="0">
                                    <a:latin typeface="Cambria Math" panose="02040503050406030204" pitchFamily="18" charset="0"/>
                                    <a:ea typeface="华文新魏" panose="02010800040101010101" pitchFamily="2" charset="-122"/>
                                    <a:cs typeface="+mn-cs"/>
                                  </a:rPr>
                                </m:ctrlPr>
                              </m:sSubPr>
                              <m:e>
                                <m:r>
                                  <a:rPr lang="en-US" altLang="zh-CN" sz="2800" b="1" i="1" smtClean="0">
                                    <a:latin typeface="Cambria Math" panose="02040503050406030204" pitchFamily="18" charset="0"/>
                                    <a:ea typeface="华文新魏" panose="02010800040101010101" pitchFamily="2" charset="-122"/>
                                    <a:cs typeface="+mn-cs"/>
                                  </a:rPr>
                                  <m:t>𝒈</m:t>
                                </m:r>
                              </m:e>
                              <m:sub>
                                <m:r>
                                  <a:rPr lang="en-US" altLang="zh-CN" sz="2800" b="1" i="1" smtClean="0">
                                    <a:latin typeface="Cambria Math" panose="02040503050406030204" pitchFamily="18" charset="0"/>
                                    <a:ea typeface="华文新魏" panose="02010800040101010101" pitchFamily="2" charset="-122"/>
                                    <a:cs typeface="+mn-cs"/>
                                  </a:rPr>
                                  <m:t>𝟐</m:t>
                                </m:r>
                              </m:sub>
                            </m:sSub>
                            <m:r>
                              <a:rPr lang="en-US" altLang="zh-CN" sz="2800" b="1" i="1" smtClean="0">
                                <a:latin typeface="Cambria Math" panose="02040503050406030204" pitchFamily="18" charset="0"/>
                                <a:ea typeface="华文新魏" panose="02010800040101010101" pitchFamily="2" charset="-122"/>
                                <a:cs typeface="+mn-cs"/>
                              </a:rPr>
                              <m:t>𝒏</m:t>
                            </m:r>
                          </m:e>
                        </m:d>
                      </m:sup>
                    </m:sSup>
                    <m:r>
                      <a:rPr lang="zh-CN" altLang="en-US" sz="2800" i="1">
                        <a:latin typeface="Cambria Math" panose="02040503050406030204" pitchFamily="18" charset="0"/>
                        <a:ea typeface="华文新魏" panose="02010800040101010101" pitchFamily="2" charset="-122"/>
                        <a:cs typeface="+mn-cs"/>
                      </a:rPr>
                      <m:t>，</m:t>
                    </m:r>
                  </m:oMath>
                </a14:m>
                <a:r>
                  <a:rPr lang="zh-CN" altLang="en-US" sz="2800" dirty="0">
                    <a:latin typeface="华文新魏" panose="02010800040101010101" pitchFamily="2" charset="-122"/>
                    <a:ea typeface="华文新魏" panose="02010800040101010101" pitchFamily="2" charset="-122"/>
                    <a:cs typeface="+mn-cs"/>
                  </a:rPr>
                  <a:t>则</a:t>
                </a:r>
                <a:r>
                  <a:rPr lang="en-US" altLang="zh-CN" sz="2800" dirty="0">
                    <a:latin typeface="华文新魏" panose="02010800040101010101" pitchFamily="2" charset="-122"/>
                    <a:ea typeface="华文新魏" panose="02010800040101010101" pitchFamily="2" charset="-122"/>
                    <a:cs typeface="+mn-cs"/>
                  </a:rPr>
                  <a:t>m-1&lt;n&lt;2m</a:t>
                </a:r>
              </a:p>
              <a:p>
                <a:pPr>
                  <a:buClr>
                    <a:schemeClr val="tx1"/>
                  </a:buClr>
                  <a:buSzPct val="75000"/>
                  <a:buFont typeface="Wingdings" panose="05000000000000000000" pitchFamily="2" charset="2"/>
                  <a:buChar char="l"/>
                  <a:defRPr/>
                </a:pPr>
                <a:r>
                  <a:rPr lang="zh-CN" altLang="en-US" sz="2800" dirty="0">
                    <a:latin typeface="华文新魏" panose="02010800040101010101" pitchFamily="2" charset="-122"/>
                    <a:ea typeface="华文新魏" panose="02010800040101010101" pitchFamily="2" charset="-122"/>
                    <a:cs typeface="+mn-cs"/>
                  </a:rPr>
                  <a:t>对于键为</a:t>
                </a:r>
                <a:r>
                  <a:rPr lang="en-US" altLang="zh-CN" sz="2800" dirty="0">
                    <a:latin typeface="华文新魏" panose="02010800040101010101" pitchFamily="2" charset="-122"/>
                    <a:ea typeface="华文新魏" panose="02010800040101010101" pitchFamily="2" charset="-122"/>
                    <a:cs typeface="+mn-cs"/>
                  </a:rPr>
                  <a:t>K</a:t>
                </a:r>
                <a:r>
                  <a:rPr lang="zh-CN" altLang="en-US" sz="2800" dirty="0">
                    <a:latin typeface="华文新魏" panose="02010800040101010101" pitchFamily="2" charset="-122"/>
                    <a:ea typeface="华文新魏" panose="02010800040101010101" pitchFamily="2" charset="-122"/>
                    <a:cs typeface="+mn-cs"/>
                  </a:rPr>
                  <a:t>的索引项</a:t>
                </a:r>
                <a:endParaRPr lang="en-US" altLang="zh-CN" sz="2800" dirty="0">
                  <a:latin typeface="华文新魏" panose="02010800040101010101" pitchFamily="2" charset="-122"/>
                  <a:ea typeface="华文新魏" panose="02010800040101010101" pitchFamily="2" charset="-122"/>
                  <a:cs typeface="+mn-cs"/>
                </a:endParaRPr>
              </a:p>
              <a:p>
                <a:pPr lvl="1">
                  <a:buClr>
                    <a:schemeClr val="tx1"/>
                  </a:buClr>
                  <a:buSzPct val="75000"/>
                  <a:buFont typeface="Wingdings" panose="05000000000000000000" pitchFamily="2" charset="2"/>
                  <a:buChar char="ü"/>
                  <a:defRPr/>
                </a:pPr>
                <a:r>
                  <a:rPr lang="zh-CN" altLang="en-US" sz="2400" dirty="0">
                    <a:latin typeface="华文新魏" panose="02010800040101010101" pitchFamily="2" charset="-122"/>
                    <a:ea typeface="华文新魏" panose="02010800040101010101" pitchFamily="2" charset="-122"/>
                    <a:cs typeface="+mn-cs"/>
                  </a:rPr>
                  <a:t>若</a:t>
                </a:r>
                <a:r>
                  <a:rPr lang="en-US" altLang="zh-CN" sz="2400" dirty="0">
                    <a:latin typeface="华文新魏" panose="02010800040101010101" pitchFamily="2" charset="-122"/>
                    <a:ea typeface="华文新魏" panose="02010800040101010101" pitchFamily="2" charset="-122"/>
                    <a:cs typeface="+mn-cs"/>
                  </a:rPr>
                  <a:t>hash(K) mod 2m&lt;n</a:t>
                </a:r>
                <a:r>
                  <a:rPr lang="zh-CN" altLang="en-US" sz="2400" dirty="0">
                    <a:latin typeface="华文新魏" panose="02010800040101010101" pitchFamily="2" charset="-122"/>
                    <a:ea typeface="华文新魏" panose="02010800040101010101" pitchFamily="2" charset="-122"/>
                    <a:cs typeface="+mn-cs"/>
                  </a:rPr>
                  <a:t>，则对应桶编号为</a:t>
                </a:r>
                <a:r>
                  <a:rPr lang="en-US" altLang="zh-CN" sz="2400" dirty="0">
                    <a:latin typeface="华文新魏" panose="02010800040101010101" pitchFamily="2" charset="-122"/>
                    <a:ea typeface="华文新魏" panose="02010800040101010101" pitchFamily="2" charset="-122"/>
                  </a:rPr>
                  <a:t>hash(K) mod </a:t>
                </a:r>
                <a:r>
                  <a:rPr lang="en-US" altLang="zh-CN" sz="2400" dirty="0">
                    <a:solidFill>
                      <a:srgbClr val="FF0000"/>
                    </a:solidFill>
                    <a:latin typeface="华文新魏" panose="02010800040101010101" pitchFamily="2" charset="-122"/>
                    <a:ea typeface="华文新魏" panose="02010800040101010101" pitchFamily="2" charset="-122"/>
                  </a:rPr>
                  <a:t>2m</a:t>
                </a:r>
              </a:p>
              <a:p>
                <a:pPr lvl="1">
                  <a:buClr>
                    <a:schemeClr val="tx1"/>
                  </a:buClr>
                  <a:buSzPct val="75000"/>
                  <a:buFont typeface="Wingdings" panose="05000000000000000000" pitchFamily="2" charset="2"/>
                  <a:buChar char="ü"/>
                  <a:defRPr/>
                </a:pPr>
                <a:r>
                  <a:rPr lang="zh-CN" altLang="en-US" sz="2400" dirty="0">
                    <a:latin typeface="华文新魏" panose="02010800040101010101" pitchFamily="2" charset="-122"/>
                    <a:ea typeface="华文新魏" panose="02010800040101010101" pitchFamily="2" charset="-122"/>
                  </a:rPr>
                  <a:t>否则，对应桶编号为</a:t>
                </a:r>
                <a:r>
                  <a:rPr lang="en-US" altLang="zh-CN" sz="2400" dirty="0">
                    <a:latin typeface="华文新魏" panose="02010800040101010101" pitchFamily="2" charset="-122"/>
                    <a:ea typeface="华文新魏" panose="02010800040101010101" pitchFamily="2" charset="-122"/>
                  </a:rPr>
                  <a:t>hash(K) mod </a:t>
                </a:r>
                <a:r>
                  <a:rPr lang="en-US" altLang="zh-CN" sz="2400" dirty="0">
                    <a:solidFill>
                      <a:srgbClr val="FF0000"/>
                    </a:solidFill>
                    <a:latin typeface="华文新魏" panose="02010800040101010101" pitchFamily="2" charset="-122"/>
                    <a:ea typeface="华文新魏" panose="02010800040101010101" pitchFamily="2" charset="-122"/>
                  </a:rPr>
                  <a:t>m</a:t>
                </a:r>
              </a:p>
              <a:p>
                <a:pPr lvl="1">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dirty="0">
                  <a:latin typeface="华文新魏" panose="02010800040101010101" pitchFamily="2" charset="-122"/>
                  <a:ea typeface="华文新魏" panose="02010800040101010101" pitchFamily="2" charset="-122"/>
                  <a:cs typeface="+mn-cs"/>
                </a:endParaRPr>
              </a:p>
            </p:txBody>
          </p:sp>
        </mc:Choice>
        <mc:Fallback>
          <p:sp>
            <p:nvSpPr>
              <p:cNvPr id="3" name="内容占位符 2">
                <a:extLst>
                  <a:ext uri="{FF2B5EF4-FFF2-40B4-BE49-F238E27FC236}">
                    <a16:creationId xmlns:a16="http://schemas.microsoft.com/office/drawing/2014/main" id="{914D0A28-D8FE-40D0-A8DB-3CF8DC005212}"/>
                  </a:ext>
                </a:extLst>
              </p:cNvPr>
              <p:cNvSpPr>
                <a:spLocks noGrp="1" noRot="1" noChangeAspect="1" noMove="1" noResize="1" noEditPoints="1" noAdjustHandles="1" noChangeArrowheads="1" noChangeShapeType="1" noTextEdit="1"/>
              </p:cNvSpPr>
              <p:nvPr>
                <p:ph idx="1"/>
              </p:nvPr>
            </p:nvSpPr>
            <p:spPr>
              <a:xfrm>
                <a:off x="267378" y="1166018"/>
                <a:ext cx="8625102" cy="4525963"/>
              </a:xfrm>
              <a:blipFill>
                <a:blip r:embed="rId2"/>
                <a:stretch>
                  <a:fillRect l="-777" t="-1346" r="-7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79</a:t>
            </a:fld>
            <a:endParaRPr lang="en-US" altLang="zh-CN"/>
          </a:p>
        </p:txBody>
      </p:sp>
      <p:pic>
        <p:nvPicPr>
          <p:cNvPr id="9" name="图片 8">
            <a:extLst>
              <a:ext uri="{FF2B5EF4-FFF2-40B4-BE49-F238E27FC236}">
                <a16:creationId xmlns:a16="http://schemas.microsoft.com/office/drawing/2014/main" id="{AE92E23F-B535-410C-9DD5-74B421BBF2B9}"/>
              </a:ext>
            </a:extLst>
          </p:cNvPr>
          <p:cNvPicPr>
            <a:picLocks noChangeAspect="1"/>
          </p:cNvPicPr>
          <p:nvPr/>
        </p:nvPicPr>
        <p:blipFill>
          <a:blip r:embed="rId3"/>
          <a:stretch>
            <a:fillRect/>
          </a:stretch>
        </p:blipFill>
        <p:spPr>
          <a:xfrm>
            <a:off x="936257" y="3645024"/>
            <a:ext cx="7287344" cy="2736101"/>
          </a:xfrm>
          <a:prstGeom prst="rect">
            <a:avLst/>
          </a:prstGeom>
        </p:spPr>
      </p:pic>
    </p:spTree>
    <p:extLst>
      <p:ext uri="{BB962C8B-B14F-4D97-AF65-F5344CB8AC3E}">
        <p14:creationId xmlns:p14="http://schemas.microsoft.com/office/powerpoint/2010/main" val="254636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1360327"/>
            <a:ext cx="8382000" cy="4525963"/>
          </a:xfrm>
        </p:spPr>
        <p:txBody>
          <a:bodyPr/>
          <a:lstStyle/>
          <a:p>
            <a:pPr>
              <a:defRPr/>
            </a:pPr>
            <a:r>
              <a:rPr lang="zh-CN" altLang="en-US" sz="2800" dirty="0">
                <a:effectLst/>
                <a:latin typeface="华文新魏" panose="02010800040101010101" pitchFamily="2" charset="-122"/>
                <a:ea typeface="华文新魏" panose="02010800040101010101" pitchFamily="2" charset="-122"/>
              </a:rPr>
              <a:t>固态硬盘读原理</a:t>
            </a:r>
            <a:endParaRPr lang="en-US" altLang="zh-CN" sz="28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根据源极漏极是否导通判断。</a:t>
            </a:r>
            <a:endParaRPr lang="en-US" altLang="zh-CN" sz="2400"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8</a:t>
            </a:fld>
            <a:endParaRPr lang="en-US" altLang="zh-CN"/>
          </a:p>
        </p:txBody>
      </p:sp>
      <p:sp>
        <p:nvSpPr>
          <p:cNvPr id="13" name="文本框 12">
            <a:extLst>
              <a:ext uri="{FF2B5EF4-FFF2-40B4-BE49-F238E27FC236}">
                <a16:creationId xmlns:a16="http://schemas.microsoft.com/office/drawing/2014/main" id="{8D8FC8FC-C321-4F18-855F-9E8B4EB3D9A9}"/>
              </a:ext>
            </a:extLst>
          </p:cNvPr>
          <p:cNvSpPr txBox="1"/>
          <p:nvPr/>
        </p:nvSpPr>
        <p:spPr>
          <a:xfrm>
            <a:off x="1979712" y="6103956"/>
            <a:ext cx="864096" cy="307777"/>
          </a:xfrm>
          <a:prstGeom prst="rect">
            <a:avLst/>
          </a:prstGeom>
          <a:noFill/>
        </p:spPr>
        <p:txBody>
          <a:bodyPr wrap="square">
            <a:spAutoFit/>
          </a:bodyPr>
          <a:lstStyle/>
          <a:p>
            <a:r>
              <a:rPr lang="zh-CN" altLang="en-US" sz="1400" dirty="0">
                <a:effectLst/>
                <a:latin typeface="华文新魏" panose="02010800040101010101" pitchFamily="2" charset="-122"/>
                <a:ea typeface="华文新魏" panose="02010800040101010101" pitchFamily="2" charset="-122"/>
              </a:rPr>
              <a:t>衬底</a:t>
            </a:r>
            <a:r>
              <a:rPr lang="en-US" altLang="zh-CN" sz="1400" dirty="0">
                <a:effectLst/>
                <a:latin typeface="华文新魏" panose="02010800040101010101" pitchFamily="2" charset="-122"/>
                <a:ea typeface="华文新魏" panose="02010800040101010101" pitchFamily="2" charset="-122"/>
              </a:rPr>
              <a:t>P</a:t>
            </a:r>
            <a:endParaRPr lang="zh-CN" altLang="en-US" sz="1400" dirty="0"/>
          </a:p>
        </p:txBody>
      </p:sp>
      <p:sp>
        <p:nvSpPr>
          <p:cNvPr id="16" name="文本框 15">
            <a:extLst>
              <a:ext uri="{FF2B5EF4-FFF2-40B4-BE49-F238E27FC236}">
                <a16:creationId xmlns:a16="http://schemas.microsoft.com/office/drawing/2014/main" id="{CEF77041-4E05-4BB2-95C1-B87261CDA26E}"/>
              </a:ext>
            </a:extLst>
          </p:cNvPr>
          <p:cNvSpPr txBox="1"/>
          <p:nvPr/>
        </p:nvSpPr>
        <p:spPr>
          <a:xfrm>
            <a:off x="6156176" y="6132490"/>
            <a:ext cx="864096" cy="307777"/>
          </a:xfrm>
          <a:prstGeom prst="rect">
            <a:avLst/>
          </a:prstGeom>
          <a:noFill/>
        </p:spPr>
        <p:txBody>
          <a:bodyPr wrap="square">
            <a:spAutoFit/>
          </a:bodyPr>
          <a:lstStyle/>
          <a:p>
            <a:r>
              <a:rPr lang="zh-CN" altLang="en-US" sz="1400" dirty="0">
                <a:effectLst/>
                <a:latin typeface="华文新魏" panose="02010800040101010101" pitchFamily="2" charset="-122"/>
                <a:ea typeface="华文新魏" panose="02010800040101010101" pitchFamily="2" charset="-122"/>
              </a:rPr>
              <a:t>衬底</a:t>
            </a:r>
            <a:r>
              <a:rPr lang="en-US" altLang="zh-CN" sz="1400" dirty="0">
                <a:effectLst/>
                <a:latin typeface="华文新魏" panose="02010800040101010101" pitchFamily="2" charset="-122"/>
                <a:ea typeface="华文新魏" panose="02010800040101010101" pitchFamily="2" charset="-122"/>
              </a:rPr>
              <a:t>P</a:t>
            </a:r>
            <a:endParaRPr lang="zh-CN" altLang="en-US" sz="1400" dirty="0"/>
          </a:p>
        </p:txBody>
      </p:sp>
      <p:sp>
        <p:nvSpPr>
          <p:cNvPr id="17" name="文本框 16">
            <a:extLst>
              <a:ext uri="{FF2B5EF4-FFF2-40B4-BE49-F238E27FC236}">
                <a16:creationId xmlns:a16="http://schemas.microsoft.com/office/drawing/2014/main" id="{EC7F05C0-FFC1-4152-B2E0-52F751AE4E47}"/>
              </a:ext>
            </a:extLst>
          </p:cNvPr>
          <p:cNvSpPr txBox="1"/>
          <p:nvPr/>
        </p:nvSpPr>
        <p:spPr>
          <a:xfrm>
            <a:off x="1759879" y="2465333"/>
            <a:ext cx="1303762" cy="461665"/>
          </a:xfrm>
          <a:prstGeom prst="rect">
            <a:avLst/>
          </a:prstGeom>
          <a:noFill/>
        </p:spPr>
        <p:txBody>
          <a:bodyPr wrap="square" rtlCol="0">
            <a:spAutoFit/>
          </a:bodyPr>
          <a:lstStyle/>
          <a:p>
            <a:r>
              <a:rPr lang="zh-CN" altLang="en-US" sz="2400" dirty="0">
                <a:solidFill>
                  <a:srgbClr val="FF0000"/>
                </a:solidFill>
                <a:latin typeface="华文新魏" panose="02010800040101010101" pitchFamily="2" charset="-122"/>
                <a:ea typeface="华文新魏" panose="02010800040101010101" pitchFamily="2" charset="-122"/>
              </a:rPr>
              <a:t>读取为</a:t>
            </a:r>
            <a:r>
              <a:rPr lang="en-US" altLang="zh-CN" sz="2400" dirty="0">
                <a:solidFill>
                  <a:srgbClr val="FF0000"/>
                </a:solidFill>
                <a:latin typeface="华文新魏" panose="02010800040101010101" pitchFamily="2" charset="-122"/>
                <a:ea typeface="华文新魏" panose="02010800040101010101" pitchFamily="2" charset="-122"/>
              </a:rPr>
              <a:t>1</a:t>
            </a:r>
            <a:endParaRPr lang="zh-CN" altLang="en-US" sz="2400" dirty="0">
              <a:solidFill>
                <a:srgbClr val="FF0000"/>
              </a:solidFill>
              <a:latin typeface="华文新魏" panose="02010800040101010101" pitchFamily="2" charset="-122"/>
              <a:ea typeface="华文新魏" panose="02010800040101010101" pitchFamily="2" charset="-122"/>
            </a:endParaRPr>
          </a:p>
        </p:txBody>
      </p:sp>
      <p:pic>
        <p:nvPicPr>
          <p:cNvPr id="8" name="图片 7">
            <a:extLst>
              <a:ext uri="{FF2B5EF4-FFF2-40B4-BE49-F238E27FC236}">
                <a16:creationId xmlns:a16="http://schemas.microsoft.com/office/drawing/2014/main" id="{0C774C2A-39E7-4736-B950-5001D008BAC2}"/>
              </a:ext>
            </a:extLst>
          </p:cNvPr>
          <p:cNvPicPr>
            <a:picLocks noChangeAspect="1"/>
          </p:cNvPicPr>
          <p:nvPr/>
        </p:nvPicPr>
        <p:blipFill>
          <a:blip r:embed="rId3"/>
          <a:stretch>
            <a:fillRect/>
          </a:stretch>
        </p:blipFill>
        <p:spPr>
          <a:xfrm>
            <a:off x="597519" y="2926998"/>
            <a:ext cx="3544874" cy="3072225"/>
          </a:xfrm>
          <a:prstGeom prst="rect">
            <a:avLst/>
          </a:prstGeom>
        </p:spPr>
      </p:pic>
      <p:pic>
        <p:nvPicPr>
          <p:cNvPr id="10" name="图片 9">
            <a:extLst>
              <a:ext uri="{FF2B5EF4-FFF2-40B4-BE49-F238E27FC236}">
                <a16:creationId xmlns:a16="http://schemas.microsoft.com/office/drawing/2014/main" id="{FB39C310-396D-4B24-BD14-17B7DCDDC684}"/>
              </a:ext>
            </a:extLst>
          </p:cNvPr>
          <p:cNvPicPr>
            <a:picLocks noChangeAspect="1"/>
          </p:cNvPicPr>
          <p:nvPr/>
        </p:nvPicPr>
        <p:blipFill>
          <a:blip r:embed="rId4"/>
          <a:stretch>
            <a:fillRect/>
          </a:stretch>
        </p:blipFill>
        <p:spPr>
          <a:xfrm>
            <a:off x="4366702" y="3043069"/>
            <a:ext cx="3998053" cy="2993078"/>
          </a:xfrm>
          <a:prstGeom prst="rect">
            <a:avLst/>
          </a:prstGeom>
        </p:spPr>
      </p:pic>
      <p:sp>
        <p:nvSpPr>
          <p:cNvPr id="18" name="文本框 17">
            <a:extLst>
              <a:ext uri="{FF2B5EF4-FFF2-40B4-BE49-F238E27FC236}">
                <a16:creationId xmlns:a16="http://schemas.microsoft.com/office/drawing/2014/main" id="{A7D707B0-DA87-4D03-AD96-72CE5AD2C274}"/>
              </a:ext>
            </a:extLst>
          </p:cNvPr>
          <p:cNvSpPr txBox="1"/>
          <p:nvPr/>
        </p:nvSpPr>
        <p:spPr>
          <a:xfrm>
            <a:off x="5652120" y="2451156"/>
            <a:ext cx="1303762" cy="461665"/>
          </a:xfrm>
          <a:prstGeom prst="rect">
            <a:avLst/>
          </a:prstGeom>
          <a:noFill/>
        </p:spPr>
        <p:txBody>
          <a:bodyPr wrap="square" rtlCol="0">
            <a:spAutoFit/>
          </a:bodyPr>
          <a:lstStyle/>
          <a:p>
            <a:r>
              <a:rPr lang="zh-CN" altLang="en-US" sz="2400" dirty="0">
                <a:solidFill>
                  <a:srgbClr val="FF0000"/>
                </a:solidFill>
                <a:latin typeface="华文新魏" panose="02010800040101010101" pitchFamily="2" charset="-122"/>
                <a:ea typeface="华文新魏" panose="02010800040101010101" pitchFamily="2" charset="-122"/>
              </a:rPr>
              <a:t>读取为</a:t>
            </a:r>
            <a:r>
              <a:rPr lang="en-US" altLang="zh-CN" sz="2400" dirty="0">
                <a:solidFill>
                  <a:srgbClr val="FF0000"/>
                </a:solidFill>
                <a:latin typeface="华文新魏" panose="02010800040101010101" pitchFamily="2" charset="-122"/>
                <a:ea typeface="华文新魏" panose="02010800040101010101" pitchFamily="2" charset="-122"/>
              </a:rPr>
              <a:t>0</a:t>
            </a:r>
            <a:endParaRPr lang="zh-CN" altLang="en-US" sz="24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53467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8625102" cy="4525963"/>
          </a:xfrm>
        </p:spPr>
        <p:txBody>
          <a:bodyPr/>
          <a:lstStyle/>
          <a:p>
            <a:pPr lvl="1">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80</a:t>
            </a:fld>
            <a:endParaRPr lang="en-US" altLang="zh-CN"/>
          </a:p>
        </p:txBody>
      </p:sp>
      <p:pic>
        <p:nvPicPr>
          <p:cNvPr id="8" name="图片 7">
            <a:extLst>
              <a:ext uri="{FF2B5EF4-FFF2-40B4-BE49-F238E27FC236}">
                <a16:creationId xmlns:a16="http://schemas.microsoft.com/office/drawing/2014/main" id="{F7D31AF5-162C-40F2-B492-F17934712AB9}"/>
              </a:ext>
            </a:extLst>
          </p:cNvPr>
          <p:cNvPicPr>
            <a:picLocks noChangeAspect="1"/>
          </p:cNvPicPr>
          <p:nvPr/>
        </p:nvPicPr>
        <p:blipFill>
          <a:blip r:embed="rId2"/>
          <a:stretch>
            <a:fillRect/>
          </a:stretch>
        </p:blipFill>
        <p:spPr>
          <a:xfrm>
            <a:off x="2518121" y="2348880"/>
            <a:ext cx="6444208" cy="3245104"/>
          </a:xfrm>
          <a:prstGeom prst="rect">
            <a:avLst/>
          </a:prstGeom>
        </p:spPr>
      </p:pic>
      <p:sp>
        <p:nvSpPr>
          <p:cNvPr id="10" name="内容占位符 2">
            <a:extLst>
              <a:ext uri="{FF2B5EF4-FFF2-40B4-BE49-F238E27FC236}">
                <a16:creationId xmlns:a16="http://schemas.microsoft.com/office/drawing/2014/main" id="{52952D1E-7D59-497D-8260-BB3DDC78B7A9}"/>
              </a:ext>
            </a:extLst>
          </p:cNvPr>
          <p:cNvSpPr txBox="1">
            <a:spLocks/>
          </p:cNvSpPr>
          <p:nvPr/>
        </p:nvSpPr>
        <p:spPr bwMode="auto">
          <a:xfrm>
            <a:off x="419778" y="1318418"/>
            <a:ext cx="8625102" cy="4525963"/>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buClr>
                <a:schemeClr val="tx1"/>
              </a:buClr>
              <a:buSzPct val="75000"/>
              <a:buFont typeface="Wingdings" panose="05000000000000000000" pitchFamily="2" charset="2"/>
              <a:buChar char="l"/>
              <a:defRPr/>
            </a:pPr>
            <a:r>
              <a:rPr lang="zh-CN" altLang="en-US" sz="2800" kern="0" dirty="0">
                <a:latin typeface="华文新魏" panose="02010800040101010101" pitchFamily="2" charset="-122"/>
                <a:ea typeface="华文新魏" panose="02010800040101010101" pitchFamily="2" charset="-122"/>
                <a:cs typeface="+mn-cs"/>
              </a:rPr>
              <a:t>逻辑上有</a:t>
            </a:r>
            <a:r>
              <a:rPr lang="en-US" altLang="zh-CN" sz="2800" kern="0" dirty="0">
                <a:latin typeface="华文新魏" panose="02010800040101010101" pitchFamily="2" charset="-122"/>
                <a:ea typeface="华文新魏" panose="02010800040101010101" pitchFamily="2" charset="-122"/>
                <a:cs typeface="+mn-cs"/>
              </a:rPr>
              <a:t>2m</a:t>
            </a:r>
            <a:r>
              <a:rPr lang="zh-CN" altLang="en-US" sz="2800" kern="0" dirty="0">
                <a:latin typeface="华文新魏" panose="02010800040101010101" pitchFamily="2" charset="-122"/>
                <a:ea typeface="华文新魏" panose="02010800040101010101" pitchFamily="2" charset="-122"/>
                <a:cs typeface="+mn-cs"/>
              </a:rPr>
              <a:t>个桶，物理上有</a:t>
            </a:r>
            <a:r>
              <a:rPr lang="en-US" altLang="zh-CN" sz="2800" kern="0" dirty="0">
                <a:latin typeface="华文新魏" panose="02010800040101010101" pitchFamily="2" charset="-122"/>
                <a:ea typeface="华文新魏" panose="02010800040101010101" pitchFamily="2" charset="-122"/>
                <a:cs typeface="+mn-cs"/>
              </a:rPr>
              <a:t>m</a:t>
            </a:r>
            <a:r>
              <a:rPr lang="zh-CN" altLang="en-US" sz="2800" kern="0" dirty="0">
                <a:latin typeface="华文新魏" panose="02010800040101010101" pitchFamily="2" charset="-122"/>
                <a:ea typeface="华文新魏" panose="02010800040101010101" pitchFamily="2" charset="-122"/>
                <a:cs typeface="+mn-cs"/>
              </a:rPr>
              <a:t>个桶，逻辑上部分桶在物理上共用</a:t>
            </a:r>
            <a:endParaRPr lang="en-US" altLang="zh-CN" sz="2800" kern="0" dirty="0">
              <a:latin typeface="华文新魏" panose="02010800040101010101" pitchFamily="2" charset="-122"/>
              <a:ea typeface="华文新魏" panose="02010800040101010101" pitchFamily="2" charset="-122"/>
              <a:cs typeface="+mn-cs"/>
            </a:endParaRPr>
          </a:p>
          <a:p>
            <a:pPr>
              <a:buClr>
                <a:schemeClr val="tx1"/>
              </a:buClr>
              <a:buSzPct val="75000"/>
              <a:buFont typeface="Wingdings" panose="05000000000000000000" pitchFamily="2" charset="2"/>
              <a:buChar char="l"/>
              <a:defRPr/>
            </a:pPr>
            <a:endParaRPr lang="en-US" altLang="zh-CN" sz="2400" kern="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kern="0" dirty="0">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2365707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8625102" cy="4525963"/>
          </a:xfrm>
        </p:spPr>
        <p:txBody>
          <a:bodyPr/>
          <a:lstStyle/>
          <a:p>
            <a:pPr lvl="1">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81</a:t>
            </a:fld>
            <a:endParaRPr lang="en-US" altLang="zh-CN"/>
          </a:p>
        </p:txBody>
      </p:sp>
      <p:sp>
        <p:nvSpPr>
          <p:cNvPr id="10" name="内容占位符 2">
            <a:extLst>
              <a:ext uri="{FF2B5EF4-FFF2-40B4-BE49-F238E27FC236}">
                <a16:creationId xmlns:a16="http://schemas.microsoft.com/office/drawing/2014/main" id="{52952D1E-7D59-497D-8260-BB3DDC78B7A9}"/>
              </a:ext>
            </a:extLst>
          </p:cNvPr>
          <p:cNvSpPr txBox="1">
            <a:spLocks/>
          </p:cNvSpPr>
          <p:nvPr/>
        </p:nvSpPr>
        <p:spPr bwMode="auto">
          <a:xfrm>
            <a:off x="419778" y="1318418"/>
            <a:ext cx="8625102" cy="4525963"/>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buClr>
                <a:schemeClr val="tx1"/>
              </a:buClr>
              <a:buSzPct val="75000"/>
              <a:buFont typeface="Wingdings" panose="05000000000000000000" pitchFamily="2" charset="2"/>
              <a:buChar char="l"/>
              <a:defRPr/>
            </a:pPr>
            <a:r>
              <a:rPr lang="zh-CN" altLang="en-US" kern="0" dirty="0">
                <a:latin typeface="华文新魏" panose="02010800040101010101" pitchFamily="2" charset="-122"/>
                <a:ea typeface="华文新魏" panose="02010800040101010101" pitchFamily="2" charset="-122"/>
                <a:cs typeface="+mn-cs"/>
              </a:rPr>
              <a:t>查找索引项</a:t>
            </a:r>
            <a:endParaRPr lang="en-US" altLang="zh-CN" kern="0" dirty="0">
              <a:latin typeface="华文新魏" panose="02010800040101010101" pitchFamily="2" charset="-122"/>
              <a:ea typeface="华文新魏" panose="02010800040101010101" pitchFamily="2" charset="-122"/>
              <a:cs typeface="+mn-cs"/>
            </a:endParaRPr>
          </a:p>
          <a:p>
            <a:pPr lvl="1">
              <a:buClr>
                <a:schemeClr val="tx1"/>
              </a:buClr>
              <a:buSzPct val="75000"/>
              <a:buFont typeface="Wingdings" panose="05000000000000000000" pitchFamily="2" charset="2"/>
              <a:buChar char="ü"/>
              <a:defRPr/>
            </a:pPr>
            <a:r>
              <a:rPr lang="zh-CN" altLang="en-US" sz="2400" dirty="0">
                <a:latin typeface="华文新魏" panose="02010800040101010101" pitchFamily="2" charset="-122"/>
                <a:ea typeface="华文新魏" panose="02010800040101010101" pitchFamily="2" charset="-122"/>
                <a:cs typeface="+mn-cs"/>
              </a:rPr>
              <a:t>若</a:t>
            </a:r>
            <a:r>
              <a:rPr lang="en-US" altLang="zh-CN" sz="2400" dirty="0">
                <a:latin typeface="华文新魏" panose="02010800040101010101" pitchFamily="2" charset="-122"/>
                <a:ea typeface="华文新魏" panose="02010800040101010101" pitchFamily="2" charset="-122"/>
                <a:cs typeface="+mn-cs"/>
              </a:rPr>
              <a:t>hash(K) mod 2m&lt;n</a:t>
            </a:r>
            <a:r>
              <a:rPr lang="zh-CN" altLang="en-US" sz="2400" dirty="0">
                <a:latin typeface="华文新魏" panose="02010800040101010101" pitchFamily="2" charset="-122"/>
                <a:ea typeface="华文新魏" panose="02010800040101010101" pitchFamily="2" charset="-122"/>
                <a:cs typeface="+mn-cs"/>
              </a:rPr>
              <a:t>，则对应桶编号为</a:t>
            </a:r>
            <a:r>
              <a:rPr lang="en-US" altLang="zh-CN" sz="2400" dirty="0">
                <a:latin typeface="华文新魏" panose="02010800040101010101" pitchFamily="2" charset="-122"/>
                <a:ea typeface="华文新魏" panose="02010800040101010101" pitchFamily="2" charset="-122"/>
              </a:rPr>
              <a:t>hash(K) mod </a:t>
            </a:r>
            <a:r>
              <a:rPr lang="en-US" altLang="zh-CN" sz="2400" dirty="0">
                <a:solidFill>
                  <a:srgbClr val="FF0000"/>
                </a:solidFill>
                <a:latin typeface="华文新魏" panose="02010800040101010101" pitchFamily="2" charset="-122"/>
                <a:ea typeface="华文新魏" panose="02010800040101010101" pitchFamily="2" charset="-122"/>
              </a:rPr>
              <a:t>2m</a:t>
            </a:r>
          </a:p>
          <a:p>
            <a:pPr lvl="1">
              <a:buClr>
                <a:schemeClr val="tx1"/>
              </a:buClr>
              <a:buSzPct val="75000"/>
              <a:buFont typeface="Wingdings" panose="05000000000000000000" pitchFamily="2" charset="2"/>
              <a:buChar char="ü"/>
              <a:defRPr/>
            </a:pPr>
            <a:r>
              <a:rPr lang="zh-CN" altLang="en-US" sz="2400" dirty="0">
                <a:latin typeface="华文新魏" panose="02010800040101010101" pitchFamily="2" charset="-122"/>
                <a:ea typeface="华文新魏" panose="02010800040101010101" pitchFamily="2" charset="-122"/>
              </a:rPr>
              <a:t>否则，对应桶编号为</a:t>
            </a:r>
            <a:r>
              <a:rPr lang="en-US" altLang="zh-CN" sz="2400" dirty="0">
                <a:latin typeface="华文新魏" panose="02010800040101010101" pitchFamily="2" charset="-122"/>
                <a:ea typeface="华文新魏" panose="02010800040101010101" pitchFamily="2" charset="-122"/>
              </a:rPr>
              <a:t>hash(K) mod </a:t>
            </a:r>
            <a:r>
              <a:rPr lang="en-US" altLang="zh-CN" sz="2400" dirty="0">
                <a:solidFill>
                  <a:srgbClr val="FF0000"/>
                </a:solidFill>
                <a:latin typeface="华文新魏" panose="02010800040101010101" pitchFamily="2" charset="-122"/>
                <a:ea typeface="华文新魏" panose="02010800040101010101" pitchFamily="2" charset="-122"/>
              </a:rPr>
              <a:t>m</a:t>
            </a:r>
          </a:p>
          <a:p>
            <a:pPr lvl="1">
              <a:buClr>
                <a:schemeClr val="tx1"/>
              </a:buClr>
              <a:buSzPct val="75000"/>
              <a:buFont typeface="Wingdings" panose="05000000000000000000" pitchFamily="2" charset="2"/>
              <a:buChar char="l"/>
              <a:defRPr/>
            </a:pPr>
            <a:endParaRPr lang="en-US" altLang="zh-CN" sz="2000" kern="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kern="0" dirty="0">
              <a:latin typeface="华文新魏" panose="02010800040101010101" pitchFamily="2" charset="-122"/>
              <a:ea typeface="华文新魏" panose="02010800040101010101" pitchFamily="2" charset="-122"/>
              <a:cs typeface="+mn-cs"/>
            </a:endParaRPr>
          </a:p>
        </p:txBody>
      </p:sp>
      <p:pic>
        <p:nvPicPr>
          <p:cNvPr id="9" name="图片 8">
            <a:extLst>
              <a:ext uri="{FF2B5EF4-FFF2-40B4-BE49-F238E27FC236}">
                <a16:creationId xmlns:a16="http://schemas.microsoft.com/office/drawing/2014/main" id="{468E0BA7-CBE1-46C8-92FF-D77BEC4B2968}"/>
              </a:ext>
            </a:extLst>
          </p:cNvPr>
          <p:cNvPicPr>
            <a:picLocks noChangeAspect="1"/>
          </p:cNvPicPr>
          <p:nvPr/>
        </p:nvPicPr>
        <p:blipFill>
          <a:blip r:embed="rId2"/>
          <a:stretch>
            <a:fillRect/>
          </a:stretch>
        </p:blipFill>
        <p:spPr>
          <a:xfrm>
            <a:off x="3995936" y="2977307"/>
            <a:ext cx="4364547" cy="3423493"/>
          </a:xfrm>
          <a:prstGeom prst="rect">
            <a:avLst/>
          </a:prstGeom>
        </p:spPr>
      </p:pic>
      <p:sp>
        <p:nvSpPr>
          <p:cNvPr id="11" name="文本框 10">
            <a:extLst>
              <a:ext uri="{FF2B5EF4-FFF2-40B4-BE49-F238E27FC236}">
                <a16:creationId xmlns:a16="http://schemas.microsoft.com/office/drawing/2014/main" id="{66D7284B-7E12-4BC1-AA58-9D953438E2A4}"/>
              </a:ext>
            </a:extLst>
          </p:cNvPr>
          <p:cNvSpPr txBox="1"/>
          <p:nvPr/>
        </p:nvSpPr>
        <p:spPr>
          <a:xfrm>
            <a:off x="777950" y="4077072"/>
            <a:ext cx="2929954" cy="830997"/>
          </a:xfrm>
          <a:prstGeom prst="rect">
            <a:avLst/>
          </a:prstGeom>
          <a:noFill/>
        </p:spPr>
        <p:txBody>
          <a:bodyPr wrap="square" rtlCol="0">
            <a:spAutoFit/>
          </a:bodyPr>
          <a:lstStyle/>
          <a:p>
            <a:r>
              <a:rPr lang="en-US" altLang="zh-CN"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K=c</a:t>
            </a:r>
            <a:r>
              <a:rPr lang="zh-CN" altLang="en-US"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hash(c)=1111(2</a:t>
            </a:r>
            <a:r>
              <a:rPr lang="zh-CN" altLang="en-US"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进制</a:t>
            </a:r>
            <a:r>
              <a:rPr lang="en-US" altLang="zh-CN" sz="240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900062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8625102" cy="4525963"/>
          </a:xfrm>
        </p:spPr>
        <p:txBody>
          <a:bodyPr/>
          <a:lstStyle/>
          <a:p>
            <a:pPr lvl="1">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82</a:t>
            </a:fld>
            <a:endParaRPr lang="en-US" altLang="zh-CN"/>
          </a:p>
        </p:txBody>
      </p:sp>
      <p:sp>
        <p:nvSpPr>
          <p:cNvPr id="10" name="内容占位符 2">
            <a:extLst>
              <a:ext uri="{FF2B5EF4-FFF2-40B4-BE49-F238E27FC236}">
                <a16:creationId xmlns:a16="http://schemas.microsoft.com/office/drawing/2014/main" id="{52952D1E-7D59-497D-8260-BB3DDC78B7A9}"/>
              </a:ext>
            </a:extLst>
          </p:cNvPr>
          <p:cNvSpPr txBox="1">
            <a:spLocks/>
          </p:cNvSpPr>
          <p:nvPr/>
        </p:nvSpPr>
        <p:spPr bwMode="auto">
          <a:xfrm>
            <a:off x="419778" y="1318418"/>
            <a:ext cx="8625102" cy="4525963"/>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buClr>
                <a:schemeClr val="tx1"/>
              </a:buClr>
              <a:buSzPct val="75000"/>
              <a:buFont typeface="Wingdings" panose="05000000000000000000" pitchFamily="2" charset="2"/>
              <a:buChar char="l"/>
              <a:defRPr/>
            </a:pPr>
            <a:r>
              <a:rPr lang="zh-CN" altLang="en-US" sz="3600" kern="0" dirty="0">
                <a:latin typeface="华文新魏" panose="02010800040101010101" pitchFamily="2" charset="-122"/>
                <a:ea typeface="华文新魏" panose="02010800040101010101" pitchFamily="2" charset="-122"/>
                <a:cs typeface="+mn-cs"/>
              </a:rPr>
              <a:t>插入索引项</a:t>
            </a:r>
            <a:endParaRPr lang="en-US" altLang="zh-CN" sz="3600" kern="0" dirty="0">
              <a:latin typeface="华文新魏" panose="02010800040101010101" pitchFamily="2" charset="-122"/>
              <a:ea typeface="华文新魏" panose="02010800040101010101" pitchFamily="2" charset="-122"/>
              <a:cs typeface="+mn-cs"/>
            </a:endParaRPr>
          </a:p>
          <a:p>
            <a:pPr lvl="1">
              <a:buClr>
                <a:schemeClr val="tx1"/>
              </a:buClr>
              <a:buSzPct val="75000"/>
              <a:buFont typeface="Wingdings" panose="05000000000000000000" pitchFamily="2" charset="2"/>
              <a:buChar char="l"/>
              <a:defRPr/>
            </a:pPr>
            <a:r>
              <a:rPr lang="zh-CN" altLang="en-US" sz="2400" kern="0" dirty="0">
                <a:latin typeface="华文新魏" panose="02010800040101010101" pitchFamily="2" charset="-122"/>
                <a:ea typeface="华文新魏" panose="02010800040101010101" pitchFamily="2" charset="-122"/>
              </a:rPr>
              <a:t>将索引项插入所属的桶</a:t>
            </a:r>
            <a:r>
              <a:rPr lang="en-US" altLang="zh-CN" sz="2400" kern="0" dirty="0">
                <a:latin typeface="华文新魏" panose="02010800040101010101" pitchFamily="2" charset="-122"/>
                <a:ea typeface="华文新魏" panose="02010800040101010101" pitchFamily="2" charset="-122"/>
              </a:rPr>
              <a:t>B</a:t>
            </a:r>
          </a:p>
          <a:p>
            <a:pPr lvl="1">
              <a:buClr>
                <a:schemeClr val="tx1"/>
              </a:buClr>
              <a:buSzPct val="75000"/>
              <a:buFont typeface="Wingdings" panose="05000000000000000000" pitchFamily="2" charset="2"/>
              <a:buChar char="l"/>
              <a:defRPr/>
            </a:pPr>
            <a:r>
              <a:rPr lang="zh-CN" altLang="en-US" sz="2400" kern="0" dirty="0">
                <a:latin typeface="华文新魏" panose="02010800040101010101" pitchFamily="2" charset="-122"/>
                <a:ea typeface="华文新魏" panose="02010800040101010101" pitchFamily="2" charset="-122"/>
              </a:rPr>
              <a:t>将索引项数量</a:t>
            </a:r>
            <a:r>
              <a:rPr lang="en-US" altLang="zh-CN" sz="2400" kern="0" dirty="0">
                <a:latin typeface="华文新魏" panose="02010800040101010101" pitchFamily="2" charset="-122"/>
                <a:ea typeface="华文新魏" panose="02010800040101010101" pitchFamily="2" charset="-122"/>
              </a:rPr>
              <a:t>(#entries)+1</a:t>
            </a:r>
          </a:p>
          <a:p>
            <a:pPr lvl="1">
              <a:buClr>
                <a:schemeClr val="tx1"/>
              </a:buClr>
              <a:buSzPct val="75000"/>
              <a:buFont typeface="Wingdings" panose="05000000000000000000" pitchFamily="2" charset="2"/>
              <a:buChar char="l"/>
              <a:defRPr/>
            </a:pPr>
            <a:r>
              <a:rPr lang="zh-CN" altLang="en-US" sz="2400" kern="0" dirty="0">
                <a:solidFill>
                  <a:schemeClr val="accent2"/>
                </a:solidFill>
                <a:latin typeface="华文新魏" panose="02010800040101010101" pitchFamily="2" charset="-122"/>
                <a:ea typeface="华文新魏" panose="02010800040101010101" pitchFamily="2" charset="-122"/>
              </a:rPr>
              <a:t>若</a:t>
            </a:r>
            <a:r>
              <a:rPr lang="en-US" altLang="zh-CN" sz="2400" kern="0" dirty="0">
                <a:solidFill>
                  <a:schemeClr val="accent2"/>
                </a:solidFill>
                <a:latin typeface="华文新魏" panose="02010800040101010101" pitchFamily="2" charset="-122"/>
                <a:ea typeface="华文新魏" panose="02010800040101010101" pitchFamily="2" charset="-122"/>
              </a:rPr>
              <a:t>#entries </a:t>
            </a:r>
            <a:r>
              <a:rPr lang="zh-CN" altLang="en-US" sz="2400" kern="0" dirty="0">
                <a:solidFill>
                  <a:schemeClr val="accent2"/>
                </a:solidFill>
                <a:latin typeface="华文新魏" panose="02010800040101010101" pitchFamily="2" charset="-122"/>
                <a:ea typeface="华文新魏" panose="02010800040101010101" pitchFamily="2" charset="-122"/>
              </a:rPr>
              <a:t>≤</a:t>
            </a:r>
            <a:r>
              <a:rPr lang="en-US" altLang="zh-CN" sz="2400" kern="0" dirty="0" err="1">
                <a:solidFill>
                  <a:schemeClr val="accent2"/>
                </a:solidFill>
                <a:latin typeface="华文新魏" panose="02010800040101010101" pitchFamily="2" charset="-122"/>
                <a:ea typeface="华文新魏" panose="02010800040101010101" pitchFamily="2" charset="-122"/>
              </a:rPr>
              <a:t>θbn</a:t>
            </a:r>
            <a:r>
              <a:rPr lang="zh-CN" altLang="en-US" sz="2400" kern="0" dirty="0">
                <a:solidFill>
                  <a:schemeClr val="accent2"/>
                </a:solidFill>
                <a:latin typeface="华文新魏" panose="02010800040101010101" pitchFamily="2" charset="-122"/>
                <a:ea typeface="华文新魏" panose="02010800040101010101" pitchFamily="2" charset="-122"/>
              </a:rPr>
              <a:t>，则插入完成；</a:t>
            </a:r>
            <a:r>
              <a:rPr lang="zh-CN" altLang="en-US" sz="2400" kern="0" dirty="0">
                <a:latin typeface="华文新魏" panose="02010800040101010101" pitchFamily="2" charset="-122"/>
                <a:ea typeface="华文新魏" panose="02010800040101010101" pitchFamily="2" charset="-122"/>
              </a:rPr>
              <a:t>否则，桶数量</a:t>
            </a:r>
            <a:r>
              <a:rPr lang="en-US" altLang="zh-CN" sz="2400" kern="0" dirty="0">
                <a:latin typeface="华文新魏" panose="02010800040101010101" pitchFamily="2" charset="-122"/>
                <a:ea typeface="华文新魏" panose="02010800040101010101" pitchFamily="2" charset="-122"/>
              </a:rPr>
              <a:t>(#budgets)+1</a:t>
            </a:r>
            <a:r>
              <a:rPr lang="zh-CN" altLang="en-US" sz="2400" kern="0" dirty="0">
                <a:latin typeface="华文新魏" panose="02010800040101010101" pitchFamily="2" charset="-122"/>
                <a:ea typeface="华文新魏" panose="02010800040101010101" pitchFamily="2" charset="-122"/>
              </a:rPr>
              <a:t>，按照</a:t>
            </a:r>
            <a:r>
              <a:rPr lang="en-US" altLang="zh-CN" sz="2400" kern="0" dirty="0">
                <a:latin typeface="华文新魏" panose="02010800040101010101" pitchFamily="2" charset="-122"/>
                <a:ea typeface="华文新魏" panose="02010800040101010101" pitchFamily="2" charset="-122"/>
              </a:rPr>
              <a:t>hash</a:t>
            </a:r>
            <a:r>
              <a:rPr lang="zh-CN" altLang="en-US" sz="2400" kern="0" dirty="0">
                <a:latin typeface="华文新魏" panose="02010800040101010101" pitchFamily="2" charset="-122"/>
                <a:ea typeface="华文新魏" panose="02010800040101010101" pitchFamily="2" charset="-122"/>
              </a:rPr>
              <a:t>方案重新分配现有索引项</a:t>
            </a:r>
            <a:endParaRPr lang="en-US" altLang="zh-CN" sz="2400" kern="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kern="0" dirty="0">
              <a:latin typeface="华文新魏" panose="02010800040101010101" pitchFamily="2" charset="-122"/>
              <a:ea typeface="华文新魏" panose="02010800040101010101" pitchFamily="2" charset="-122"/>
              <a:cs typeface="+mn-cs"/>
            </a:endParaRPr>
          </a:p>
        </p:txBody>
      </p:sp>
      <p:pic>
        <p:nvPicPr>
          <p:cNvPr id="13" name="图片 12">
            <a:extLst>
              <a:ext uri="{FF2B5EF4-FFF2-40B4-BE49-F238E27FC236}">
                <a16:creationId xmlns:a16="http://schemas.microsoft.com/office/drawing/2014/main" id="{64BB7E2C-88B7-4D9F-81D4-4DD0CDD2F6D3}"/>
              </a:ext>
            </a:extLst>
          </p:cNvPr>
          <p:cNvPicPr>
            <a:picLocks noChangeAspect="1"/>
          </p:cNvPicPr>
          <p:nvPr/>
        </p:nvPicPr>
        <p:blipFill>
          <a:blip r:embed="rId2"/>
          <a:stretch>
            <a:fillRect/>
          </a:stretch>
        </p:blipFill>
        <p:spPr>
          <a:xfrm>
            <a:off x="5048182" y="3996331"/>
            <a:ext cx="3597811" cy="2589117"/>
          </a:xfrm>
          <a:prstGeom prst="rect">
            <a:avLst/>
          </a:prstGeom>
        </p:spPr>
      </p:pic>
      <p:sp>
        <p:nvSpPr>
          <p:cNvPr id="15" name="文本框 14">
            <a:extLst>
              <a:ext uri="{FF2B5EF4-FFF2-40B4-BE49-F238E27FC236}">
                <a16:creationId xmlns:a16="http://schemas.microsoft.com/office/drawing/2014/main" id="{DF0A3861-4FE0-4473-8E9D-4F3D01C6B7E8}"/>
              </a:ext>
            </a:extLst>
          </p:cNvPr>
          <p:cNvSpPr txBox="1"/>
          <p:nvPr/>
        </p:nvSpPr>
        <p:spPr>
          <a:xfrm>
            <a:off x="350258" y="3617267"/>
            <a:ext cx="5229854" cy="400110"/>
          </a:xfrm>
          <a:prstGeom prst="rect">
            <a:avLst/>
          </a:prstGeom>
          <a:noFill/>
          <a:ln>
            <a:solidFill>
              <a:srgbClr val="00B050"/>
            </a:solidFill>
          </a:ln>
        </p:spPr>
        <p:txBody>
          <a:bodyPr wrap="square">
            <a:spAutoFit/>
          </a:bodyPr>
          <a:lstStyle/>
          <a:p>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hash(f ) = 0001, θ = 0.85</a:t>
            </a:r>
            <a:r>
              <a:rPr lang="zh-CN" altLang="en-US"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b=2 , </a:t>
            </a:r>
            <a:r>
              <a:rPr lang="en-US" altLang="zh-CN" kern="0" dirty="0" err="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θbn</a:t>
            </a:r>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=5.1 </a:t>
            </a:r>
            <a:endParaRPr lang="zh-CN" altLang="en-US"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8" name="图片 7">
            <a:extLst>
              <a:ext uri="{FF2B5EF4-FFF2-40B4-BE49-F238E27FC236}">
                <a16:creationId xmlns:a16="http://schemas.microsoft.com/office/drawing/2014/main" id="{522F6340-9581-4EC1-BA0C-16BF5F84B3B3}"/>
              </a:ext>
            </a:extLst>
          </p:cNvPr>
          <p:cNvPicPr>
            <a:picLocks noChangeAspect="1"/>
          </p:cNvPicPr>
          <p:nvPr/>
        </p:nvPicPr>
        <p:blipFill>
          <a:blip r:embed="rId3"/>
          <a:stretch>
            <a:fillRect/>
          </a:stretch>
        </p:blipFill>
        <p:spPr>
          <a:xfrm>
            <a:off x="1143000" y="4059792"/>
            <a:ext cx="2743200" cy="2645808"/>
          </a:xfrm>
          <a:prstGeom prst="rect">
            <a:avLst/>
          </a:prstGeom>
        </p:spPr>
      </p:pic>
    </p:spTree>
    <p:extLst>
      <p:ext uri="{BB962C8B-B14F-4D97-AF65-F5344CB8AC3E}">
        <p14:creationId xmlns:p14="http://schemas.microsoft.com/office/powerpoint/2010/main" val="36678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3" name="内容占位符 2">
            <a:extLst>
              <a:ext uri="{FF2B5EF4-FFF2-40B4-BE49-F238E27FC236}">
                <a16:creationId xmlns:a16="http://schemas.microsoft.com/office/drawing/2014/main" id="{914D0A28-D8FE-40D0-A8DB-3CF8DC005212}"/>
              </a:ext>
            </a:extLst>
          </p:cNvPr>
          <p:cNvSpPr>
            <a:spLocks noGrp="1"/>
          </p:cNvSpPr>
          <p:nvPr>
            <p:ph idx="1"/>
          </p:nvPr>
        </p:nvSpPr>
        <p:spPr>
          <a:xfrm>
            <a:off x="267378" y="1166018"/>
            <a:ext cx="8625102" cy="4525963"/>
          </a:xfrm>
        </p:spPr>
        <p:txBody>
          <a:bodyPr/>
          <a:lstStyle/>
          <a:p>
            <a:pPr lvl="1">
              <a:buClr>
                <a:schemeClr val="tx1"/>
              </a:buClr>
              <a:buSzPct val="75000"/>
              <a:buFont typeface="Wingdings" panose="05000000000000000000" pitchFamily="2" charset="2"/>
              <a:buChar char="l"/>
              <a:defRPr/>
            </a:pPr>
            <a:endParaRPr lang="en-US" altLang="zh-CN" sz="2400" dirty="0">
              <a:latin typeface="华文新魏" panose="02010800040101010101" pitchFamily="2" charset="-122"/>
              <a:ea typeface="华文新魏" panose="02010800040101010101" pitchFamily="2" charset="-122"/>
            </a:endParaRPr>
          </a:p>
          <a:p>
            <a:pPr>
              <a:buClr>
                <a:schemeClr val="tx1"/>
              </a:buClr>
              <a:buSzPct val="75000"/>
              <a:buFont typeface="Wingdings" panose="05000000000000000000" pitchFamily="2" charset="2"/>
              <a:buChar char="l"/>
              <a:defRPr/>
            </a:pPr>
            <a:endParaRPr lang="en-US" altLang="zh-CN" sz="2800" dirty="0">
              <a:latin typeface="华文新魏" panose="02010800040101010101" pitchFamily="2" charset="-122"/>
              <a:ea typeface="华文新魏" panose="02010800040101010101" pitchFamily="2" charset="-122"/>
              <a:cs typeface="+mn-cs"/>
            </a:endParaRP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83</a:t>
            </a:fld>
            <a:endParaRPr lang="en-US" altLang="zh-CN"/>
          </a:p>
        </p:txBody>
      </p:sp>
      <p:sp>
        <p:nvSpPr>
          <p:cNvPr id="10" name="内容占位符 2">
            <a:extLst>
              <a:ext uri="{FF2B5EF4-FFF2-40B4-BE49-F238E27FC236}">
                <a16:creationId xmlns:a16="http://schemas.microsoft.com/office/drawing/2014/main" id="{52952D1E-7D59-497D-8260-BB3DDC78B7A9}"/>
              </a:ext>
            </a:extLst>
          </p:cNvPr>
          <p:cNvSpPr txBox="1">
            <a:spLocks/>
          </p:cNvSpPr>
          <p:nvPr/>
        </p:nvSpPr>
        <p:spPr bwMode="auto">
          <a:xfrm>
            <a:off x="432534" y="918056"/>
            <a:ext cx="8625102" cy="4525963"/>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buClr>
                <a:schemeClr val="tx1"/>
              </a:buClr>
              <a:buSzPct val="75000"/>
              <a:buFont typeface="Wingdings" panose="05000000000000000000" pitchFamily="2" charset="2"/>
              <a:buChar char="l"/>
              <a:defRPr/>
            </a:pPr>
            <a:r>
              <a:rPr lang="zh-CN" altLang="en-US" sz="3600" kern="0" dirty="0">
                <a:latin typeface="华文新魏" panose="02010800040101010101" pitchFamily="2" charset="-122"/>
                <a:ea typeface="华文新魏" panose="02010800040101010101" pitchFamily="2" charset="-122"/>
                <a:cs typeface="+mn-cs"/>
              </a:rPr>
              <a:t>插入索引项</a:t>
            </a:r>
            <a:endParaRPr lang="en-US" altLang="zh-CN" sz="3600" kern="0" dirty="0">
              <a:latin typeface="华文新魏" panose="02010800040101010101" pitchFamily="2" charset="-122"/>
              <a:ea typeface="华文新魏" panose="02010800040101010101" pitchFamily="2" charset="-122"/>
              <a:cs typeface="+mn-cs"/>
            </a:endParaRPr>
          </a:p>
          <a:p>
            <a:pPr>
              <a:buClr>
                <a:schemeClr val="tx1"/>
              </a:buClr>
              <a:buSzPct val="75000"/>
              <a:buFont typeface="Wingdings" panose="05000000000000000000" pitchFamily="2" charset="2"/>
              <a:buChar char="l"/>
              <a:defRPr/>
            </a:pPr>
            <a:endParaRPr lang="en-US" altLang="zh-CN" kern="0" dirty="0">
              <a:latin typeface="华文新魏" panose="02010800040101010101" pitchFamily="2" charset="-122"/>
              <a:ea typeface="华文新魏" panose="02010800040101010101" pitchFamily="2" charset="-122"/>
              <a:cs typeface="+mn-cs"/>
            </a:endParaRPr>
          </a:p>
        </p:txBody>
      </p:sp>
      <p:sp>
        <p:nvSpPr>
          <p:cNvPr id="14" name="文本框 13">
            <a:extLst>
              <a:ext uri="{FF2B5EF4-FFF2-40B4-BE49-F238E27FC236}">
                <a16:creationId xmlns:a16="http://schemas.microsoft.com/office/drawing/2014/main" id="{B2478E95-2C48-48A0-BABA-3D57FAAD6FDE}"/>
              </a:ext>
            </a:extLst>
          </p:cNvPr>
          <p:cNvSpPr txBox="1"/>
          <p:nvPr/>
        </p:nvSpPr>
        <p:spPr>
          <a:xfrm>
            <a:off x="3332710" y="1057978"/>
            <a:ext cx="5400600" cy="400110"/>
          </a:xfrm>
          <a:prstGeom prst="rect">
            <a:avLst/>
          </a:prstGeom>
          <a:noFill/>
          <a:ln>
            <a:solidFill>
              <a:srgbClr val="00B050"/>
            </a:solidFill>
          </a:ln>
        </p:spPr>
        <p:txBody>
          <a:bodyPr wrap="square">
            <a:spAutoFit/>
          </a:bodyPr>
          <a:lstStyle/>
          <a:p>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hash(f ) = 0100, θ = 0.85</a:t>
            </a:r>
            <a:r>
              <a:rPr lang="zh-CN" altLang="en-US"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b=2, </a:t>
            </a:r>
            <a:r>
              <a:rPr lang="en-US" altLang="zh-CN" kern="0" dirty="0" err="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θbn</a:t>
            </a:r>
            <a:r>
              <a:rPr lang="en-US" altLang="zh-CN"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=5.1 </a:t>
            </a:r>
            <a:endParaRPr lang="zh-CN" altLang="en-US"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15" name="图片 14">
            <a:extLst>
              <a:ext uri="{FF2B5EF4-FFF2-40B4-BE49-F238E27FC236}">
                <a16:creationId xmlns:a16="http://schemas.microsoft.com/office/drawing/2014/main" id="{75B5908A-1F25-4D90-86C5-2559EDBA34DB}"/>
              </a:ext>
            </a:extLst>
          </p:cNvPr>
          <p:cNvPicPr>
            <a:picLocks noChangeAspect="1"/>
          </p:cNvPicPr>
          <p:nvPr/>
        </p:nvPicPr>
        <p:blipFill>
          <a:blip r:embed="rId2"/>
          <a:stretch>
            <a:fillRect/>
          </a:stretch>
        </p:blipFill>
        <p:spPr>
          <a:xfrm>
            <a:off x="4789885" y="1589257"/>
            <a:ext cx="2736304" cy="2200625"/>
          </a:xfrm>
          <a:prstGeom prst="rect">
            <a:avLst/>
          </a:prstGeom>
        </p:spPr>
      </p:pic>
      <p:pic>
        <p:nvPicPr>
          <p:cNvPr id="19" name="图片 18">
            <a:extLst>
              <a:ext uri="{FF2B5EF4-FFF2-40B4-BE49-F238E27FC236}">
                <a16:creationId xmlns:a16="http://schemas.microsoft.com/office/drawing/2014/main" id="{D7B6BE38-2395-4BB5-AF93-E2E48E4D8AE9}"/>
              </a:ext>
            </a:extLst>
          </p:cNvPr>
          <p:cNvPicPr>
            <a:picLocks noChangeAspect="1"/>
          </p:cNvPicPr>
          <p:nvPr/>
        </p:nvPicPr>
        <p:blipFill>
          <a:blip r:embed="rId3"/>
          <a:stretch>
            <a:fillRect/>
          </a:stretch>
        </p:blipFill>
        <p:spPr>
          <a:xfrm>
            <a:off x="768997" y="3928349"/>
            <a:ext cx="2794892" cy="2448933"/>
          </a:xfrm>
          <a:prstGeom prst="rect">
            <a:avLst/>
          </a:prstGeom>
        </p:spPr>
      </p:pic>
      <p:pic>
        <p:nvPicPr>
          <p:cNvPr id="21" name="图片 20">
            <a:extLst>
              <a:ext uri="{FF2B5EF4-FFF2-40B4-BE49-F238E27FC236}">
                <a16:creationId xmlns:a16="http://schemas.microsoft.com/office/drawing/2014/main" id="{E353840D-B183-4DA5-930A-4819833E13A2}"/>
              </a:ext>
            </a:extLst>
          </p:cNvPr>
          <p:cNvPicPr>
            <a:picLocks noChangeAspect="1"/>
          </p:cNvPicPr>
          <p:nvPr/>
        </p:nvPicPr>
        <p:blipFill>
          <a:blip r:embed="rId4"/>
          <a:stretch>
            <a:fillRect/>
          </a:stretch>
        </p:blipFill>
        <p:spPr>
          <a:xfrm>
            <a:off x="5526768" y="4202020"/>
            <a:ext cx="1999421" cy="2133445"/>
          </a:xfrm>
          <a:prstGeom prst="rect">
            <a:avLst/>
          </a:prstGeom>
        </p:spPr>
      </p:pic>
      <p:pic>
        <p:nvPicPr>
          <p:cNvPr id="12" name="图片 11">
            <a:extLst>
              <a:ext uri="{FF2B5EF4-FFF2-40B4-BE49-F238E27FC236}">
                <a16:creationId xmlns:a16="http://schemas.microsoft.com/office/drawing/2014/main" id="{3ABD5C05-9E68-41B6-88B4-1951B4590503}"/>
              </a:ext>
            </a:extLst>
          </p:cNvPr>
          <p:cNvPicPr>
            <a:picLocks noChangeAspect="1"/>
          </p:cNvPicPr>
          <p:nvPr/>
        </p:nvPicPr>
        <p:blipFill>
          <a:blip r:embed="rId5"/>
          <a:stretch>
            <a:fillRect/>
          </a:stretch>
        </p:blipFill>
        <p:spPr>
          <a:xfrm>
            <a:off x="768997" y="1608240"/>
            <a:ext cx="2952328" cy="2124604"/>
          </a:xfrm>
          <a:prstGeom prst="rect">
            <a:avLst/>
          </a:prstGeom>
        </p:spPr>
      </p:pic>
    </p:spTree>
    <p:extLst>
      <p:ext uri="{BB962C8B-B14F-4D97-AF65-F5344CB8AC3E}">
        <p14:creationId xmlns:p14="http://schemas.microsoft.com/office/powerpoint/2010/main" val="361404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77DE6-B0B6-4951-B2F4-49FF3D2B9912}"/>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线性</a:t>
            </a:r>
            <a:r>
              <a:rPr lang="en-US" altLang="zh-CN" dirty="0">
                <a:latin typeface="华文行楷" panose="02010800040101010101" pitchFamily="2" charset="-122"/>
                <a:ea typeface="华文行楷" panose="02010800040101010101" pitchFamily="2" charset="-122"/>
                <a:cs typeface="+mj-cs"/>
              </a:rPr>
              <a:t>Hash</a:t>
            </a:r>
            <a:r>
              <a:rPr lang="zh-CN" altLang="en-US" dirty="0">
                <a:latin typeface="华文行楷" panose="02010800040101010101" pitchFamily="2" charset="-122"/>
                <a:ea typeface="华文行楷" panose="02010800040101010101" pitchFamily="2" charset="-122"/>
                <a:cs typeface="+mj-cs"/>
              </a:rPr>
              <a:t>方法</a:t>
            </a:r>
          </a:p>
        </p:txBody>
      </p:sp>
      <p:sp>
        <p:nvSpPr>
          <p:cNvPr id="4" name="日期占位符 3">
            <a:extLst>
              <a:ext uri="{FF2B5EF4-FFF2-40B4-BE49-F238E27FC236}">
                <a16:creationId xmlns:a16="http://schemas.microsoft.com/office/drawing/2014/main" id="{0E2501F2-42B1-4BFA-BFCD-5428C1D1DC0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4E02FD50-12F3-4277-8E35-30150DB8A4C9}"/>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7F5B296-1EB6-46CB-9DAD-7B3143D31410}"/>
              </a:ext>
            </a:extLst>
          </p:cNvPr>
          <p:cNvSpPr>
            <a:spLocks noGrp="1"/>
          </p:cNvSpPr>
          <p:nvPr>
            <p:ph type="sldNum" sz="quarter" idx="12"/>
          </p:nvPr>
        </p:nvSpPr>
        <p:spPr/>
        <p:txBody>
          <a:bodyPr/>
          <a:lstStyle/>
          <a:p>
            <a:pPr>
              <a:defRPr/>
            </a:pPr>
            <a:fld id="{459F052E-4482-462C-AC74-424471717AE5}" type="slidenum">
              <a:rPr lang="zh-CN" altLang="en-US"/>
              <a:pPr>
                <a:defRPr/>
              </a:pPr>
              <a:t>84</a:t>
            </a:fld>
            <a:endParaRPr lang="en-US" altLang="zh-CN"/>
          </a:p>
        </p:txBody>
      </p:sp>
      <p:pic>
        <p:nvPicPr>
          <p:cNvPr id="11" name="图片 10">
            <a:extLst>
              <a:ext uri="{FF2B5EF4-FFF2-40B4-BE49-F238E27FC236}">
                <a16:creationId xmlns:a16="http://schemas.microsoft.com/office/drawing/2014/main" id="{C5D7F9BF-23E6-4CF0-9150-8781CDD37E1C}"/>
              </a:ext>
            </a:extLst>
          </p:cNvPr>
          <p:cNvPicPr>
            <a:picLocks noChangeAspect="1"/>
          </p:cNvPicPr>
          <p:nvPr/>
        </p:nvPicPr>
        <p:blipFill>
          <a:blip r:embed="rId2"/>
          <a:stretch>
            <a:fillRect/>
          </a:stretch>
        </p:blipFill>
        <p:spPr>
          <a:xfrm>
            <a:off x="467544" y="1335648"/>
            <a:ext cx="7990305" cy="2376264"/>
          </a:xfrm>
          <a:prstGeom prst="rect">
            <a:avLst/>
          </a:prstGeom>
        </p:spPr>
      </p:pic>
      <p:sp>
        <p:nvSpPr>
          <p:cNvPr id="18" name="文本框 17">
            <a:extLst>
              <a:ext uri="{FF2B5EF4-FFF2-40B4-BE49-F238E27FC236}">
                <a16:creationId xmlns:a16="http://schemas.microsoft.com/office/drawing/2014/main" id="{23946368-D2F8-48E5-87BC-E85BB8736643}"/>
              </a:ext>
            </a:extLst>
          </p:cNvPr>
          <p:cNvSpPr txBox="1"/>
          <p:nvPr/>
        </p:nvSpPr>
        <p:spPr>
          <a:xfrm>
            <a:off x="683568" y="3881378"/>
            <a:ext cx="7630265" cy="1384995"/>
          </a:xfrm>
          <a:prstGeom prst="rect">
            <a:avLst/>
          </a:prstGeom>
          <a:noFill/>
        </p:spPr>
        <p:txBody>
          <a:bodyPr wrap="square">
            <a:spAutoFit/>
          </a:bodyPr>
          <a:lstStyle/>
          <a:p>
            <a:pPr>
              <a:spcBef>
                <a:spcPct val="20000"/>
              </a:spcBef>
              <a:buClr>
                <a:schemeClr val="tx1"/>
              </a:buClr>
              <a:buSzPct val="75000"/>
              <a:defRPr/>
            </a:pPr>
            <a:r>
              <a:rPr lang="zh-CN" altLang="en-US"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线性散列比可扩展动态散列更灵活；但如果数据散列后分布不均匀，导致的问题可能会比可扩展散列还严重。</a:t>
            </a:r>
          </a:p>
        </p:txBody>
      </p:sp>
    </p:spTree>
    <p:extLst>
      <p:ext uri="{BB962C8B-B14F-4D97-AF65-F5344CB8AC3E}">
        <p14:creationId xmlns:p14="http://schemas.microsoft.com/office/powerpoint/2010/main" val="42759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6F165-0A07-4F3F-AD2A-BD544A64E489}"/>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目录</a:t>
            </a:r>
          </a:p>
        </p:txBody>
      </p:sp>
      <p:sp>
        <p:nvSpPr>
          <p:cNvPr id="3" name="日期占位符 2">
            <a:extLst>
              <a:ext uri="{FF2B5EF4-FFF2-40B4-BE49-F238E27FC236}">
                <a16:creationId xmlns:a16="http://schemas.microsoft.com/office/drawing/2014/main" id="{0551E378-6431-479B-9E56-12D3B1153C58}"/>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A720D30D-6956-414D-938E-8C5BE2B095C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77DD0C3-F993-4CA0-A385-D1C7F53E6B3A}"/>
              </a:ext>
            </a:extLst>
          </p:cNvPr>
          <p:cNvSpPr>
            <a:spLocks noGrp="1"/>
          </p:cNvSpPr>
          <p:nvPr>
            <p:ph type="sldNum" sz="quarter" idx="12"/>
          </p:nvPr>
        </p:nvSpPr>
        <p:spPr/>
        <p:txBody>
          <a:bodyPr/>
          <a:lstStyle/>
          <a:p>
            <a:pPr>
              <a:defRPr/>
            </a:pPr>
            <a:fld id="{2082618F-F1C7-4BC8-B77E-D8ECE169FE99}" type="slidenum">
              <a:rPr lang="zh-CN" altLang="en-US"/>
              <a:pPr>
                <a:defRPr/>
              </a:pPr>
              <a:t>85</a:t>
            </a:fld>
            <a:endParaRPr lang="en-US" altLang="zh-CN"/>
          </a:p>
        </p:txBody>
      </p:sp>
      <p:sp>
        <p:nvSpPr>
          <p:cNvPr id="81926" name="Rectangle 3">
            <a:extLst>
              <a:ext uri="{FF2B5EF4-FFF2-40B4-BE49-F238E27FC236}">
                <a16:creationId xmlns:a16="http://schemas.microsoft.com/office/drawing/2014/main" id="{DA171018-4968-4D9A-B741-F73015FA4837}"/>
              </a:ext>
            </a:extLst>
          </p:cNvPr>
          <p:cNvSpPr txBox="1">
            <a:spLocks noChangeArrowheads="1"/>
          </p:cNvSpPr>
          <p:nvPr/>
        </p:nvSpPr>
        <p:spPr bwMode="auto">
          <a:xfrm>
            <a:off x="1571625" y="1628775"/>
            <a:ext cx="71262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pPr>
            <a:r>
              <a:rPr lang="zh-CN" altLang="en-US">
                <a:solidFill>
                  <a:srgbClr val="BFBFBF"/>
                </a:solidFill>
                <a:latin typeface="华文新魏" panose="02010800040101010101" pitchFamily="2" charset="-122"/>
                <a:ea typeface="华文新魏" panose="02010800040101010101" pitchFamily="2" charset="-122"/>
              </a:rPr>
              <a:t>数据库存储设备</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磁盘文件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Hash</a:t>
            </a:r>
            <a:r>
              <a:rPr lang="zh-CN" altLang="en-US">
                <a:solidFill>
                  <a:srgbClr val="BFBFBF"/>
                </a:solidFill>
                <a:latin typeface="华文新魏" panose="02010800040101010101" pitchFamily="2" charset="-122"/>
                <a:ea typeface="华文新魏" panose="02010800040101010101" pitchFamily="2" charset="-122"/>
              </a:rPr>
              <a:t>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latin typeface="华文新魏" panose="02010800040101010101" pitchFamily="2" charset="-122"/>
                <a:ea typeface="华文新魏" panose="02010800040101010101" pitchFamily="2" charset="-122"/>
              </a:rPr>
              <a:t>索引文件</a:t>
            </a:r>
            <a:endParaRPr lang="en-US" altLang="zh-CN">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B</a:t>
            </a:r>
            <a:r>
              <a:rPr lang="en-US" altLang="zh-CN" baseline="30000">
                <a:solidFill>
                  <a:srgbClr val="BFBFBF"/>
                </a:solidFill>
                <a:latin typeface="华文新魏" panose="02010800040101010101" pitchFamily="2" charset="-122"/>
                <a:ea typeface="华文新魏" panose="02010800040101010101" pitchFamily="2" charset="-122"/>
              </a:rPr>
              <a:t>+</a:t>
            </a:r>
            <a:r>
              <a:rPr lang="en-US" altLang="zh-CN">
                <a:solidFill>
                  <a:srgbClr val="BFBFBF"/>
                </a:solidFill>
                <a:latin typeface="华文新魏" panose="02010800040101010101" pitchFamily="2" charset="-122"/>
                <a:ea typeface="华文新魏" panose="02010800040101010101" pitchFamily="2" charset="-122"/>
              </a:rPr>
              <a:t>-</a:t>
            </a:r>
            <a:r>
              <a:rPr lang="zh-CN" altLang="en-US">
                <a:solidFill>
                  <a:srgbClr val="BFBFBF"/>
                </a:solidFill>
                <a:latin typeface="华文新魏" panose="02010800040101010101" pitchFamily="2" charset="-122"/>
                <a:ea typeface="华文新魏" panose="02010800040101010101" pitchFamily="2" charset="-122"/>
              </a:rPr>
              <a:t>树文件索引</a:t>
            </a:r>
          </a:p>
          <a:p>
            <a:pPr>
              <a:spcBef>
                <a:spcPct val="0"/>
              </a:spcBef>
            </a:pPr>
            <a:r>
              <a:rPr lang="en-US" altLang="zh-CN">
                <a:solidFill>
                  <a:srgbClr val="BFBFBF"/>
                </a:solidFill>
                <a:latin typeface="华文新魏" panose="02010800040101010101" pitchFamily="2" charset="-122"/>
                <a:ea typeface="华文新魏" panose="02010800040101010101" pitchFamily="2" charset="-122"/>
                <a:sym typeface="楷体_GB2312"/>
              </a:rPr>
              <a:t>B-</a:t>
            </a:r>
            <a:r>
              <a:rPr lang="zh-CN" altLang="en-US">
                <a:solidFill>
                  <a:srgbClr val="BFBFBF"/>
                </a:solidFill>
                <a:latin typeface="华文新魏" panose="02010800040101010101" pitchFamily="2" charset="-122"/>
                <a:ea typeface="华文新魏" panose="02010800040101010101" pitchFamily="2" charset="-122"/>
                <a:sym typeface="楷体_GB2312"/>
              </a:rPr>
              <a:t>树文件索引</a:t>
            </a:r>
            <a:endParaRPr lang="en-US" altLang="zh-CN">
              <a:solidFill>
                <a:srgbClr val="BFBFBF"/>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3749D-0AD7-49D1-B022-7D50CF98DDCF}"/>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索引文件</a:t>
            </a:r>
          </a:p>
        </p:txBody>
      </p:sp>
      <p:sp>
        <p:nvSpPr>
          <p:cNvPr id="3" name="日期占位符 2">
            <a:extLst>
              <a:ext uri="{FF2B5EF4-FFF2-40B4-BE49-F238E27FC236}">
                <a16:creationId xmlns:a16="http://schemas.microsoft.com/office/drawing/2014/main" id="{46D71D35-C628-4F39-B5D6-792978032788}"/>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440DA1DF-80CF-4D0D-99B4-E860D4EA3E37}"/>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B924D10C-A2E4-4F5C-9D7A-B695941BCBAA}"/>
              </a:ext>
            </a:extLst>
          </p:cNvPr>
          <p:cNvSpPr>
            <a:spLocks noGrp="1"/>
          </p:cNvSpPr>
          <p:nvPr>
            <p:ph type="sldNum" sz="quarter" idx="12"/>
          </p:nvPr>
        </p:nvSpPr>
        <p:spPr/>
        <p:txBody>
          <a:bodyPr/>
          <a:lstStyle/>
          <a:p>
            <a:pPr>
              <a:defRPr/>
            </a:pPr>
            <a:fld id="{C7DAE189-F7B4-4619-81B0-11C6FD346E06}" type="slidenum">
              <a:rPr lang="zh-CN" altLang="en-US"/>
              <a:pPr>
                <a:defRPr/>
              </a:pPr>
              <a:t>86</a:t>
            </a:fld>
            <a:endParaRPr lang="en-US" altLang="zh-CN"/>
          </a:p>
        </p:txBody>
      </p:sp>
      <p:sp>
        <p:nvSpPr>
          <p:cNvPr id="82950" name="Rectangle 4">
            <a:extLst>
              <a:ext uri="{FF2B5EF4-FFF2-40B4-BE49-F238E27FC236}">
                <a16:creationId xmlns:a16="http://schemas.microsoft.com/office/drawing/2014/main" id="{A4A1DCF0-5C6A-4305-B679-C9EE9606637F}"/>
              </a:ext>
            </a:extLst>
          </p:cNvPr>
          <p:cNvSpPr/>
          <p:nvPr/>
        </p:nvSpPr>
        <p:spPr>
          <a:xfrm>
            <a:off x="684213" y="1341438"/>
            <a:ext cx="8358187" cy="5089525"/>
          </a:xfrm>
          <a:prstGeom prst="rect">
            <a:avLst/>
          </a:prstGeom>
          <a:noFill/>
          <a:ln w="9525">
            <a:noFill/>
            <a:miter/>
          </a:ln>
        </p:spPr>
        <p:txBody>
          <a:bodyPr>
            <a:spAutoFit/>
          </a:bodyPr>
          <a:lstStyle>
            <a:lvl1pPr indent="-304800">
              <a:defRPr sz="2000" b="1">
                <a:solidFill>
                  <a:schemeClr val="tx1"/>
                </a:solidFill>
                <a:latin typeface="Times New Roman" panose="02020603050405020304" pitchFamily="18" charset="0"/>
                <a:ea typeface="宋体" panose="02010600030101010101" pitchFamily="2" charset="-122"/>
              </a:defRPr>
            </a:lvl1pPr>
            <a:lvl2pPr>
              <a:defRPr sz="2000" b="1">
                <a:solidFill>
                  <a:schemeClr val="tx1"/>
                </a:solidFill>
                <a:latin typeface="Times New Roman" panose="02020603050405020304" pitchFamily="18" charset="0"/>
                <a:ea typeface="宋体" panose="02010600030101010101" pitchFamily="2" charset="-122"/>
              </a:defRPr>
            </a:lvl2pPr>
            <a:lvl3pPr>
              <a:defRPr sz="2000" b="1">
                <a:solidFill>
                  <a:schemeClr val="tx1"/>
                </a:solidFill>
                <a:latin typeface="Times New Roman" panose="02020603050405020304" pitchFamily="18" charset="0"/>
                <a:ea typeface="宋体" panose="02010600030101010101" pitchFamily="2" charset="-122"/>
              </a:defRPr>
            </a:lvl3pPr>
            <a:lvl4pPr>
              <a:defRPr sz="2000" b="1">
                <a:solidFill>
                  <a:schemeClr val="tx1"/>
                </a:solidFill>
                <a:latin typeface="Times New Roman" panose="02020603050405020304" pitchFamily="18" charset="0"/>
                <a:ea typeface="宋体" panose="02010600030101010101" pitchFamily="2" charset="-122"/>
              </a:defRPr>
            </a:lvl4pPr>
            <a:lvl5pPr>
              <a:defRPr sz="20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楷体_GB2312"/>
                <a:ea typeface="楷体_GB2312"/>
                <a:cs typeface="楷体_GB2312"/>
              </a:rPr>
              <a:t> </a:t>
            </a:r>
            <a:r>
              <a:rPr lang="en-US" altLang="zh-CN"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SELECT * FROM STUDENT </a:t>
            </a:r>
          </a:p>
          <a:p>
            <a:pPr algn="just">
              <a:spcBef>
                <a:spcPct val="20000"/>
              </a:spcBef>
              <a:buFont typeface="Arial" panose="020B0604020202020204" pitchFamily="34" charset="0"/>
              <a:buNone/>
              <a:defRPr/>
            </a:pPr>
            <a:r>
              <a:rPr lang="en-US" altLang="zh-CN"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WHERE SNAME=’</a:t>
            </a: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黎明’</a:t>
            </a:r>
          </a:p>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查询时需要扫描可能存放有</a:t>
            </a:r>
            <a:r>
              <a:rPr lang="en-US" altLang="zh-CN"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STUDENT</a:t>
            </a: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元组的所有</a:t>
            </a:r>
          </a:p>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存储块.</a:t>
            </a:r>
            <a:endParaRPr lang="en-US" altLang="zh-CN"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algn="just">
              <a:spcBef>
                <a:spcPct val="20000"/>
              </a:spcBef>
              <a:buFont typeface="Arial" panose="020B0604020202020204" pitchFamily="34" charset="0"/>
              <a:buNone/>
              <a:defRPr/>
            </a:pPr>
            <a:endParaRPr lang="en-US" altLang="zh-CN"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为了便于实现类似的查询,</a:t>
            </a:r>
            <a:r>
              <a:rPr lang="zh-CN" altLang="en-US" sz="2800" b="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通常一个关系建立一个或多个索引</a:t>
            </a: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p>
          <a:p>
            <a:pPr algn="just">
              <a:spcBef>
                <a:spcPct val="20000"/>
              </a:spcBef>
              <a:buFont typeface="Arial" panose="020B0604020202020204" pitchFamily="34" charset="0"/>
              <a:buNone/>
              <a:defRPr/>
            </a:pP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索引是一种</a:t>
            </a:r>
            <a:r>
              <a:rPr lang="zh-CN" altLang="en-US" sz="2800" b="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数据结构</a:t>
            </a:r>
            <a:r>
              <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.通常是有序文件.</a:t>
            </a:r>
          </a:p>
          <a:p>
            <a:pPr>
              <a:spcBef>
                <a:spcPct val="20000"/>
              </a:spcBef>
              <a:buFont typeface="Arial" panose="020B0604020202020204" pitchFamily="34" charset="0"/>
              <a:buNone/>
              <a:defRPr/>
            </a:pPr>
            <a:endParaRPr lang="zh-CN" altLang="en-US" sz="2800" b="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75F7E826-5AFD-4B1D-BD67-791E963633AC}"/>
              </a:ext>
            </a:extLst>
          </p:cNvPr>
          <p:cNvSpPr>
            <a:spLocks noGrp="1"/>
          </p:cNvSpPr>
          <p:nvPr>
            <p:ph idx="1"/>
          </p:nvPr>
        </p:nvSpPr>
        <p:spPr>
          <a:xfrm>
            <a:off x="428625" y="1143000"/>
            <a:ext cx="4286250" cy="5214938"/>
          </a:xfrm>
        </p:spPr>
        <p:txBody>
          <a:bodyPr>
            <a:prstTxWarp prst="textNoShape">
              <a:avLst/>
            </a:prstTxWarp>
          </a:bodyPr>
          <a:lstStyle/>
          <a:p>
            <a:pPr algn="just">
              <a:spcBef>
                <a:spcPct val="0"/>
              </a:spcBef>
              <a:defRPr/>
            </a:pPr>
            <a:r>
              <a:rPr lang="zh-CN" altLang="en-US" sz="2800" dirty="0">
                <a:latin typeface="华文新魏" panose="02010800040101010101" pitchFamily="2" charset="-122"/>
                <a:ea typeface="华文新魏" panose="02010800040101010101" pitchFamily="2" charset="-122"/>
              </a:rPr>
              <a:t>索引也是一个文件</a:t>
            </a: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称为</a:t>
            </a:r>
            <a:r>
              <a:rPr lang="zh-CN" altLang="en-US" sz="2800" dirty="0">
                <a:solidFill>
                  <a:srgbClr val="FF0000"/>
                </a:solidFill>
                <a:latin typeface="华文新魏" panose="02010800040101010101" pitchFamily="2" charset="-122"/>
                <a:ea typeface="华文新魏" panose="02010800040101010101" pitchFamily="2" charset="-122"/>
              </a:rPr>
              <a:t>索引文件</a:t>
            </a:r>
          </a:p>
          <a:p>
            <a:pPr lvl="1" algn="just">
              <a:spcBef>
                <a:spcPct val="0"/>
              </a:spcBef>
              <a:buClr>
                <a:srgbClr val="003399"/>
              </a:buClr>
              <a:buFont typeface="Symbol" panose="05050102010706020507" pitchFamily="18" charset="2"/>
              <a:buChar char="-"/>
              <a:defRPr/>
            </a:pPr>
            <a:r>
              <a:rPr lang="zh-CN" altLang="en-US" dirty="0">
                <a:latin typeface="华文新魏" panose="02010800040101010101" pitchFamily="2" charset="-122"/>
                <a:ea typeface="华文新魏" panose="02010800040101010101" pitchFamily="2" charset="-122"/>
              </a:rPr>
              <a:t>索引文件的记录称为</a:t>
            </a:r>
            <a:r>
              <a:rPr lang="zh-CN" altLang="en-US" dirty="0">
                <a:solidFill>
                  <a:srgbClr val="FF0000"/>
                </a:solidFill>
                <a:latin typeface="华文新魏" panose="02010800040101010101" pitchFamily="2" charset="-122"/>
                <a:ea typeface="华文新魏" panose="02010800040101010101" pitchFamily="2" charset="-122"/>
              </a:rPr>
              <a:t>索引记录</a:t>
            </a:r>
            <a:r>
              <a:rPr lang="zh-CN" altLang="en-US" dirty="0">
                <a:latin typeface="华文新魏" panose="02010800040101010101" pitchFamily="2" charset="-122"/>
                <a:ea typeface="华文新魏" panose="02010800040101010101" pitchFamily="2" charset="-122"/>
              </a:rPr>
              <a:t>或</a:t>
            </a:r>
            <a:r>
              <a:rPr lang="zh-CN" altLang="en-US" dirty="0">
                <a:solidFill>
                  <a:srgbClr val="FF0000"/>
                </a:solidFill>
                <a:latin typeface="华文新魏" panose="02010800040101010101" pitchFamily="2" charset="-122"/>
                <a:ea typeface="华文新魏" panose="02010800040101010101" pitchFamily="2" charset="-122"/>
              </a:rPr>
              <a:t>索引项</a:t>
            </a:r>
          </a:p>
          <a:p>
            <a:pPr lvl="1" algn="just">
              <a:spcBef>
                <a:spcPct val="0"/>
              </a:spcBef>
              <a:buClr>
                <a:srgbClr val="003399"/>
              </a:buClr>
              <a:buFont typeface="Symbol" panose="05050102010706020507" pitchFamily="18" charset="2"/>
              <a:buChar char="-"/>
              <a:defRPr/>
            </a:pPr>
            <a:r>
              <a:rPr lang="zh-CN" altLang="en-US" dirty="0">
                <a:latin typeface="华文新魏" panose="02010800040101010101" pitchFamily="2" charset="-122"/>
                <a:ea typeface="华文新魏" panose="02010800040101010101" pitchFamily="2" charset="-122"/>
              </a:rPr>
              <a:t>索引记录包括两个域</a:t>
            </a:r>
          </a:p>
          <a:p>
            <a:pPr lvl="2" algn="just">
              <a:spcBef>
                <a:spcPct val="0"/>
              </a:spcBef>
              <a:buSzPct val="50000"/>
              <a:buFont typeface="Wingdings" panose="05000000000000000000" pitchFamily="2" charset="2"/>
              <a:buChar char="Ø"/>
              <a:defRPr/>
            </a:pPr>
            <a:r>
              <a:rPr lang="zh-CN" altLang="en-US" sz="2000" dirty="0">
                <a:latin typeface="华文新魏" panose="02010800040101010101" pitchFamily="2" charset="-122"/>
                <a:ea typeface="华文新魏" panose="02010800040101010101" pitchFamily="2" charset="-122"/>
              </a:rPr>
              <a:t>一个域存储数据文件索引域的值</a:t>
            </a:r>
            <a:r>
              <a:rPr lang="en-US" altLang="zh-CN" sz="2000" dirty="0">
                <a:latin typeface="华文新魏" panose="02010800040101010101" pitchFamily="2" charset="-122"/>
                <a:ea typeface="华文新魏" panose="02010800040101010101" pitchFamily="2" charset="-122"/>
              </a:rPr>
              <a:t>(</a:t>
            </a:r>
            <a:r>
              <a:rPr lang="zh-CN" altLang="en-US" sz="2000" dirty="0">
                <a:solidFill>
                  <a:srgbClr val="FF0000"/>
                </a:solidFill>
                <a:latin typeface="华文新魏" panose="02010800040101010101" pitchFamily="2" charset="-122"/>
                <a:ea typeface="华文新魏" panose="02010800040101010101" pitchFamily="2" charset="-122"/>
              </a:rPr>
              <a:t>搜索码</a:t>
            </a:r>
            <a:r>
              <a:rPr lang="en-US" altLang="zh-CN" sz="2000" dirty="0">
                <a:latin typeface="华文新魏" panose="02010800040101010101" pitchFamily="2" charset="-122"/>
                <a:ea typeface="华文新魏" panose="02010800040101010101" pitchFamily="2" charset="-122"/>
              </a:rPr>
              <a:t>)</a:t>
            </a:r>
          </a:p>
          <a:p>
            <a:pPr lvl="2" algn="just">
              <a:spcBef>
                <a:spcPct val="0"/>
              </a:spcBef>
              <a:buSzPct val="50000"/>
              <a:buFont typeface="Wingdings" panose="05000000000000000000" pitchFamily="2" charset="2"/>
              <a:buChar char="Ø"/>
              <a:defRPr/>
            </a:pPr>
            <a:r>
              <a:rPr lang="zh-CN" altLang="en-US" sz="2000" dirty="0">
                <a:latin typeface="华文新魏" panose="02010800040101010101" pitchFamily="2" charset="-122"/>
                <a:ea typeface="华文新魏" panose="02010800040101010101" pitchFamily="2" charset="-122"/>
              </a:rPr>
              <a:t>一个域存储指针</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指记录所在地址</a:t>
            </a:r>
          </a:p>
          <a:p>
            <a:pPr algn="just">
              <a:spcBef>
                <a:spcPct val="0"/>
              </a:spcBef>
              <a:defRPr/>
            </a:pPr>
            <a:r>
              <a:rPr lang="zh-CN" altLang="en-US" sz="2800" dirty="0">
                <a:latin typeface="华文新魏" panose="02010800040101010101" pitchFamily="2" charset="-122"/>
                <a:ea typeface="华文新魏" panose="02010800040101010101" pitchFamily="2" charset="-122"/>
              </a:rPr>
              <a:t>索引文件</a:t>
            </a:r>
            <a:r>
              <a:rPr lang="zh-CN" altLang="en-US" sz="2800" dirty="0">
                <a:solidFill>
                  <a:srgbClr val="FF0000"/>
                </a:solidFill>
                <a:latin typeface="华文新魏" panose="02010800040101010101" pitchFamily="2" charset="-122"/>
                <a:ea typeface="华文新魏" panose="02010800040101010101" pitchFamily="2" charset="-122"/>
              </a:rPr>
              <a:t>通常</a:t>
            </a:r>
            <a:r>
              <a:rPr lang="zh-CN" altLang="en-US" sz="2800" dirty="0">
                <a:latin typeface="华文新魏" panose="02010800040101010101" pitchFamily="2" charset="-122"/>
                <a:ea typeface="华文新魏" panose="02010800040101010101" pitchFamily="2" charset="-122"/>
              </a:rPr>
              <a:t>都按照索引</a:t>
            </a:r>
            <a:r>
              <a:rPr lang="zh-CN" altLang="en-US" sz="2800" dirty="0">
                <a:solidFill>
                  <a:srgbClr val="FF0000"/>
                </a:solidFill>
                <a:latin typeface="华文新魏" panose="02010800040101010101" pitchFamily="2" charset="-122"/>
                <a:ea typeface="华文新魏" panose="02010800040101010101" pitchFamily="2" charset="-122"/>
              </a:rPr>
              <a:t>域值的大小排序</a:t>
            </a:r>
          </a:p>
          <a:p>
            <a:pPr algn="just">
              <a:spcBef>
                <a:spcPct val="0"/>
              </a:spcBef>
              <a:defRPr/>
            </a:pPr>
            <a:r>
              <a:rPr lang="zh-CN" altLang="en-US" sz="2800" dirty="0">
                <a:latin typeface="华文新魏" panose="02010800040101010101" pitchFamily="2" charset="-122"/>
                <a:ea typeface="华文新魏" panose="02010800040101010101" pitchFamily="2" charset="-122"/>
              </a:rPr>
              <a:t>索引文件一般都</a:t>
            </a:r>
            <a:r>
              <a:rPr lang="zh-CN" altLang="en-US" sz="2800" dirty="0">
                <a:solidFill>
                  <a:srgbClr val="FF0000"/>
                </a:solidFill>
                <a:latin typeface="华文新魏" panose="02010800040101010101" pitchFamily="2" charset="-122"/>
                <a:ea typeface="华文新魏" panose="02010800040101010101" pitchFamily="2" charset="-122"/>
              </a:rPr>
              <a:t>远小于</a:t>
            </a:r>
            <a:r>
              <a:rPr lang="zh-CN" altLang="en-US" sz="2800" dirty="0">
                <a:latin typeface="华文新魏" panose="02010800040101010101" pitchFamily="2" charset="-122"/>
                <a:ea typeface="华文新魏" panose="02010800040101010101" pitchFamily="2" charset="-122"/>
              </a:rPr>
              <a:t>数据文件</a:t>
            </a:r>
          </a:p>
          <a:p>
            <a:pPr>
              <a:defRPr/>
            </a:pPr>
            <a:endParaRPr lang="zh-CN" altLang="en-US" dirty="0"/>
          </a:p>
        </p:txBody>
      </p:sp>
      <p:sp>
        <p:nvSpPr>
          <p:cNvPr id="4" name="日期占位符 3">
            <a:extLst>
              <a:ext uri="{FF2B5EF4-FFF2-40B4-BE49-F238E27FC236}">
                <a16:creationId xmlns:a16="http://schemas.microsoft.com/office/drawing/2014/main" id="{ABD22136-42D6-4126-B51B-87994844E3A3}"/>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758FBB79-3CEC-4F3A-96B4-E95165861377}"/>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7F347538-855B-4EEC-A395-B5788FC52CED}"/>
              </a:ext>
            </a:extLst>
          </p:cNvPr>
          <p:cNvSpPr>
            <a:spLocks noGrp="1"/>
          </p:cNvSpPr>
          <p:nvPr>
            <p:ph type="sldNum" sz="quarter" idx="12"/>
          </p:nvPr>
        </p:nvSpPr>
        <p:spPr/>
        <p:txBody>
          <a:bodyPr/>
          <a:lstStyle/>
          <a:p>
            <a:pPr>
              <a:defRPr/>
            </a:pPr>
            <a:fld id="{3B55EBB6-5423-49FD-9BB6-38A49271437F}" type="slidenum">
              <a:rPr lang="zh-CN" altLang="en-US"/>
              <a:pPr>
                <a:defRPr/>
              </a:pPr>
              <a:t>87</a:t>
            </a:fld>
            <a:endParaRPr lang="en-US" altLang="zh-CN"/>
          </a:p>
        </p:txBody>
      </p:sp>
      <p:sp>
        <p:nvSpPr>
          <p:cNvPr id="7" name="矩形 6">
            <a:extLst>
              <a:ext uri="{FF2B5EF4-FFF2-40B4-BE49-F238E27FC236}">
                <a16:creationId xmlns:a16="http://schemas.microsoft.com/office/drawing/2014/main" id="{37F1E5D9-71DE-487A-80E2-B61B5739CA1B}"/>
              </a:ext>
            </a:extLst>
          </p:cNvPr>
          <p:cNvSpPr/>
          <p:nvPr/>
        </p:nvSpPr>
        <p:spPr bwMode="auto">
          <a:xfrm>
            <a:off x="4906072" y="262578"/>
            <a:ext cx="4071934" cy="6357982"/>
          </a:xfrm>
          <a:prstGeom prst="rect">
            <a:avLst/>
          </a:prstGeom>
          <a:solidFill>
            <a:srgbClr val="FFFFCC"/>
          </a:solidFill>
          <a:ln w="9525" cap="flat" cmpd="sng" algn="ctr">
            <a:noFill/>
            <a:prstDash val="solid"/>
            <a:round/>
            <a:headEnd type="none" w="med" len="med"/>
            <a:tailEnd type="none" w="med" len="med"/>
          </a:ln>
          <a:effectLst>
            <a:glow rad="1397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graphicFrame>
        <p:nvGraphicFramePr>
          <p:cNvPr id="8" name="表格 7">
            <a:extLst>
              <a:ext uri="{FF2B5EF4-FFF2-40B4-BE49-F238E27FC236}">
                <a16:creationId xmlns:a16="http://schemas.microsoft.com/office/drawing/2014/main" id="{046154BF-0B01-4D4F-AE9A-ADAAD4E2508E}"/>
              </a:ext>
            </a:extLst>
          </p:cNvPr>
          <p:cNvGraphicFramePr>
            <a:graphicFrameLocks noGrp="1"/>
          </p:cNvGraphicFramePr>
          <p:nvPr/>
        </p:nvGraphicFramePr>
        <p:xfrm>
          <a:off x="5148263" y="692150"/>
          <a:ext cx="3595687" cy="5648328"/>
        </p:xfrm>
        <a:graphic>
          <a:graphicData uri="http://schemas.openxmlformats.org/drawingml/2006/table">
            <a:tbl>
              <a:tblPr firstRow="1" bandRow="1">
                <a:tableStyleId>{D7AC3CCA-C797-4891-BE02-D94E43425B78}</a:tableStyleId>
              </a:tblPr>
              <a:tblGrid>
                <a:gridCol w="1643053">
                  <a:extLst>
                    <a:ext uri="{9D8B030D-6E8A-4147-A177-3AD203B41FA5}">
                      <a16:colId xmlns:a16="http://schemas.microsoft.com/office/drawing/2014/main" val="20000"/>
                    </a:ext>
                  </a:extLst>
                </a:gridCol>
                <a:gridCol w="1952634">
                  <a:extLst>
                    <a:ext uri="{9D8B030D-6E8A-4147-A177-3AD203B41FA5}">
                      <a16:colId xmlns:a16="http://schemas.microsoft.com/office/drawing/2014/main" val="20001"/>
                    </a:ext>
                  </a:extLst>
                </a:gridCol>
              </a:tblGrid>
              <a:tr h="563819">
                <a:tc>
                  <a:txBody>
                    <a:bodyPr/>
                    <a:lstStyle/>
                    <a:p>
                      <a:pPr algn="ctr"/>
                      <a:r>
                        <a:rPr lang="zh-CN" altLang="en-US" sz="2400" dirty="0">
                          <a:solidFill>
                            <a:schemeClr val="tx1"/>
                          </a:solidFill>
                        </a:rPr>
                        <a:t>索引域值</a:t>
                      </a:r>
                    </a:p>
                  </a:txBody>
                  <a:tcPr marL="91439" marR="91439" marT="55824" marB="55824"/>
                </a:tc>
                <a:tc>
                  <a:txBody>
                    <a:bodyPr/>
                    <a:lstStyle/>
                    <a:p>
                      <a:pPr algn="ctr"/>
                      <a:r>
                        <a:rPr lang="zh-CN" altLang="en-US" sz="2400" dirty="0">
                          <a:solidFill>
                            <a:schemeClr val="tx1"/>
                          </a:solidFill>
                        </a:rPr>
                        <a:t>记录地址</a:t>
                      </a:r>
                    </a:p>
                  </a:txBody>
                  <a:tcPr marL="91439" marR="91439" marT="55824" marB="55824"/>
                </a:tc>
                <a:extLst>
                  <a:ext uri="{0D108BD9-81ED-4DB2-BD59-A6C34878D82A}">
                    <a16:rowId xmlns:a16="http://schemas.microsoft.com/office/drawing/2014/main" val="10000"/>
                  </a:ext>
                </a:extLst>
              </a:tr>
              <a:tr h="563819">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1</a:t>
                      </a: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1"/>
                  </a:ext>
                </a:extLst>
              </a:tr>
              <a:tr h="5638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2</a:t>
                      </a: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2"/>
                  </a:ext>
                </a:extLst>
              </a:tr>
              <a:tr h="5638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3</a:t>
                      </a: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4</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3"/>
                  </a:ext>
                </a:extLst>
              </a:tr>
              <a:tr h="5638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4</a:t>
                      </a:r>
                    </a:p>
                  </a:txBody>
                  <a:tcPr marL="91439" marR="91439" marT="55824" marB="55824"/>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5</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6</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4"/>
                  </a:ext>
                </a:extLst>
              </a:tr>
              <a:tr h="57395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5</a:t>
                      </a:r>
                    </a:p>
                  </a:txBody>
                  <a:tcPr marL="91439" marR="91439" marT="55824" marB="55824"/>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7</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8</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5"/>
                  </a:ext>
                </a:extLst>
              </a:tr>
              <a:tr h="563819">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6</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9</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10</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6"/>
                  </a:ext>
                </a:extLst>
              </a:tr>
              <a:tr h="563819">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7</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11</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7"/>
                  </a:ext>
                </a:extLst>
              </a:tr>
              <a:tr h="5638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dirty="0"/>
                        <a:t>……</a:t>
                      </a:r>
                    </a:p>
                  </a:txBody>
                  <a:tcPr marL="91439" marR="91439" marT="55824" marB="55824"/>
                </a:tc>
                <a:tc>
                  <a:txBody>
                    <a:bodyPr/>
                    <a:lstStyle/>
                    <a:p>
                      <a:pPr algn="ctr"/>
                      <a:r>
                        <a:rPr lang="en-US" altLang="zh-CN" sz="2400" dirty="0">
                          <a:solidFill>
                            <a:srgbClr val="800000"/>
                          </a:solidFill>
                        </a:rPr>
                        <a:t>……</a:t>
                      </a:r>
                    </a:p>
                  </a:txBody>
                  <a:tcPr marL="91439" marR="91439" marT="55824" marB="55824"/>
                </a:tc>
                <a:extLst>
                  <a:ext uri="{0D108BD9-81ED-4DB2-BD59-A6C34878D82A}">
                    <a16:rowId xmlns:a16="http://schemas.microsoft.com/office/drawing/2014/main" val="10008"/>
                  </a:ext>
                </a:extLst>
              </a:tr>
              <a:tr h="5638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err="1">
                          <a:solidFill>
                            <a:srgbClr val="003399"/>
                          </a:solidFill>
                          <a:latin typeface="Times New Roman" panose="02020603050405020304" pitchFamily="18" charset="0"/>
                          <a:cs typeface="Times New Roman" panose="02020603050405020304" pitchFamily="18" charset="0"/>
                        </a:rPr>
                        <a:t>Value</a:t>
                      </a:r>
                      <a:r>
                        <a:rPr lang="en-US" altLang="zh-CN" sz="2400" i="1" baseline="-25000" dirty="0" err="1">
                          <a:solidFill>
                            <a:srgbClr val="003399"/>
                          </a:solidFill>
                          <a:latin typeface="Times New Roman" panose="02020603050405020304" pitchFamily="18" charset="0"/>
                          <a:cs typeface="Times New Roman" panose="02020603050405020304" pitchFamily="18" charset="0"/>
                        </a:rPr>
                        <a:t>n</a:t>
                      </a:r>
                      <a:endParaRPr lang="en-US" altLang="zh-CN" sz="2400" i="1" dirty="0" err="1">
                        <a:solidFill>
                          <a:srgbClr val="003399"/>
                        </a:solidFill>
                        <a:latin typeface="Times New Roman" panose="02020603050405020304" pitchFamily="18" charset="0"/>
                        <a:cs typeface="Times New Roman" panose="02020603050405020304" pitchFamily="18" charset="0"/>
                      </a:endParaRPr>
                    </a:p>
                  </a:txBody>
                  <a:tcPr marL="91439" marR="91439" marT="55824" marB="55824"/>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m</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24" marB="55824"/>
                </a:tc>
                <a:extLst>
                  <a:ext uri="{0D108BD9-81ED-4DB2-BD59-A6C34878D82A}">
                    <a16:rowId xmlns:a16="http://schemas.microsoft.com/office/drawing/2014/main" val="10009"/>
                  </a:ext>
                </a:extLst>
              </a:tr>
            </a:tbl>
          </a:graphicData>
        </a:graphic>
      </p:graphicFrame>
      <p:sp>
        <p:nvSpPr>
          <p:cNvPr id="84012" name="TextBox 8">
            <a:extLst>
              <a:ext uri="{FF2B5EF4-FFF2-40B4-BE49-F238E27FC236}">
                <a16:creationId xmlns:a16="http://schemas.microsoft.com/office/drawing/2014/main" id="{DACEF84C-CC96-4CD9-A9AE-A4780ECECD4E}"/>
              </a:ext>
            </a:extLst>
          </p:cNvPr>
          <p:cNvSpPr txBox="1">
            <a:spLocks noChangeArrowheads="1"/>
          </p:cNvSpPr>
          <p:nvPr/>
        </p:nvSpPr>
        <p:spPr bwMode="auto">
          <a:xfrm>
            <a:off x="6083300" y="28575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buFontTx/>
              <a:buNone/>
            </a:pPr>
            <a:r>
              <a:rPr lang="zh-CN" altLang="en-US" sz="2000">
                <a:solidFill>
                  <a:srgbClr val="000000"/>
                </a:solidFill>
              </a:rPr>
              <a:t>索引文件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9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97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397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397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DFE62-828B-4D8A-B214-711037327009}"/>
              </a:ext>
            </a:extLst>
          </p:cNvPr>
          <p:cNvSpPr>
            <a:spLocks noGrp="1"/>
          </p:cNvSpPr>
          <p:nvPr>
            <p:ph type="title"/>
          </p:nvPr>
        </p:nvSpPr>
        <p:spPr/>
        <p:txBody>
          <a:bodyPr/>
          <a:lstStyle/>
          <a:p>
            <a:pPr>
              <a:defRPr/>
            </a:pPr>
            <a:endParaRPr lang="zh-CN" altLang="en-US">
              <a:cs typeface="+mj-cs"/>
            </a:endParaRPr>
          </a:p>
        </p:txBody>
      </p:sp>
      <p:sp>
        <p:nvSpPr>
          <p:cNvPr id="3" name="日期占位符 2">
            <a:extLst>
              <a:ext uri="{FF2B5EF4-FFF2-40B4-BE49-F238E27FC236}">
                <a16:creationId xmlns:a16="http://schemas.microsoft.com/office/drawing/2014/main" id="{67CC5290-03CA-41A7-B9E0-B7DC4A90DD96}"/>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355BE048-8925-4FC4-99BD-7B57F92A3946}"/>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30367AEF-F29B-4F5B-82E4-F0AF18527299}"/>
              </a:ext>
            </a:extLst>
          </p:cNvPr>
          <p:cNvSpPr>
            <a:spLocks noGrp="1"/>
          </p:cNvSpPr>
          <p:nvPr>
            <p:ph type="sldNum" sz="quarter" idx="12"/>
          </p:nvPr>
        </p:nvSpPr>
        <p:spPr/>
        <p:txBody>
          <a:bodyPr/>
          <a:lstStyle/>
          <a:p>
            <a:pPr>
              <a:defRPr/>
            </a:pPr>
            <a:fld id="{CD326CFA-B271-4C4B-A3DF-D0E05E6F3930}" type="slidenum">
              <a:rPr lang="zh-CN" altLang="en-US"/>
              <a:pPr>
                <a:defRPr/>
              </a:pPr>
              <a:t>88</a:t>
            </a:fld>
            <a:endParaRPr lang="en-US" altLang="zh-CN"/>
          </a:p>
        </p:txBody>
      </p:sp>
      <p:sp>
        <p:nvSpPr>
          <p:cNvPr id="10" name="矩形 9">
            <a:extLst>
              <a:ext uri="{FF2B5EF4-FFF2-40B4-BE49-F238E27FC236}">
                <a16:creationId xmlns:a16="http://schemas.microsoft.com/office/drawing/2014/main" id="{5AE33E37-2D9C-4285-90CA-1E7BA98DE9FD}"/>
              </a:ext>
            </a:extLst>
          </p:cNvPr>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1" name="Rectangle 2">
            <a:extLst>
              <a:ext uri="{FF2B5EF4-FFF2-40B4-BE49-F238E27FC236}">
                <a16:creationId xmlns:a16="http://schemas.microsoft.com/office/drawing/2014/main" id="{C52631BF-67BE-4854-97E6-A52533C4B449}"/>
              </a:ext>
            </a:extLst>
          </p:cNvPr>
          <p:cNvSpPr txBox="1">
            <a:spLocks noChangeArrowheads="1"/>
          </p:cNvSpPr>
          <p:nvPr/>
        </p:nvSpPr>
        <p:spPr>
          <a:xfrm>
            <a:off x="179705" y="1700530"/>
            <a:ext cx="4786630" cy="178308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ts val="2800"/>
              </a:lnSpc>
              <a:spcBef>
                <a:spcPts val="0"/>
              </a:spcBef>
              <a:buFontTx/>
              <a:buChar char="•"/>
              <a:defRPr/>
            </a:pPr>
            <a:endParaRPr lang="zh-CN" altLang="en-US" sz="3200" kern="0" dirty="0">
              <a:solidFill>
                <a:srgbClr val="000000"/>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a:p>
            <a:pPr marL="342900" indent="-342900" algn="just" eaLnBrk="1" hangingPunct="1">
              <a:lnSpc>
                <a:spcPts val="2800"/>
              </a:lnSpc>
              <a:spcBef>
                <a:spcPts val="0"/>
              </a:spcBef>
              <a:buFontTx/>
              <a:buChar char="•"/>
              <a:defRPr/>
            </a:pPr>
            <a:r>
              <a:rPr lang="zh-CN" altLang="en-US"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多级索引</a:t>
            </a:r>
            <a:endParaRPr lang="en-US" altLang="zh-CN"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索引文件可以再加索引</a:t>
            </a:r>
            <a:endPar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乃至建立多级索引</a:t>
            </a:r>
          </a:p>
          <a:p>
            <a:pPr algn="just" eaLnBrk="1" hangingPunct="1">
              <a:lnSpc>
                <a:spcPts val="2800"/>
              </a:lnSpc>
              <a:spcBef>
                <a:spcPts val="0"/>
              </a:spcBef>
              <a:defRPr/>
            </a:pPr>
            <a:endParaRPr lang="zh-CN" altLang="en-US" sz="2800" kern="0" dirty="0">
              <a:solidFill>
                <a:srgbClr val="003399"/>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p:txBody>
      </p:sp>
      <p:graphicFrame>
        <p:nvGraphicFramePr>
          <p:cNvPr id="12" name="Object 4">
            <a:extLst>
              <a:ext uri="{FF2B5EF4-FFF2-40B4-BE49-F238E27FC236}">
                <a16:creationId xmlns:a16="http://schemas.microsoft.com/office/drawing/2014/main" id="{9B24E707-7746-4425-8E50-36E8A4ECF58C}"/>
              </a:ext>
            </a:extLst>
          </p:cNvPr>
          <p:cNvGraphicFramePr>
            <a:graphicFrameLocks noChangeAspect="1"/>
          </p:cNvGraphicFramePr>
          <p:nvPr/>
        </p:nvGraphicFramePr>
        <p:xfrm>
          <a:off x="5143500" y="357188"/>
          <a:ext cx="3749675" cy="6072187"/>
        </p:xfrm>
        <a:graphic>
          <a:graphicData uri="http://schemas.openxmlformats.org/presentationml/2006/ole">
            <mc:AlternateContent xmlns:mc="http://schemas.openxmlformats.org/markup-compatibility/2006">
              <mc:Choice xmlns:v="urn:schemas-microsoft-com:vml" Requires="v">
                <p:oleObj spid="_x0000_s1099" r:id="rId3" imgW="4544059" imgH="5285714" progId="PBrush">
                  <p:embed/>
                </p:oleObj>
              </mc:Choice>
              <mc:Fallback>
                <p:oleObj r:id="rId3" imgW="4544059" imgH="528571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357188"/>
                        <a:ext cx="3749675"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A4DBE-943F-43D0-B5BB-2BDA90FD8C74}"/>
              </a:ext>
            </a:extLst>
          </p:cNvPr>
          <p:cNvSpPr>
            <a:spLocks noGrp="1"/>
          </p:cNvSpPr>
          <p:nvPr>
            <p:ph type="title"/>
          </p:nvPr>
        </p:nvSpPr>
        <p:spPr/>
        <p:txBody>
          <a:bodyPr/>
          <a:lstStyle/>
          <a:p>
            <a:pPr>
              <a:defRPr/>
            </a:pPr>
            <a:endParaRPr lang="zh-CN" altLang="en-US">
              <a:cs typeface="+mj-cs"/>
            </a:endParaRPr>
          </a:p>
        </p:txBody>
      </p:sp>
      <p:sp>
        <p:nvSpPr>
          <p:cNvPr id="3" name="日期占位符 2">
            <a:extLst>
              <a:ext uri="{FF2B5EF4-FFF2-40B4-BE49-F238E27FC236}">
                <a16:creationId xmlns:a16="http://schemas.microsoft.com/office/drawing/2014/main" id="{21A1D25B-F0A7-493C-AACD-2B7ADC7BA472}"/>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466938EA-BE25-4D73-B24D-FED537116844}"/>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7A6F4C88-AEB5-49DC-8EA9-7AC0559A36F9}"/>
              </a:ext>
            </a:extLst>
          </p:cNvPr>
          <p:cNvSpPr>
            <a:spLocks noGrp="1"/>
          </p:cNvSpPr>
          <p:nvPr>
            <p:ph type="sldNum" sz="quarter" idx="12"/>
          </p:nvPr>
        </p:nvSpPr>
        <p:spPr/>
        <p:txBody>
          <a:bodyPr/>
          <a:lstStyle/>
          <a:p>
            <a:pPr>
              <a:defRPr/>
            </a:pPr>
            <a:fld id="{471D5297-0F76-4A8E-8B8E-8FEB488EE99F}" type="slidenum">
              <a:rPr lang="zh-CN" altLang="en-US"/>
              <a:pPr>
                <a:defRPr/>
              </a:pPr>
              <a:t>89</a:t>
            </a:fld>
            <a:endParaRPr lang="en-US" altLang="zh-CN"/>
          </a:p>
        </p:txBody>
      </p:sp>
      <p:sp>
        <p:nvSpPr>
          <p:cNvPr id="10" name="矩形 9">
            <a:extLst>
              <a:ext uri="{FF2B5EF4-FFF2-40B4-BE49-F238E27FC236}">
                <a16:creationId xmlns:a16="http://schemas.microsoft.com/office/drawing/2014/main" id="{7FA26559-EC26-4626-803A-14E0837121D0}"/>
              </a:ext>
            </a:extLst>
          </p:cNvPr>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1" name="Rectangle 2">
            <a:extLst>
              <a:ext uri="{FF2B5EF4-FFF2-40B4-BE49-F238E27FC236}">
                <a16:creationId xmlns:a16="http://schemas.microsoft.com/office/drawing/2014/main" id="{20989D36-EE8B-4439-8E54-80F2C88AA01C}"/>
              </a:ext>
            </a:extLst>
          </p:cNvPr>
          <p:cNvSpPr txBox="1">
            <a:spLocks noChangeArrowheads="1"/>
          </p:cNvSpPr>
          <p:nvPr/>
        </p:nvSpPr>
        <p:spPr>
          <a:xfrm>
            <a:off x="179705" y="1414145"/>
            <a:ext cx="4786630" cy="384556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ts val="2800"/>
              </a:lnSpc>
              <a:spcBef>
                <a:spcPts val="0"/>
              </a:spcBef>
              <a:buFontTx/>
              <a:buChar char="•"/>
              <a:defRPr/>
            </a:pPr>
            <a:endParaRPr lang="zh-CN" altLang="en-US" sz="3200" kern="0" dirty="0">
              <a:solidFill>
                <a:srgbClr val="000000"/>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a:p>
            <a:pPr marL="342900" indent="-342900" algn="just" eaLnBrk="1" hangingPunct="1">
              <a:lnSpc>
                <a:spcPts val="2800"/>
              </a:lnSpc>
              <a:spcBef>
                <a:spcPts val="0"/>
              </a:spcBef>
              <a:buFontTx/>
              <a:buChar char="•"/>
              <a:defRPr/>
            </a:pPr>
            <a:r>
              <a:rPr lang="zh-CN" altLang="en-US"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lang="en-US" altLang="zh-CN"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第一类</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稀疏索引</a:t>
            </a:r>
          </a:p>
          <a:p>
            <a:pPr marL="1151890" lvl="2" indent="-228600" algn="just" eaLnBrk="1" hangingPunct="1">
              <a:lnSpc>
                <a:spcPts val="2800"/>
              </a:lnSpc>
              <a:spcBef>
                <a:spcPts val="0"/>
              </a:spcBef>
              <a:buSzPct val="50000"/>
              <a:buFont typeface="Wingdings" panose="05000000000000000000" pitchFamily="2" charset="2"/>
              <a:buChar char="l"/>
              <a:defRPr/>
            </a:pP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把所有记录按关键字的值分组，每组一个索引项</a:t>
            </a:r>
          </a:p>
          <a:p>
            <a:pPr marL="1151890" lvl="2" indent="-228600" algn="just" eaLnBrk="1" hangingPunct="1">
              <a:lnSpc>
                <a:spcPts val="2800"/>
              </a:lnSpc>
              <a:spcBef>
                <a:spcPts val="0"/>
              </a:spcBef>
              <a:buSzPct val="50000"/>
              <a:buFont typeface="Wingdings" panose="05000000000000000000" pitchFamily="2" charset="2"/>
              <a:buChar char="l"/>
              <a:defRPr/>
            </a:pP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这种索引的索引项少</a:t>
            </a:r>
            <a:r>
              <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管理方便</a:t>
            </a:r>
            <a:r>
              <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但更新代价较高</a:t>
            </a:r>
          </a:p>
          <a:p>
            <a:pPr marL="742950" lvl="1" indent="-285750" algn="just" eaLnBrk="1" hangingPunct="1">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第二类</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稠密索引</a:t>
            </a:r>
          </a:p>
          <a:p>
            <a:pPr algn="just" eaLnBrk="1" hangingPunct="1">
              <a:lnSpc>
                <a:spcPts val="2800"/>
              </a:lnSpc>
              <a:spcBef>
                <a:spcPts val="0"/>
              </a:spcBef>
              <a:defRPr/>
            </a:pPr>
            <a:endParaRPr lang="zh-CN" altLang="en-US" sz="2800" kern="0" dirty="0">
              <a:solidFill>
                <a:srgbClr val="003399"/>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p:txBody>
      </p:sp>
      <p:pic>
        <p:nvPicPr>
          <p:cNvPr id="13" name="Picture 2" descr="http://www.agr.cn/info/db-qh/image/chapter/08/8-2-3.gif">
            <a:extLst>
              <a:ext uri="{FF2B5EF4-FFF2-40B4-BE49-F238E27FC236}">
                <a16:creationId xmlns:a16="http://schemas.microsoft.com/office/drawing/2014/main" id="{149EFEB2-FD3E-4AC8-BA5B-01A960C7C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1500188"/>
            <a:ext cx="4000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BEDF1-D996-4700-8432-1BDFB6DD46BC}"/>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物理存储介质</a:t>
            </a:r>
          </a:p>
        </p:txBody>
      </p:sp>
      <p:sp>
        <p:nvSpPr>
          <p:cNvPr id="3" name="内容占位符 2">
            <a:extLst>
              <a:ext uri="{FF2B5EF4-FFF2-40B4-BE49-F238E27FC236}">
                <a16:creationId xmlns:a16="http://schemas.microsoft.com/office/drawing/2014/main" id="{056334F1-4CC5-45D3-8A13-9C804ACF48E1}"/>
              </a:ext>
            </a:extLst>
          </p:cNvPr>
          <p:cNvSpPr>
            <a:spLocks noGrp="1"/>
          </p:cNvSpPr>
          <p:nvPr>
            <p:ph idx="1"/>
          </p:nvPr>
        </p:nvSpPr>
        <p:spPr>
          <a:xfrm>
            <a:off x="381000" y="1206500"/>
            <a:ext cx="8382000" cy="4525963"/>
          </a:xfrm>
        </p:spPr>
        <p:txBody>
          <a:bodyPr/>
          <a:lstStyle/>
          <a:p>
            <a:pPr>
              <a:defRPr/>
            </a:pPr>
            <a:r>
              <a:rPr lang="zh-CN" altLang="en-US" sz="2800" dirty="0">
                <a:effectLst/>
                <a:latin typeface="华文新魏" panose="02010800040101010101" pitchFamily="2" charset="-122"/>
                <a:ea typeface="华文新魏" panose="02010800040101010101" pitchFamily="2" charset="-122"/>
              </a:rPr>
              <a:t>固态硬盘</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采用纯电子结构</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读写不平衡：读速度很快；写入慢。</a:t>
            </a:r>
            <a:endParaRPr lang="en-US" altLang="zh-CN" sz="2400" dirty="0">
              <a:effectLst/>
              <a:latin typeface="华文新魏" panose="02010800040101010101" pitchFamily="2" charset="-122"/>
              <a:ea typeface="华文新魏" panose="02010800040101010101" pitchFamily="2" charset="-122"/>
            </a:endParaRPr>
          </a:p>
          <a:p>
            <a:pPr lvl="1">
              <a:defRPr/>
            </a:pPr>
            <a:r>
              <a:rPr lang="zh-CN" altLang="en-US" sz="2400" dirty="0">
                <a:effectLst/>
                <a:latin typeface="华文新魏" panose="02010800040101010101" pitchFamily="2" charset="-122"/>
                <a:ea typeface="华文新魏" panose="02010800040101010101" pitchFamily="2" charset="-122"/>
              </a:rPr>
              <a:t>寿命有限：</a:t>
            </a:r>
            <a:r>
              <a:rPr lang="en-US" altLang="zh-CN" sz="2400" dirty="0">
                <a:effectLst/>
                <a:latin typeface="华文新魏" panose="02010800040101010101" pitchFamily="2" charset="-122"/>
                <a:ea typeface="华文新魏" panose="02010800040101010101" pitchFamily="2" charset="-122"/>
              </a:rPr>
              <a:t>NAND Block</a:t>
            </a:r>
            <a:r>
              <a:rPr lang="zh-CN" altLang="en-US" sz="2400" dirty="0">
                <a:effectLst/>
                <a:latin typeface="华文新魏" panose="02010800040101010101" pitchFamily="2" charset="-122"/>
                <a:ea typeface="华文新魏" panose="02010800040101010101" pitchFamily="2" charset="-122"/>
              </a:rPr>
              <a:t>都有擦写</a:t>
            </a:r>
            <a:endParaRPr lang="en-US" altLang="zh-CN" sz="2400" dirty="0">
              <a:effectLst/>
              <a:latin typeface="华文新魏" panose="02010800040101010101" pitchFamily="2" charset="-122"/>
              <a:ea typeface="华文新魏" panose="02010800040101010101" pitchFamily="2" charset="-122"/>
            </a:endParaRPr>
          </a:p>
          <a:p>
            <a:pPr marL="457200" lvl="1" indent="0">
              <a:buNone/>
              <a:defRPr/>
            </a:pPr>
            <a:r>
              <a:rPr lang="zh-CN" altLang="en-US" sz="2400" dirty="0">
                <a:effectLst/>
                <a:latin typeface="华文新魏" panose="02010800040101010101" pitchFamily="2" charset="-122"/>
                <a:ea typeface="华文新魏" panose="02010800040101010101" pitchFamily="2" charset="-122"/>
              </a:rPr>
              <a:t>次数的限制，当超过这个次数时，</a:t>
            </a:r>
            <a:endParaRPr lang="en-US" altLang="zh-CN" sz="2400" dirty="0">
              <a:effectLst/>
              <a:latin typeface="华文新魏" panose="02010800040101010101" pitchFamily="2" charset="-122"/>
              <a:ea typeface="华文新魏" panose="02010800040101010101" pitchFamily="2" charset="-122"/>
            </a:endParaRPr>
          </a:p>
          <a:p>
            <a:pPr marL="457200" lvl="1" indent="0">
              <a:buNone/>
              <a:defRPr/>
            </a:pPr>
            <a:r>
              <a:rPr lang="zh-CN" altLang="en-US" sz="2400" dirty="0">
                <a:effectLst/>
                <a:latin typeface="华文新魏" panose="02010800040101010101" pitchFamily="2" charset="-122"/>
                <a:ea typeface="华文新魏" panose="02010800040101010101" pitchFamily="2" charset="-122"/>
              </a:rPr>
              <a:t>该</a:t>
            </a:r>
            <a:r>
              <a:rPr lang="en-US" altLang="zh-CN" sz="2400" dirty="0">
                <a:effectLst/>
                <a:latin typeface="华文新魏" panose="02010800040101010101" pitchFamily="2" charset="-122"/>
                <a:ea typeface="华文新魏" panose="02010800040101010101" pitchFamily="2" charset="-122"/>
              </a:rPr>
              <a:t>Block</a:t>
            </a:r>
            <a:r>
              <a:rPr lang="zh-CN" altLang="en-US" sz="2400" dirty="0">
                <a:effectLst/>
                <a:latin typeface="华文新魏" panose="02010800040101010101" pitchFamily="2" charset="-122"/>
                <a:ea typeface="华文新魏" panose="02010800040101010101" pitchFamily="2" charset="-122"/>
              </a:rPr>
              <a:t>可能就不能用了</a:t>
            </a:r>
            <a:endParaRPr lang="en-US" altLang="zh-CN" sz="2400" dirty="0">
              <a:effectLst/>
              <a:latin typeface="华文新魏" panose="02010800040101010101" pitchFamily="2" charset="-122"/>
              <a:ea typeface="华文新魏" panose="02010800040101010101" pitchFamily="2" charset="-122"/>
            </a:endParaRPr>
          </a:p>
          <a:p>
            <a:pPr lvl="2">
              <a:buFont typeface="Wingdings" panose="05000000000000000000" pitchFamily="2" charset="2"/>
              <a:buChar char="ü"/>
              <a:defRPr/>
            </a:pPr>
            <a:r>
              <a:rPr lang="zh-CN" altLang="en-US" sz="2000" dirty="0">
                <a:effectLst/>
                <a:latin typeface="华文新魏" panose="02010800040101010101" pitchFamily="2" charset="-122"/>
                <a:ea typeface="华文新魏" panose="02010800040101010101" pitchFamily="2" charset="-122"/>
              </a:rPr>
              <a:t>浮栅极充不进电子（写失败）</a:t>
            </a:r>
            <a:endParaRPr lang="en-US" altLang="zh-CN" sz="2000" dirty="0">
              <a:effectLst/>
              <a:latin typeface="华文新魏" panose="02010800040101010101" pitchFamily="2" charset="-122"/>
              <a:ea typeface="华文新魏" panose="02010800040101010101" pitchFamily="2" charset="-122"/>
            </a:endParaRPr>
          </a:p>
          <a:p>
            <a:pPr lvl="2">
              <a:buFont typeface="Wingdings" panose="05000000000000000000" pitchFamily="2" charset="2"/>
              <a:buChar char="ü"/>
              <a:defRPr/>
            </a:pPr>
            <a:r>
              <a:rPr lang="zh-CN" altLang="en-US" sz="2000" dirty="0">
                <a:effectLst/>
                <a:latin typeface="华文新魏" panose="02010800040101010101" pitchFamily="2" charset="-122"/>
                <a:ea typeface="华文新魏" panose="02010800040101010101" pitchFamily="2" charset="-122"/>
              </a:rPr>
              <a:t>浮栅极的电子很容易就跑出来（比特翻转，</a:t>
            </a:r>
            <a:r>
              <a:rPr lang="en-US" altLang="zh-CN" sz="2000" dirty="0">
                <a:effectLst/>
                <a:latin typeface="华文新魏" panose="02010800040101010101" pitchFamily="2" charset="-122"/>
                <a:ea typeface="华文新魏" panose="02010800040101010101" pitchFamily="2" charset="-122"/>
              </a:rPr>
              <a:t>0-&gt;1)</a:t>
            </a:r>
          </a:p>
          <a:p>
            <a:pPr lvl="2">
              <a:buFont typeface="Wingdings" panose="05000000000000000000" pitchFamily="2" charset="2"/>
              <a:buChar char="ü"/>
              <a:defRPr/>
            </a:pPr>
            <a:r>
              <a:rPr lang="zh-CN" altLang="en-US" sz="2000" dirty="0">
                <a:effectLst/>
                <a:latin typeface="华文新魏" panose="02010800040101010101" pitchFamily="2" charset="-122"/>
                <a:ea typeface="华文新魏" panose="02010800040101010101" pitchFamily="2" charset="-122"/>
              </a:rPr>
              <a:t> 浮栅极里面的电子跑不出来（擦除失败）</a:t>
            </a:r>
            <a:endParaRPr lang="en-US" altLang="zh-CN" sz="2000" dirty="0">
              <a:effectLst/>
              <a:latin typeface="华文新魏" panose="02010800040101010101" pitchFamily="2" charset="-122"/>
              <a:ea typeface="华文新魏" panose="02010800040101010101" pitchFamily="2" charset="-122"/>
            </a:endParaRPr>
          </a:p>
          <a:p>
            <a:pPr marL="457200" lvl="1" indent="0">
              <a:buNone/>
              <a:defRPr/>
            </a:pPr>
            <a:endParaRPr lang="zh-CN" altLang="en-US" sz="2400" dirty="0">
              <a:effectLst/>
              <a:latin typeface="华文新魏" panose="02010800040101010101" pitchFamily="2" charset="-122"/>
              <a:ea typeface="华文新魏" panose="02010800040101010101" pitchFamily="2" charset="-122"/>
            </a:endParaRPr>
          </a:p>
        </p:txBody>
      </p:sp>
      <p:sp>
        <p:nvSpPr>
          <p:cNvPr id="4" name="日期占位符 3">
            <a:extLst>
              <a:ext uri="{FF2B5EF4-FFF2-40B4-BE49-F238E27FC236}">
                <a16:creationId xmlns:a16="http://schemas.microsoft.com/office/drawing/2014/main" id="{86E06701-A00C-470F-ACA1-2F20BD2E0C3D}"/>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5" name="页脚占位符 4">
            <a:extLst>
              <a:ext uri="{FF2B5EF4-FFF2-40B4-BE49-F238E27FC236}">
                <a16:creationId xmlns:a16="http://schemas.microsoft.com/office/drawing/2014/main" id="{9404FFDD-9BB1-4A21-9528-58DB9FCB45FE}"/>
              </a:ext>
            </a:extLst>
          </p:cNvPr>
          <p:cNvSpPr>
            <a:spLocks noGrp="1"/>
          </p:cNvSpPr>
          <p:nvPr>
            <p:ph type="ftr" sz="quarter" idx="11"/>
          </p:nvPr>
        </p:nvSpPr>
        <p:spPr/>
        <p:txBody>
          <a:bodyPr/>
          <a:lstStyle/>
          <a:p>
            <a:pPr>
              <a:defRPr/>
            </a:pPr>
            <a:r>
              <a:rPr lang="en-US" altLang="zh-CN" dirty="0"/>
              <a:t>HIT-AIOT</a:t>
            </a:r>
          </a:p>
        </p:txBody>
      </p:sp>
      <p:sp>
        <p:nvSpPr>
          <p:cNvPr id="6" name="灯片编号占位符 5">
            <a:extLst>
              <a:ext uri="{FF2B5EF4-FFF2-40B4-BE49-F238E27FC236}">
                <a16:creationId xmlns:a16="http://schemas.microsoft.com/office/drawing/2014/main" id="{4E569FC8-5E0E-4A99-B230-A61856621708}"/>
              </a:ext>
            </a:extLst>
          </p:cNvPr>
          <p:cNvSpPr>
            <a:spLocks noGrp="1"/>
          </p:cNvSpPr>
          <p:nvPr>
            <p:ph type="sldNum" sz="quarter" idx="12"/>
          </p:nvPr>
        </p:nvSpPr>
        <p:spPr/>
        <p:txBody>
          <a:bodyPr/>
          <a:lstStyle/>
          <a:p>
            <a:pPr>
              <a:defRPr/>
            </a:pPr>
            <a:fld id="{9E75547B-85A4-4A56-AFE7-887B592574EA}" type="slidenum">
              <a:rPr lang="zh-CN" altLang="en-US"/>
              <a:pPr>
                <a:defRPr/>
              </a:pPr>
              <a:t>9</a:t>
            </a:fld>
            <a:endParaRPr lang="en-US" altLang="zh-CN"/>
          </a:p>
        </p:txBody>
      </p:sp>
      <p:pic>
        <p:nvPicPr>
          <p:cNvPr id="9" name="图片 8">
            <a:extLst>
              <a:ext uri="{FF2B5EF4-FFF2-40B4-BE49-F238E27FC236}">
                <a16:creationId xmlns:a16="http://schemas.microsoft.com/office/drawing/2014/main" id="{7857DE83-B419-45F8-B8B1-0CBDF5686BA9}"/>
              </a:ext>
            </a:extLst>
          </p:cNvPr>
          <p:cNvPicPr>
            <a:picLocks noChangeAspect="1"/>
          </p:cNvPicPr>
          <p:nvPr/>
        </p:nvPicPr>
        <p:blipFill>
          <a:blip r:embed="rId2"/>
          <a:stretch>
            <a:fillRect/>
          </a:stretch>
        </p:blipFill>
        <p:spPr>
          <a:xfrm>
            <a:off x="6043851" y="1412776"/>
            <a:ext cx="2915816" cy="1940989"/>
          </a:xfrm>
          <a:prstGeom prst="rect">
            <a:avLst/>
          </a:prstGeom>
        </p:spPr>
      </p:pic>
      <p:sp>
        <p:nvSpPr>
          <p:cNvPr id="10" name="文本框 9">
            <a:extLst>
              <a:ext uri="{FF2B5EF4-FFF2-40B4-BE49-F238E27FC236}">
                <a16:creationId xmlns:a16="http://schemas.microsoft.com/office/drawing/2014/main" id="{8E4E893F-89DC-496E-A610-8700006F29FF}"/>
              </a:ext>
            </a:extLst>
          </p:cNvPr>
          <p:cNvSpPr txBox="1"/>
          <p:nvPr/>
        </p:nvSpPr>
        <p:spPr>
          <a:xfrm>
            <a:off x="381000" y="5349934"/>
            <a:ext cx="8568952" cy="830997"/>
          </a:xfrm>
          <a:prstGeom prst="rect">
            <a:avLst/>
          </a:prstGeom>
          <a:noFill/>
        </p:spPr>
        <p:txBody>
          <a:bodyPr wrap="square">
            <a:spAutoFit/>
          </a:bodyPr>
          <a:lstStyle/>
          <a:p>
            <a:r>
              <a:rPr lang="zh-CN" altLang="en-US" sz="2400" dirty="0">
                <a:solidFill>
                  <a:srgbClr val="FF0000"/>
                </a:solidFill>
                <a:latin typeface="华文新魏" panose="02010800040101010101" pitchFamily="2" charset="-122"/>
                <a:ea typeface="华文新魏" panose="02010800040101010101" pitchFamily="2" charset="-122"/>
              </a:rPr>
              <a:t>同一型号的两块固态硬盘，分别是</a:t>
            </a:r>
            <a:r>
              <a:rPr lang="en-US" altLang="zh-CN" sz="2400" dirty="0">
                <a:solidFill>
                  <a:srgbClr val="FF0000"/>
                </a:solidFill>
                <a:latin typeface="华文新魏" panose="02010800040101010101" pitchFamily="2" charset="-122"/>
                <a:ea typeface="华文新魏" panose="02010800040101010101" pitchFamily="2" charset="-122"/>
              </a:rPr>
              <a:t>1TB</a:t>
            </a:r>
            <a:r>
              <a:rPr lang="zh-CN" altLang="en-US" sz="2400" dirty="0">
                <a:solidFill>
                  <a:srgbClr val="FF0000"/>
                </a:solidFill>
                <a:latin typeface="华文新魏" panose="02010800040101010101" pitchFamily="2" charset="-122"/>
                <a:ea typeface="华文新魏" panose="02010800040101010101" pitchFamily="2" charset="-122"/>
              </a:rPr>
              <a:t>容量和</a:t>
            </a:r>
            <a:r>
              <a:rPr lang="en-US" altLang="zh-CN" sz="2400" dirty="0">
                <a:solidFill>
                  <a:srgbClr val="FF0000"/>
                </a:solidFill>
                <a:latin typeface="华文新魏" panose="02010800040101010101" pitchFamily="2" charset="-122"/>
                <a:ea typeface="华文新魏" panose="02010800040101010101" pitchFamily="2" charset="-122"/>
              </a:rPr>
              <a:t>500GB</a:t>
            </a:r>
            <a:r>
              <a:rPr lang="zh-CN" altLang="en-US" sz="2400" dirty="0">
                <a:solidFill>
                  <a:srgbClr val="FF0000"/>
                </a:solidFill>
                <a:latin typeface="华文新魏" panose="02010800040101010101" pitchFamily="2" charset="-122"/>
                <a:ea typeface="华文新魏" panose="02010800040101010101" pitchFamily="2" charset="-122"/>
              </a:rPr>
              <a:t>容量，哪一个的使用寿命更长，为什么？</a:t>
            </a:r>
          </a:p>
        </p:txBody>
      </p:sp>
    </p:spTree>
    <p:extLst>
      <p:ext uri="{BB962C8B-B14F-4D97-AF65-F5344CB8AC3E}">
        <p14:creationId xmlns:p14="http://schemas.microsoft.com/office/powerpoint/2010/main" val="226978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91B97-45FD-47EE-B1BF-3AE8B06F9C2F}"/>
              </a:ext>
            </a:extLst>
          </p:cNvPr>
          <p:cNvSpPr>
            <a:spLocks noGrp="1"/>
          </p:cNvSpPr>
          <p:nvPr>
            <p:ph type="title"/>
          </p:nvPr>
        </p:nvSpPr>
        <p:spPr/>
        <p:txBody>
          <a:bodyPr/>
          <a:lstStyle/>
          <a:p>
            <a:pPr>
              <a:defRPr/>
            </a:pPr>
            <a:endParaRPr lang="zh-CN" altLang="en-US" dirty="0">
              <a:cs typeface="+mj-cs"/>
            </a:endParaRPr>
          </a:p>
        </p:txBody>
      </p:sp>
      <p:sp>
        <p:nvSpPr>
          <p:cNvPr id="3" name="日期占位符 2">
            <a:extLst>
              <a:ext uri="{FF2B5EF4-FFF2-40B4-BE49-F238E27FC236}">
                <a16:creationId xmlns:a16="http://schemas.microsoft.com/office/drawing/2014/main" id="{A8312709-2BC0-437C-A3E1-78608A61B2EE}"/>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AFAB84D0-8EDF-45FC-BC90-62506D12F2C7}"/>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2B6F454-2EAE-4674-8CDF-ED2EFB2D69EC}"/>
              </a:ext>
            </a:extLst>
          </p:cNvPr>
          <p:cNvSpPr>
            <a:spLocks noGrp="1"/>
          </p:cNvSpPr>
          <p:nvPr>
            <p:ph type="sldNum" sz="quarter" idx="12"/>
          </p:nvPr>
        </p:nvSpPr>
        <p:spPr/>
        <p:txBody>
          <a:bodyPr/>
          <a:lstStyle/>
          <a:p>
            <a:pPr>
              <a:defRPr/>
            </a:pPr>
            <a:fld id="{0FB6F2D8-BC54-494A-8EBC-BD980BF7602E}" type="slidenum">
              <a:rPr lang="zh-CN" altLang="en-US"/>
              <a:pPr>
                <a:defRPr/>
              </a:pPr>
              <a:t>90</a:t>
            </a:fld>
            <a:endParaRPr lang="en-US" altLang="zh-CN"/>
          </a:p>
        </p:txBody>
      </p:sp>
      <p:sp>
        <p:nvSpPr>
          <p:cNvPr id="10" name="矩形 9">
            <a:extLst>
              <a:ext uri="{FF2B5EF4-FFF2-40B4-BE49-F238E27FC236}">
                <a16:creationId xmlns:a16="http://schemas.microsoft.com/office/drawing/2014/main" id="{988FF429-C086-4C74-A002-5FE7E8D08D61}"/>
              </a:ext>
            </a:extLst>
          </p:cNvPr>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buFont typeface="Monotype Sorts" pitchFamily="2" charset="2"/>
              <a:buNone/>
              <a:defRPr/>
            </a:pPr>
            <a:endParaRPr kumimoji="1" lang="zh-CN" altLang="en-US" sz="3000">
              <a:solidFill>
                <a:srgbClr val="808080"/>
              </a:solidFill>
              <a:ea typeface="华文新魏" panose="02010800040101010101" pitchFamily="2" charset="-122"/>
            </a:endParaRPr>
          </a:p>
        </p:txBody>
      </p:sp>
      <p:sp>
        <p:nvSpPr>
          <p:cNvPr id="11" name="Rectangle 2">
            <a:extLst>
              <a:ext uri="{FF2B5EF4-FFF2-40B4-BE49-F238E27FC236}">
                <a16:creationId xmlns:a16="http://schemas.microsoft.com/office/drawing/2014/main" id="{CFA5359C-D2AC-4D9C-AD33-DFA9412F678A}"/>
              </a:ext>
            </a:extLst>
          </p:cNvPr>
          <p:cNvSpPr txBox="1">
            <a:spLocks noChangeArrowheads="1"/>
          </p:cNvSpPr>
          <p:nvPr/>
        </p:nvSpPr>
        <p:spPr>
          <a:xfrm>
            <a:off x="107950" y="1340484"/>
            <a:ext cx="4786630" cy="4680803"/>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ts val="2800"/>
              </a:lnSpc>
              <a:spcBef>
                <a:spcPts val="0"/>
              </a:spcBef>
              <a:buFontTx/>
              <a:buChar char="•"/>
              <a:defRPr/>
            </a:pPr>
            <a:endParaRPr lang="zh-CN" altLang="en-US" sz="2800" kern="0" dirty="0">
              <a:solidFill>
                <a:srgbClr val="003399"/>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a:p>
            <a:pPr marL="342900" indent="-342900" algn="just" eaLnBrk="1" hangingPunct="1">
              <a:lnSpc>
                <a:spcPts val="2800"/>
              </a:lnSpc>
              <a:spcBef>
                <a:spcPts val="0"/>
              </a:spcBef>
              <a:buFontTx/>
              <a:buChar char="•"/>
              <a:defRPr/>
            </a:pPr>
            <a:r>
              <a:rPr lang="zh-CN" altLang="en-US"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lang="en-US" altLang="zh-CN"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第一类</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稀疏索引</a:t>
            </a:r>
          </a:p>
          <a:p>
            <a:pPr marL="742950" lvl="1" indent="-285750" algn="just" eaLnBrk="1" hangingPunct="1">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第二类</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稠密索引</a:t>
            </a:r>
          </a:p>
          <a:p>
            <a:pPr marL="1143000" lvl="2" indent="-228600" algn="just">
              <a:lnSpc>
                <a:spcPts val="2800"/>
              </a:lnSpc>
              <a:spcBef>
                <a:spcPts val="0"/>
              </a:spcBef>
              <a:buSzPct val="50000"/>
              <a:buFont typeface="Wingdings" panose="05000000000000000000" pitchFamily="2" charset="2"/>
              <a:buChar char="l"/>
              <a:defRPr/>
            </a:pP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为每个记录设一个索引项</a:t>
            </a:r>
          </a:p>
          <a:p>
            <a:pPr marL="1143000" lvl="2" indent="-228600" algn="just">
              <a:lnSpc>
                <a:spcPts val="2800"/>
              </a:lnSpc>
              <a:spcBef>
                <a:spcPts val="0"/>
              </a:spcBef>
              <a:buSzPct val="50000"/>
              <a:buFont typeface="Wingdings" panose="05000000000000000000" pitchFamily="2" charset="2"/>
              <a:buChar char="l"/>
              <a:defRPr/>
            </a:pP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索引文件有序</a:t>
            </a:r>
          </a:p>
          <a:p>
            <a:pPr marL="1143000" lvl="2" indent="-228600" algn="just">
              <a:lnSpc>
                <a:spcPts val="2800"/>
              </a:lnSpc>
              <a:spcBef>
                <a:spcPts val="0"/>
              </a:spcBef>
              <a:buSzPct val="50000"/>
              <a:buFont typeface="Wingdings" panose="05000000000000000000" pitchFamily="2" charset="2"/>
              <a:buChar char="l"/>
              <a:defRPr/>
            </a:pP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查找、更新方便</a:t>
            </a:r>
            <a:r>
              <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但索引项多，空间复杂性大</a:t>
            </a:r>
            <a:endPar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lvl="2" algn="just">
              <a:lnSpc>
                <a:spcPts val="2800"/>
              </a:lnSpc>
              <a:spcBef>
                <a:spcPts val="0"/>
              </a:spcBef>
              <a:buSzPct val="50000"/>
              <a:buFont typeface="Arial" panose="020B0604020202020204" pitchFamily="34" charset="0"/>
              <a:buNone/>
              <a:defRPr/>
            </a:pPr>
            <a:endPar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342900" indent="-342900" algn="just" eaLnBrk="1" hangingPunct="1">
              <a:lnSpc>
                <a:spcPts val="2800"/>
              </a:lnSpc>
              <a:spcBef>
                <a:spcPts val="0"/>
              </a:spcBef>
              <a:buFontTx/>
              <a:buChar char="•"/>
              <a:defRPr/>
            </a:pPr>
            <a:r>
              <a:rPr lang="zh-CN" altLang="en-US"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按索引域特点分类索引</a:t>
            </a: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主索引</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聚集索引</a:t>
            </a:r>
            <a:r>
              <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Tx/>
              <a:buChar char="–"/>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a:t>
            </a:r>
          </a:p>
          <a:p>
            <a:pPr marL="1143000" lvl="2" indent="-228600" algn="just">
              <a:lnSpc>
                <a:spcPts val="2800"/>
              </a:lnSpc>
              <a:spcBef>
                <a:spcPts val="0"/>
              </a:spcBef>
              <a:buSzPct val="50000"/>
              <a:buFont typeface="Wingdings" panose="05000000000000000000" pitchFamily="2" charset="2"/>
              <a:buChar char="l"/>
              <a:defRPr/>
            </a:pPr>
            <a:endParaRPr lang="en-US" altLang="zh-CN" sz="2400" kern="0"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algn="just" eaLnBrk="1" hangingPunct="1">
              <a:lnSpc>
                <a:spcPts val="2800"/>
              </a:lnSpc>
              <a:spcBef>
                <a:spcPts val="0"/>
              </a:spcBef>
              <a:defRPr/>
            </a:pPr>
            <a:endParaRPr lang="zh-CN" altLang="en-US" sz="2800" kern="0" dirty="0">
              <a:solidFill>
                <a:srgbClr val="003399"/>
              </a:solidFill>
              <a:effectLst>
                <a:outerShdw blurRad="38100" dist="38100" dir="2700000" algn="tl">
                  <a:srgbClr val="C0C0C0"/>
                </a:outerShdw>
              </a:effectLst>
              <a:ea typeface="华文行楷" panose="02010800040101010101" pitchFamily="2" charset="-122"/>
              <a:cs typeface="Times New Roman" panose="02020603050405020304" pitchFamily="18" charset="0"/>
            </a:endParaRPr>
          </a:p>
        </p:txBody>
      </p:sp>
      <p:grpSp>
        <p:nvGrpSpPr>
          <p:cNvPr id="14" name="组合 13">
            <a:extLst>
              <a:ext uri="{FF2B5EF4-FFF2-40B4-BE49-F238E27FC236}">
                <a16:creationId xmlns:a16="http://schemas.microsoft.com/office/drawing/2014/main" id="{BC70299D-3EB9-445E-B239-3E320970610F}"/>
              </a:ext>
            </a:extLst>
          </p:cNvPr>
          <p:cNvGrpSpPr>
            <a:grpSpLocks/>
          </p:cNvGrpSpPr>
          <p:nvPr/>
        </p:nvGrpSpPr>
        <p:grpSpPr bwMode="auto">
          <a:xfrm>
            <a:off x="5292725" y="1143000"/>
            <a:ext cx="3527425" cy="4591050"/>
            <a:chOff x="2411760" y="1412776"/>
            <a:chExt cx="3528392" cy="4077469"/>
          </a:xfrm>
        </p:grpSpPr>
        <p:graphicFrame>
          <p:nvGraphicFramePr>
            <p:cNvPr id="87053" name="Object 1">
              <a:extLst>
                <a:ext uri="{FF2B5EF4-FFF2-40B4-BE49-F238E27FC236}">
                  <a16:creationId xmlns:a16="http://schemas.microsoft.com/office/drawing/2014/main" id="{96D2FDE9-8540-496A-8427-952F04777034}"/>
                </a:ext>
              </a:extLst>
            </p:cNvPr>
            <p:cNvGraphicFramePr>
              <a:graphicFrameLocks noChangeAspect="1"/>
            </p:cNvGraphicFramePr>
            <p:nvPr/>
          </p:nvGraphicFramePr>
          <p:xfrm>
            <a:off x="2411760" y="1412776"/>
            <a:ext cx="3528392" cy="4077469"/>
          </p:xfrm>
          <a:graphic>
            <a:graphicData uri="http://schemas.openxmlformats.org/presentationml/2006/ole">
              <mc:AlternateContent xmlns:mc="http://schemas.openxmlformats.org/markup-compatibility/2006">
                <mc:Choice xmlns:v="urn:schemas-microsoft-com:vml" Requires="v">
                  <p:oleObj spid="_x0000_s2123" r:id="rId3" imgW="4357688" imgH="4584700" progId="">
                    <p:embed/>
                  </p:oleObj>
                </mc:Choice>
                <mc:Fallback>
                  <p:oleObj r:id="rId3" imgW="4357688" imgH="4584700"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412776"/>
                          <a:ext cx="3528392" cy="407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5008" name="矩形 15">
              <a:extLst>
                <a:ext uri="{FF2B5EF4-FFF2-40B4-BE49-F238E27FC236}">
                  <a16:creationId xmlns:a16="http://schemas.microsoft.com/office/drawing/2014/main" id="{814E720C-0F12-4003-866B-3E7EC487C16C}"/>
                </a:ext>
              </a:extLst>
            </p:cNvPr>
            <p:cNvSpPr/>
            <p:nvPr/>
          </p:nvSpPr>
          <p:spPr>
            <a:xfrm>
              <a:off x="4139433" y="1498781"/>
              <a:ext cx="431918" cy="360938"/>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algn="just" eaLnBrk="1" hangingPunct="1">
                <a:lnSpc>
                  <a:spcPct val="110000"/>
                </a:lnSpc>
                <a:buClr>
                  <a:srgbClr val="009999"/>
                </a:buClr>
                <a:buSzPct val="50000"/>
                <a:buFont typeface="Monotype Sorts"/>
                <a:buNone/>
                <a:defRPr/>
              </a:pPr>
              <a:endParaRPr lang="zh-CN" altLang="en-US" sz="3000" noProof="1">
                <a:solidFill>
                  <a:srgbClr val="808080"/>
                </a:solidFill>
                <a:ea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5C0502-5A20-4E48-8F7D-BFC081BBFAE9}"/>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E1C8AC29-DE7A-4BB4-92EA-D618F5971AEE}"/>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13DBE675-CD8D-47CF-A899-EE87977FC7CA}"/>
              </a:ext>
            </a:extLst>
          </p:cNvPr>
          <p:cNvSpPr>
            <a:spLocks noGrp="1"/>
          </p:cNvSpPr>
          <p:nvPr>
            <p:ph type="sldNum" sz="quarter" idx="12"/>
          </p:nvPr>
        </p:nvSpPr>
        <p:spPr/>
        <p:txBody>
          <a:bodyPr/>
          <a:lstStyle/>
          <a:p>
            <a:pPr>
              <a:defRPr/>
            </a:pPr>
            <a:fld id="{6EC13ADA-4788-4A6B-BDD8-912DE1061E1E}" type="slidenum">
              <a:rPr lang="zh-CN" altLang="en-US"/>
              <a:pPr>
                <a:defRPr/>
              </a:pPr>
              <a:t>91</a:t>
            </a:fld>
            <a:endParaRPr lang="en-US" altLang="zh-CN"/>
          </a:p>
        </p:txBody>
      </p:sp>
      <p:sp>
        <p:nvSpPr>
          <p:cNvPr id="5" name="Rectangle 2">
            <a:extLst>
              <a:ext uri="{FF2B5EF4-FFF2-40B4-BE49-F238E27FC236}">
                <a16:creationId xmlns:a16="http://schemas.microsoft.com/office/drawing/2014/main" id="{157B2BB1-8D6E-449C-B132-32CFD6843AC8}"/>
              </a:ext>
            </a:extLst>
          </p:cNvPr>
          <p:cNvSpPr txBox="1">
            <a:spLocks noChangeArrowheads="1"/>
          </p:cNvSpPr>
          <p:nvPr/>
        </p:nvSpPr>
        <p:spPr>
          <a:xfrm>
            <a:off x="142844" y="907580"/>
            <a:ext cx="5221244" cy="5450378"/>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lvl1pPr marL="342900" indent="-3429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buFont typeface="Arial" panose="020B0604020202020204" pitchFamily="34" charset="0"/>
              <a:buChar char="•"/>
              <a:defRPr/>
            </a:pPr>
            <a:r>
              <a:rPr lang="zh-CN" altLang="en-US" sz="32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主索引</a:t>
            </a:r>
            <a:r>
              <a:rPr lang="zh-CN" altLang="zh-CN" sz="32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a:t>
            </a:r>
            <a:r>
              <a:rPr lang="zh-CN" altLang="en-US" sz="32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聚集索引</a:t>
            </a:r>
            <a:r>
              <a:rPr lang="zh-CN" altLang="zh-CN" sz="32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a:t>
            </a:r>
            <a:r>
              <a:rPr lang="zh-CN" altLang="en-US" sz="3200" noProof="1">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 </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楷体_GB2312"/>
              </a:rPr>
              <a:t>数据文件按照搜索码值排序</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索引码</a:t>
            </a:r>
            <a:r>
              <a:rPr lang="zh-CN" altLang="en-US" sz="280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常常为主码上</a:t>
            </a: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，但可以建立在任何搜索码上</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每个索引项对应</a:t>
            </a:r>
            <a:r>
              <a:rPr lang="zh-CN" altLang="en-US" sz="280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一个磁盘块</a:t>
            </a:r>
            <a:r>
              <a:rPr lang="zh-CN" altLang="zh-CN" sz="280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索引文件按照键值大小排序</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主索引是具有</a:t>
            </a:r>
            <a:r>
              <a:rPr lang="zh-CN" altLang="en-US" sz="280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两个域</a:t>
            </a: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的</a:t>
            </a:r>
            <a:r>
              <a:rPr lang="zh-CN" altLang="en-US" sz="2800" noProof="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有序定长记录文件</a:t>
            </a:r>
          </a:p>
          <a:p>
            <a:pPr lvl="2" algn="just" eaLnBrk="1" hangingPunct="1">
              <a:lnSpc>
                <a:spcPts val="2800"/>
              </a:lnSpc>
              <a:buSzPct val="50000"/>
              <a:buFont typeface="Wingdings" panose="05000000000000000000" pitchFamily="2" charset="2"/>
              <a:buChar char="l"/>
              <a:defRPr/>
            </a:pPr>
            <a:r>
              <a:rPr lang="zh-CN" altLang="en-US" sz="2400" noProof="1">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第一个域存储每个数据文件块的最小键值</a:t>
            </a:r>
          </a:p>
          <a:p>
            <a:pPr lvl="2" algn="just" eaLnBrk="1" hangingPunct="1">
              <a:lnSpc>
                <a:spcPts val="2800"/>
              </a:lnSpc>
              <a:buSzPct val="50000"/>
              <a:buFont typeface="Wingdings" panose="05000000000000000000" pitchFamily="2" charset="2"/>
              <a:buChar char="l"/>
              <a:defRPr/>
            </a:pPr>
            <a:r>
              <a:rPr lang="zh-CN" altLang="en-US" sz="2400" noProof="1">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第二个域存储指向记录磁盘块地址的指针</a:t>
            </a:r>
          </a:p>
          <a:p>
            <a:pPr lvl="1" algn="just" eaLnBrk="1" hangingPunct="1">
              <a:lnSpc>
                <a:spcPts val="2800"/>
              </a:lnSpc>
              <a:buSzPct val="50000"/>
              <a:buFont typeface="Wingdings" panose="05000000000000000000" pitchFamily="2" charset="2"/>
              <a:buChar char="u"/>
              <a:defRPr/>
            </a:pPr>
            <a:r>
              <a:rPr lang="zh-CN" altLang="en-US" sz="2800" noProof="1">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主索引常常是稀疏索引</a:t>
            </a:r>
          </a:p>
        </p:txBody>
      </p:sp>
      <p:pic>
        <p:nvPicPr>
          <p:cNvPr id="88072" name="Picture 2">
            <a:extLst>
              <a:ext uri="{FF2B5EF4-FFF2-40B4-BE49-F238E27FC236}">
                <a16:creationId xmlns:a16="http://schemas.microsoft.com/office/drawing/2014/main" id="{D1E30066-4C45-4076-BF8E-296C99D53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052513"/>
            <a:ext cx="3551238"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38D232-F7B6-4A8B-8C49-2128F64295BA}"/>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4A7B692E-0C48-4BA9-B8BA-619D2AE2F2EB}"/>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F78FBC36-F433-4882-89B0-E5FB7F2A02AB}"/>
              </a:ext>
            </a:extLst>
          </p:cNvPr>
          <p:cNvSpPr>
            <a:spLocks noGrp="1"/>
          </p:cNvSpPr>
          <p:nvPr>
            <p:ph type="sldNum" sz="quarter" idx="12"/>
          </p:nvPr>
        </p:nvSpPr>
        <p:spPr/>
        <p:txBody>
          <a:bodyPr/>
          <a:lstStyle/>
          <a:p>
            <a:pPr>
              <a:defRPr/>
            </a:pPr>
            <a:fld id="{E9535303-6332-44F4-9469-262BC2D67E00}" type="slidenum">
              <a:rPr lang="zh-CN" altLang="en-US"/>
              <a:pPr>
                <a:defRPr/>
              </a:pPr>
              <a:t>92</a:t>
            </a:fld>
            <a:endParaRPr lang="en-US" altLang="zh-CN"/>
          </a:p>
        </p:txBody>
      </p:sp>
      <p:sp>
        <p:nvSpPr>
          <p:cNvPr id="5" name="Rectangle 2">
            <a:extLst>
              <a:ext uri="{FF2B5EF4-FFF2-40B4-BE49-F238E27FC236}">
                <a16:creationId xmlns:a16="http://schemas.microsoft.com/office/drawing/2014/main" id="{0CB45D82-6DAB-4D9A-8A14-B4729A8D3562}"/>
              </a:ext>
            </a:extLst>
          </p:cNvPr>
          <p:cNvSpPr txBox="1">
            <a:spLocks noChangeArrowheads="1"/>
          </p:cNvSpPr>
          <p:nvPr/>
        </p:nvSpPr>
        <p:spPr>
          <a:xfrm>
            <a:off x="221440" y="332656"/>
            <a:ext cx="8737131" cy="3096344"/>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eaLnBrk="1" hangingPunct="1">
              <a:spcBef>
                <a:spcPct val="20000"/>
              </a:spcBef>
              <a:buFontTx/>
              <a:buChar char="•"/>
              <a:defRPr/>
            </a:pPr>
            <a:r>
              <a:rPr lang="zh-CN" altLang="en-US" sz="32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 </a:t>
            </a:r>
          </a:p>
          <a:p>
            <a:pPr marL="742950" lvl="1" indent="-285750" algn="just">
              <a:lnSpc>
                <a:spcPts val="2800"/>
              </a:lnSpc>
              <a:spcBef>
                <a:spcPts val="0"/>
              </a:spcBef>
              <a:buSzPct val="50000"/>
              <a:buFont typeface="Wingdings" panose="05000000000000000000" pitchFamily="2" charset="2"/>
              <a:buChar char="u"/>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辅助索引必须是</a:t>
            </a:r>
            <a:r>
              <a:rPr lang="zh-CN" altLang="en-US"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稠密索引</a:t>
            </a:r>
            <a:endParaRPr lang="en-US" altLang="zh-CN"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 typeface="Wingdings" panose="05000000000000000000" pitchFamily="2" charset="2"/>
              <a:buChar char="u"/>
              <a:defRPr/>
            </a:pPr>
            <a:r>
              <a:rPr lang="zh-CN" altLang="en-US"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每个搜索码值都有一个索引项</a:t>
            </a:r>
            <a:endParaRPr lang="en-US" altLang="zh-CN"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 typeface="Wingdings" panose="05000000000000000000" pitchFamily="2" charset="2"/>
              <a:buChar char="u"/>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辅助索引文件的记录数与数据文件的记录数相等</a:t>
            </a:r>
            <a:endParaRPr lang="en-US" altLang="zh-CN"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 typeface="Wingdings" panose="05000000000000000000" pitchFamily="2" charset="2"/>
              <a:buChar char="u"/>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候选码上的辅助索引与稠密聚集索引没有太大区别</a:t>
            </a:r>
            <a:r>
              <a:rPr lang="en-US" altLang="zh-CN"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 </a:t>
            </a:r>
            <a:endParaRPr lang="zh-CN" altLang="en-US"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lvl="1" indent="-285750" algn="just">
              <a:lnSpc>
                <a:spcPts val="2800"/>
              </a:lnSpc>
              <a:spcBef>
                <a:spcPts val="0"/>
              </a:spcBef>
              <a:buSzPct val="50000"/>
              <a:buFont typeface="Wingdings" panose="05000000000000000000" pitchFamily="2" charset="2"/>
              <a:buChar char="u"/>
              <a:defRPr/>
            </a:pPr>
            <a:r>
              <a:rPr lang="zh-CN" altLang="en-US" sz="2800" kern="0" dirty="0">
                <a:solidFill>
                  <a:srgbClr val="003399"/>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如果辅助索引的搜索码不是一个候选码，</a:t>
            </a:r>
            <a:r>
              <a:rPr lang="zh-CN" altLang="en-US" sz="2800" kern="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辅助索引必须包含指向每一条记录的指针</a:t>
            </a:r>
          </a:p>
        </p:txBody>
      </p:sp>
      <p:pic>
        <p:nvPicPr>
          <p:cNvPr id="90120" name="图片 5">
            <a:extLst>
              <a:ext uri="{FF2B5EF4-FFF2-40B4-BE49-F238E27FC236}">
                <a16:creationId xmlns:a16="http://schemas.microsoft.com/office/drawing/2014/main" id="{DA3F7FFE-EB4A-45E0-86A3-50C3386AA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5" y="3573463"/>
            <a:ext cx="69135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3C533-F36E-49F5-B9D5-832469EAB553}"/>
              </a:ext>
            </a:extLst>
          </p:cNvPr>
          <p:cNvSpPr>
            <a:spLocks noGrp="1"/>
          </p:cNvSpPr>
          <p:nvPr>
            <p:ph type="dt" sz="quarter" idx="10"/>
          </p:nvPr>
        </p:nvSpPr>
        <p:spPr/>
        <p:txBody>
          <a:bodyPr/>
          <a:lstStyle/>
          <a:p>
            <a:pPr>
              <a:defRPr/>
            </a:pPr>
            <a:fld id="{2FC5A806-E62D-4361-9FA7-FFE670E8599B}" type="datetime1">
              <a:rPr lang="zh-CN" altLang="en-US" smtClean="0"/>
              <a:pPr>
                <a:defRPr/>
              </a:pPr>
              <a:t>2023/4/11</a:t>
            </a:fld>
            <a:endParaRPr lang="en-US" altLang="zh-CN"/>
          </a:p>
        </p:txBody>
      </p:sp>
      <p:sp>
        <p:nvSpPr>
          <p:cNvPr id="3" name="页脚占位符 2">
            <a:extLst>
              <a:ext uri="{FF2B5EF4-FFF2-40B4-BE49-F238E27FC236}">
                <a16:creationId xmlns:a16="http://schemas.microsoft.com/office/drawing/2014/main" id="{283E2473-CC3F-43F7-AFF7-06A261926442}"/>
              </a:ext>
            </a:extLst>
          </p:cNvPr>
          <p:cNvSpPr>
            <a:spLocks noGrp="1"/>
          </p:cNvSpPr>
          <p:nvPr>
            <p:ph type="ftr" sz="quarter" idx="11"/>
          </p:nvPr>
        </p:nvSpPr>
        <p:spPr/>
        <p:txBody>
          <a:bodyPr/>
          <a:lstStyle/>
          <a:p>
            <a:pPr>
              <a:defRPr/>
            </a:pPr>
            <a:r>
              <a:rPr lang="en-US" altLang="zh-CN" dirty="0"/>
              <a:t>HIT-AIOT</a:t>
            </a:r>
          </a:p>
        </p:txBody>
      </p:sp>
      <p:sp>
        <p:nvSpPr>
          <p:cNvPr id="4" name="灯片编号占位符 3">
            <a:extLst>
              <a:ext uri="{FF2B5EF4-FFF2-40B4-BE49-F238E27FC236}">
                <a16:creationId xmlns:a16="http://schemas.microsoft.com/office/drawing/2014/main" id="{FC68DDEA-C7DB-49F8-B73C-72BB8C98C734}"/>
              </a:ext>
            </a:extLst>
          </p:cNvPr>
          <p:cNvSpPr>
            <a:spLocks noGrp="1"/>
          </p:cNvSpPr>
          <p:nvPr>
            <p:ph type="sldNum" sz="quarter" idx="12"/>
          </p:nvPr>
        </p:nvSpPr>
        <p:spPr/>
        <p:txBody>
          <a:bodyPr/>
          <a:lstStyle/>
          <a:p>
            <a:pPr>
              <a:defRPr/>
            </a:pPr>
            <a:fld id="{05B4B6B6-8B5D-4AF4-AE53-66B35BC78FE4}" type="slidenum">
              <a:rPr lang="zh-CN" altLang="en-US"/>
              <a:pPr>
                <a:defRPr/>
              </a:pPr>
              <a:t>93</a:t>
            </a:fld>
            <a:endParaRPr lang="en-US" altLang="zh-CN"/>
          </a:p>
        </p:txBody>
      </p:sp>
      <p:sp>
        <p:nvSpPr>
          <p:cNvPr id="7" name="Rectangle 2">
            <a:extLst>
              <a:ext uri="{FF2B5EF4-FFF2-40B4-BE49-F238E27FC236}">
                <a16:creationId xmlns:a16="http://schemas.microsoft.com/office/drawing/2014/main" id="{70415300-2012-4011-8240-10788698ADBB}"/>
              </a:ext>
            </a:extLst>
          </p:cNvPr>
          <p:cNvSpPr txBox="1">
            <a:spLocks noChangeArrowheads="1"/>
          </p:cNvSpPr>
          <p:nvPr/>
        </p:nvSpPr>
        <p:spPr>
          <a:xfrm>
            <a:off x="611188" y="1557338"/>
            <a:ext cx="8001000" cy="3005137"/>
          </a:xfrm>
          <a:prstGeom prst="rect">
            <a:avLst/>
          </a:prstGeom>
        </p:spPr>
        <p:txBody>
          <a:bodyPr/>
          <a:lstStyle/>
          <a:p>
            <a:pPr marL="342900" indent="-342900" algn="just" eaLnBrk="1" hangingPunct="1">
              <a:spcBef>
                <a:spcPts val="0"/>
              </a:spcBef>
              <a:buClr>
                <a:srgbClr val="009999"/>
              </a:buClr>
              <a:buSzPct val="100000"/>
              <a:buFont typeface="Arial" panose="020B0604020202020204" pitchFamily="34" charset="0"/>
              <a:buChar char="•"/>
              <a:defRPr/>
            </a:pPr>
            <a:r>
              <a:rPr kumimoji="1" lang="zh-CN" altLang="en-US" sz="3200" b="0" kern="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优点</a:t>
            </a:r>
            <a:endParaRPr lang="en-US" altLang="zh-CN" sz="3200" b="0" kern="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spcBef>
                <a:spcPts val="0"/>
              </a:spcBef>
              <a:buFont typeface="Wingdings" panose="05000000000000000000" pitchFamily="2" charset="2"/>
              <a:buChar char="u"/>
              <a:defRPr/>
            </a:pPr>
            <a:r>
              <a:rPr lang="zh-CN" altLang="en-US" sz="2800" b="0" dirty="0">
                <a:solidFill>
                  <a:srgbClr val="003399"/>
                </a:solidFill>
                <a:latin typeface="华文新魏" panose="02010800040101010101" pitchFamily="2" charset="-122"/>
                <a:ea typeface="华文新魏" panose="02010800040101010101" pitchFamily="2" charset="-122"/>
              </a:rPr>
              <a:t>索引文件比被索引的数据文件小得多</a:t>
            </a:r>
            <a:endParaRPr lang="en-US" altLang="zh-CN" sz="2800" b="0" dirty="0">
              <a:solidFill>
                <a:srgbClr val="003399"/>
              </a:solidFill>
              <a:latin typeface="华文新魏" panose="02010800040101010101" pitchFamily="2" charset="-122"/>
              <a:ea typeface="华文新魏" panose="02010800040101010101" pitchFamily="2" charset="-122"/>
            </a:endParaRPr>
          </a:p>
          <a:p>
            <a:pPr marL="685800" lvl="1" indent="-228600">
              <a:spcBef>
                <a:spcPts val="0"/>
              </a:spcBef>
              <a:buFont typeface="Wingdings" panose="05000000000000000000" pitchFamily="2" charset="2"/>
              <a:buChar char="u"/>
              <a:defRPr/>
            </a:pPr>
            <a:r>
              <a:rPr lang="zh-CN" altLang="en-US" sz="2800" b="0" dirty="0">
                <a:solidFill>
                  <a:srgbClr val="003399"/>
                </a:solidFill>
                <a:latin typeface="华文新魏" panose="02010800040101010101" pitchFamily="2" charset="-122"/>
                <a:ea typeface="华文新魏" panose="02010800040101010101" pitchFamily="2" charset="-122"/>
              </a:rPr>
              <a:t>索引文件搜索比搜索数据文件节省大量时间</a:t>
            </a:r>
            <a:endParaRPr lang="en-US" altLang="zh-CN" sz="2800" b="0" dirty="0">
              <a:solidFill>
                <a:srgbClr val="003399"/>
              </a:solidFill>
              <a:latin typeface="华文新魏" panose="02010800040101010101" pitchFamily="2" charset="-122"/>
              <a:ea typeface="华文新魏" panose="02010800040101010101" pitchFamily="2" charset="-122"/>
            </a:endParaRPr>
          </a:p>
          <a:p>
            <a:pPr marL="228600" indent="-228600">
              <a:spcBef>
                <a:spcPts val="0"/>
              </a:spcBef>
              <a:buClr>
                <a:srgbClr val="DAEDEF">
                  <a:lumMod val="50000"/>
                </a:srgbClr>
              </a:buClr>
              <a:buFont typeface="Arial" panose="020B0604020202020204" pitchFamily="34" charset="0"/>
              <a:buChar char="•"/>
              <a:defRPr/>
            </a:pPr>
            <a:r>
              <a:rPr lang="zh-CN" altLang="en-US" sz="3200" b="0" kern="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3200" b="0" kern="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缺点</a:t>
            </a:r>
            <a:endParaRPr kumimoji="1" lang="en-US" altLang="zh-CN" sz="3200" b="0" kern="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spcBef>
                <a:spcPts val="0"/>
              </a:spcBef>
              <a:buFont typeface="Wingdings" panose="05000000000000000000" pitchFamily="2" charset="2"/>
              <a:buChar char="u"/>
              <a:defRPr/>
            </a:pPr>
            <a:r>
              <a:rPr lang="zh-CN" altLang="en-US" sz="2800" b="0" dirty="0">
                <a:solidFill>
                  <a:srgbClr val="003399"/>
                </a:solidFill>
                <a:latin typeface="华文新魏" panose="02010800040101010101" pitchFamily="2" charset="-122"/>
                <a:ea typeface="华文新魏" panose="02010800040101010101" pitchFamily="2" charset="-122"/>
              </a:rPr>
              <a:t>处理数据更新时，需要维护数据文件和索引文件记录之间的序关系</a:t>
            </a:r>
            <a:endParaRPr lang="en-US" altLang="zh-CN" sz="2800" b="0" dirty="0">
              <a:solidFill>
                <a:srgbClr val="003399"/>
              </a:solidFill>
              <a:latin typeface="华文新魏" panose="02010800040101010101" pitchFamily="2" charset="-122"/>
              <a:ea typeface="华文新魏" panose="02010800040101010101" pitchFamily="2" charset="-122"/>
            </a:endParaRPr>
          </a:p>
          <a:p>
            <a:pPr marL="1143000" lvl="2" indent="-228600" algn="just" eaLnBrk="1" hangingPunct="1">
              <a:spcBef>
                <a:spcPct val="20000"/>
              </a:spcBef>
              <a:buClr>
                <a:srgbClr val="009999"/>
              </a:buClr>
              <a:buSzPct val="65000"/>
              <a:buFont typeface="Monotype Sorts" pitchFamily="2" charset="2"/>
              <a:buChar char="F"/>
              <a:defRPr/>
            </a:pPr>
            <a:endParaRPr kumimoji="1" lang="zh-CN" altLang="en-US" sz="2400" b="0" kern="0" dirty="0">
              <a:solidFill>
                <a:srgbClr val="808080"/>
              </a:solidFill>
              <a:ea typeface="华文行楷" panose="02010800040101010101" pitchFamily="2" charset="-122"/>
              <a:cs typeface="Times New Roman" panose="02020603050405020304" pitchFamily="18" charset="0"/>
            </a:endParaRPr>
          </a:p>
          <a:p>
            <a:pPr marL="1143000" lvl="2" indent="-228600" algn="just" eaLnBrk="1" hangingPunct="1">
              <a:spcBef>
                <a:spcPct val="20000"/>
              </a:spcBef>
              <a:buClr>
                <a:srgbClr val="009999"/>
              </a:buClr>
              <a:buSzPct val="65000"/>
              <a:buFont typeface="Monotype Sorts" pitchFamily="2" charset="2"/>
              <a:buChar char="F"/>
              <a:defRPr/>
            </a:pPr>
            <a:endParaRPr kumimoji="1" lang="zh-CN" altLang="en-US" sz="2400" b="0" kern="0" dirty="0">
              <a:solidFill>
                <a:srgbClr val="808080"/>
              </a:solidFill>
              <a:ea typeface="华文行楷" panose="02010800040101010101" pitchFamily="2" charset="-122"/>
              <a:cs typeface="Times New Roman" panose="02020603050405020304" pitchFamily="18" charset="0"/>
            </a:endParaRPr>
          </a:p>
          <a:p>
            <a:pPr marL="1143000" lvl="2" indent="-228600" algn="just" eaLnBrk="1" hangingPunct="1">
              <a:spcBef>
                <a:spcPct val="20000"/>
              </a:spcBef>
              <a:buClr>
                <a:srgbClr val="009999"/>
              </a:buClr>
              <a:buSzPct val="65000"/>
              <a:buFont typeface="Monotype Sorts" pitchFamily="2" charset="2"/>
              <a:buChar char="F"/>
              <a:defRPr/>
            </a:pPr>
            <a:endParaRPr kumimoji="1" lang="zh-CN" altLang="en-US" sz="2400" b="0" kern="0" dirty="0">
              <a:solidFill>
                <a:srgbClr val="808080"/>
              </a:solidFill>
              <a:ea typeface="华文行楷" panose="02010800040101010101" pitchFamily="2" charset="-122"/>
              <a:cs typeface="Times New Roman" panose="02020603050405020304" pitchFamily="18" charset="0"/>
            </a:endParaRPr>
          </a:p>
        </p:txBody>
      </p:sp>
      <p:pic>
        <p:nvPicPr>
          <p:cNvPr id="91142" name="图片 4">
            <a:extLst>
              <a:ext uri="{FF2B5EF4-FFF2-40B4-BE49-F238E27FC236}">
                <a16:creationId xmlns:a16="http://schemas.microsoft.com/office/drawing/2014/main" id="{FB2DD250-4EEF-476A-83F2-5D735AA2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2700"/>
            <a:ext cx="80645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B3253-74B8-4FA9-800E-7B5F06553BCF}"/>
              </a:ext>
            </a:extLst>
          </p:cNvPr>
          <p:cNvSpPr>
            <a:spLocks noGrp="1"/>
          </p:cNvSpPr>
          <p:nvPr>
            <p:ph type="title"/>
          </p:nvPr>
        </p:nvSpPr>
        <p:spPr/>
        <p:txBody>
          <a:bodyPr/>
          <a:lstStyle/>
          <a:p>
            <a:pPr algn="r">
              <a:defRPr/>
            </a:pPr>
            <a:r>
              <a:rPr lang="zh-CN" altLang="en-US" dirty="0">
                <a:latin typeface="华文新魏" panose="02010800040101010101" pitchFamily="2" charset="-122"/>
                <a:ea typeface="华文新魏" panose="02010800040101010101" pitchFamily="2" charset="-122"/>
              </a:rPr>
              <a:t>索引</a:t>
            </a:r>
            <a:r>
              <a:rPr lang="zh-CN" altLang="en-US" dirty="0">
                <a:latin typeface="华文行楷" panose="02010800040101010101" pitchFamily="2" charset="-122"/>
                <a:ea typeface="华文行楷" panose="02010800040101010101" pitchFamily="2" charset="-122"/>
                <a:cs typeface="+mj-cs"/>
              </a:rPr>
              <a:t>结构</a:t>
            </a:r>
          </a:p>
        </p:txBody>
      </p:sp>
      <p:sp>
        <p:nvSpPr>
          <p:cNvPr id="7" name="Rectangle 5">
            <a:extLst>
              <a:ext uri="{FF2B5EF4-FFF2-40B4-BE49-F238E27FC236}">
                <a16:creationId xmlns:a16="http://schemas.microsoft.com/office/drawing/2014/main" id="{E49F37DF-1455-46A1-AE6C-2B40F0E429F8}"/>
              </a:ext>
            </a:extLst>
          </p:cNvPr>
          <p:cNvSpPr txBox="1">
            <a:spLocks noChangeArrowheads="1"/>
          </p:cNvSpPr>
          <p:nvPr/>
        </p:nvSpPr>
        <p:spPr bwMode="auto">
          <a:xfrm>
            <a:off x="468313" y="1052513"/>
            <a:ext cx="8429625" cy="2859087"/>
          </a:xfrm>
          <a:prstGeom prst="rect">
            <a:avLst/>
          </a:prstGeom>
          <a:noFill/>
          <a:ln w="9525">
            <a:noFill/>
            <a:miter lim="800000"/>
          </a:ln>
          <a:effectLst/>
        </p:spPr>
        <p:txBody>
          <a:bodyPr/>
          <a:lstStyle/>
          <a:p>
            <a:pPr>
              <a:spcBef>
                <a:spcPts val="0"/>
              </a:spcBef>
              <a:buFont typeface="Wingdings" panose="05000000000000000000" pitchFamily="2" charset="2"/>
              <a:buNone/>
              <a:defRPr/>
            </a:pPr>
            <a:endParaRPr lang="en-US" altLang="zh-CN"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2" name="内容占位符 2">
            <a:extLst>
              <a:ext uri="{FF2B5EF4-FFF2-40B4-BE49-F238E27FC236}">
                <a16:creationId xmlns:a16="http://schemas.microsoft.com/office/drawing/2014/main" id="{1A880CCA-6CB3-473E-8820-0DD8370CF857}"/>
              </a:ext>
            </a:extLst>
          </p:cNvPr>
          <p:cNvSpPr>
            <a:spLocks noGrp="1"/>
          </p:cNvSpPr>
          <p:nvPr>
            <p:ph idx="1"/>
          </p:nvPr>
        </p:nvSpPr>
        <p:spPr>
          <a:xfrm>
            <a:off x="428625" y="1143000"/>
            <a:ext cx="8607425" cy="5214938"/>
          </a:xfrm>
        </p:spPr>
        <p:txBody>
          <a:bodyPr/>
          <a:lstStyle/>
          <a:p>
            <a:pPr marL="0" indent="0">
              <a:buNone/>
              <a:defRPr/>
            </a:pPr>
            <a:r>
              <a:rPr lang="zh-CN" altLang="en-US" sz="2800" b="0" kern="1200" noProof="1">
                <a:solidFill>
                  <a:srgbClr val="003399"/>
                </a:solidFill>
                <a:latin typeface="华文新魏" panose="02010800040101010101" pitchFamily="2" charset="-122"/>
                <a:ea typeface="华文新魏" panose="02010800040101010101" pitchFamily="2" charset="-122"/>
                <a:cs typeface="+mn-cs"/>
              </a:rPr>
              <a:t>数据库索引结构并不唯一</a:t>
            </a:r>
            <a:endParaRPr lang="en-US" altLang="zh-CN" sz="2800" b="0" kern="1200" noProof="1">
              <a:solidFill>
                <a:srgbClr val="003399"/>
              </a:solidFill>
              <a:latin typeface="华文新魏" panose="02010800040101010101" pitchFamily="2" charset="-122"/>
              <a:ea typeface="华文新魏" panose="02010800040101010101" pitchFamily="2" charset="-122"/>
              <a:cs typeface="+mn-cs"/>
            </a:endParaRPr>
          </a:p>
          <a:p>
            <a:pPr>
              <a:defRPr/>
            </a:pPr>
            <a:r>
              <a:rPr lang="zh-CN" altLang="en-US" sz="2800" b="0" kern="1200" noProof="1">
                <a:solidFill>
                  <a:srgbClr val="003399"/>
                </a:solidFill>
                <a:latin typeface="华文新魏" panose="02010800040101010101" pitchFamily="2" charset="-122"/>
                <a:ea typeface="华文新魏" panose="02010800040101010101" pitchFamily="2" charset="-122"/>
                <a:cs typeface="+mn-cs"/>
              </a:rPr>
              <a:t>平衡树：</a:t>
            </a:r>
            <a:r>
              <a:rPr lang="en-US" altLang="zh-CN" sz="2800" b="0" kern="1200" noProof="1">
                <a:solidFill>
                  <a:srgbClr val="003399"/>
                </a:solidFill>
                <a:latin typeface="华文新魏" panose="02010800040101010101" pitchFamily="2" charset="-122"/>
                <a:ea typeface="华文新魏" panose="02010800040101010101" pitchFamily="2" charset="-122"/>
                <a:cs typeface="+mn-cs"/>
              </a:rPr>
              <a:t>B+</a:t>
            </a:r>
            <a:r>
              <a:rPr lang="zh-CN" altLang="en-US" sz="2800" b="0" kern="1200" noProof="1">
                <a:solidFill>
                  <a:srgbClr val="003399"/>
                </a:solidFill>
                <a:latin typeface="华文新魏" panose="02010800040101010101" pitchFamily="2" charset="-122"/>
                <a:ea typeface="华文新魏" panose="02010800040101010101" pitchFamily="2" charset="-122"/>
                <a:cs typeface="+mn-cs"/>
              </a:rPr>
              <a:t>树，</a:t>
            </a:r>
            <a:r>
              <a:rPr lang="en-US" altLang="zh-CN" sz="2800" b="0" kern="1200" noProof="1">
                <a:solidFill>
                  <a:srgbClr val="003399"/>
                </a:solidFill>
                <a:latin typeface="华文新魏" panose="02010800040101010101" pitchFamily="2" charset="-122"/>
                <a:ea typeface="华文新魏" panose="02010800040101010101" pitchFamily="2" charset="-122"/>
                <a:cs typeface="+mn-cs"/>
              </a:rPr>
              <a:t>B</a:t>
            </a:r>
            <a:r>
              <a:rPr lang="zh-CN" altLang="en-US" sz="2800" b="0" kern="1200" noProof="1">
                <a:solidFill>
                  <a:srgbClr val="003399"/>
                </a:solidFill>
                <a:latin typeface="华文新魏" panose="02010800040101010101" pitchFamily="2" charset="-122"/>
                <a:ea typeface="华文新魏" panose="02010800040101010101" pitchFamily="2" charset="-122"/>
                <a:cs typeface="+mn-cs"/>
              </a:rPr>
              <a:t>树</a:t>
            </a:r>
            <a:endParaRPr lang="en-US" altLang="zh-CN" sz="2400" b="0" kern="1200" noProof="1">
              <a:solidFill>
                <a:srgbClr val="003399"/>
              </a:solidFill>
              <a:latin typeface="华文新魏" panose="02010800040101010101" pitchFamily="2" charset="-122"/>
              <a:ea typeface="华文新魏" panose="02010800040101010101" pitchFamily="2" charset="-122"/>
              <a:cs typeface="+mn-cs"/>
            </a:endParaRPr>
          </a:p>
          <a:p>
            <a:pPr>
              <a:defRPr/>
            </a:pPr>
            <a:r>
              <a:rPr lang="zh-CN" altLang="en-US" sz="2800" b="0" kern="1200" noProof="1">
                <a:solidFill>
                  <a:srgbClr val="003399"/>
                </a:solidFill>
                <a:latin typeface="华文新魏" panose="02010800040101010101" pitchFamily="2" charset="-122"/>
                <a:ea typeface="华文新魏" panose="02010800040101010101" pitchFamily="2" charset="-122"/>
                <a:cs typeface="+mn-cs"/>
              </a:rPr>
              <a:t>跳表：多用于内存数据库</a:t>
            </a:r>
            <a:endParaRPr lang="en-US" altLang="zh-CN" sz="2800" b="0" kern="1200" noProof="1">
              <a:solidFill>
                <a:srgbClr val="003399"/>
              </a:solidFill>
              <a:latin typeface="华文新魏" panose="02010800040101010101" pitchFamily="2" charset="-122"/>
              <a:ea typeface="华文新魏" panose="02010800040101010101" pitchFamily="2" charset="-122"/>
              <a:cs typeface="+mn-cs"/>
            </a:endParaRPr>
          </a:p>
          <a:p>
            <a:pPr>
              <a:defRPr/>
            </a:pPr>
            <a:r>
              <a:rPr lang="zh-CN" altLang="en-US" sz="2800" b="0" kern="1200" noProof="1">
                <a:solidFill>
                  <a:srgbClr val="003399"/>
                </a:solidFill>
                <a:latin typeface="华文新魏" panose="02010800040101010101" pitchFamily="2" charset="-122"/>
                <a:ea typeface="华文新魏" panose="02010800040101010101" pitchFamily="2" charset="-122"/>
                <a:cs typeface="+mn-cs"/>
              </a:rPr>
              <a:t>字典树：多用于内存数据库</a:t>
            </a:r>
            <a:endParaRPr lang="en-US" altLang="zh-CN" sz="2800" b="0" kern="1200" noProof="1">
              <a:solidFill>
                <a:srgbClr val="003399"/>
              </a:solidFill>
              <a:latin typeface="华文新魏" panose="02010800040101010101" pitchFamily="2" charset="-122"/>
              <a:ea typeface="华文新魏" panose="02010800040101010101" pitchFamily="2" charset="-122"/>
              <a:cs typeface="+mn-cs"/>
            </a:endParaRPr>
          </a:p>
          <a:p>
            <a:pPr>
              <a:defRPr/>
            </a:pPr>
            <a:r>
              <a:rPr lang="zh-CN" altLang="en-US" sz="2800" b="0" kern="1200" noProof="1">
                <a:solidFill>
                  <a:srgbClr val="003399"/>
                </a:solidFill>
                <a:latin typeface="华文新魏" panose="02010800040101010101" pitchFamily="2" charset="-122"/>
                <a:ea typeface="华文新魏" panose="02010800040101010101" pitchFamily="2" charset="-122"/>
                <a:cs typeface="+mn-cs"/>
              </a:rPr>
              <a:t>日志结构合并树：多用于</a:t>
            </a:r>
            <a:r>
              <a:rPr lang="en-US" altLang="zh-CN" sz="2800" b="0" kern="1200" noProof="1">
                <a:solidFill>
                  <a:srgbClr val="003399"/>
                </a:solidFill>
                <a:latin typeface="华文新魏" panose="02010800040101010101" pitchFamily="2" charset="-122"/>
                <a:ea typeface="华文新魏" panose="02010800040101010101" pitchFamily="2" charset="-122"/>
                <a:cs typeface="+mn-cs"/>
              </a:rPr>
              <a:t>NoSQL</a:t>
            </a:r>
            <a:r>
              <a:rPr lang="zh-CN" altLang="en-US" sz="2800" b="0" kern="1200" noProof="1">
                <a:solidFill>
                  <a:srgbClr val="003399"/>
                </a:solidFill>
                <a:latin typeface="华文新魏" panose="02010800040101010101" pitchFamily="2" charset="-122"/>
                <a:ea typeface="华文新魏" panose="02010800040101010101" pitchFamily="2" charset="-122"/>
                <a:cs typeface="+mn-cs"/>
              </a:rPr>
              <a:t>数据库</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3113B-E8A2-410C-A0E3-13678A3D0EA1}"/>
              </a:ext>
            </a:extLst>
          </p:cNvPr>
          <p:cNvSpPr>
            <a:spLocks noGrp="1"/>
          </p:cNvSpPr>
          <p:nvPr>
            <p:ph type="title"/>
          </p:nvPr>
        </p:nvSpPr>
        <p:spPr/>
        <p:txBody>
          <a:bodyPr/>
          <a:lstStyle/>
          <a:p>
            <a:pPr algn="r">
              <a:defRPr/>
            </a:pPr>
            <a:r>
              <a:rPr lang="zh-CN" altLang="en-US" dirty="0">
                <a:latin typeface="华文行楷" panose="02010800040101010101" pitchFamily="2" charset="-122"/>
                <a:ea typeface="华文行楷" panose="02010800040101010101" pitchFamily="2" charset="-122"/>
                <a:cs typeface="+mj-cs"/>
              </a:rPr>
              <a:t>目录</a:t>
            </a:r>
          </a:p>
        </p:txBody>
      </p:sp>
      <p:sp>
        <p:nvSpPr>
          <p:cNvPr id="3" name="日期占位符 2">
            <a:extLst>
              <a:ext uri="{FF2B5EF4-FFF2-40B4-BE49-F238E27FC236}">
                <a16:creationId xmlns:a16="http://schemas.microsoft.com/office/drawing/2014/main" id="{19EE32B2-5FFA-48A5-9AF3-8313B47B0EB9}"/>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7C659DB5-02FF-4F48-B176-E1AA29FBAD4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61B75200-37B2-4B31-9809-18B88225C2E5}"/>
              </a:ext>
            </a:extLst>
          </p:cNvPr>
          <p:cNvSpPr>
            <a:spLocks noGrp="1"/>
          </p:cNvSpPr>
          <p:nvPr>
            <p:ph type="sldNum" sz="quarter" idx="12"/>
          </p:nvPr>
        </p:nvSpPr>
        <p:spPr/>
        <p:txBody>
          <a:bodyPr/>
          <a:lstStyle/>
          <a:p>
            <a:pPr>
              <a:defRPr/>
            </a:pPr>
            <a:fld id="{9AD5CB2E-A62F-4A28-B287-92E72B8B5572}" type="slidenum">
              <a:rPr lang="zh-CN" altLang="en-US"/>
              <a:pPr>
                <a:defRPr/>
              </a:pPr>
              <a:t>95</a:t>
            </a:fld>
            <a:endParaRPr lang="en-US" altLang="zh-CN"/>
          </a:p>
        </p:txBody>
      </p:sp>
      <p:sp>
        <p:nvSpPr>
          <p:cNvPr id="92166" name="Rectangle 3">
            <a:extLst>
              <a:ext uri="{FF2B5EF4-FFF2-40B4-BE49-F238E27FC236}">
                <a16:creationId xmlns:a16="http://schemas.microsoft.com/office/drawing/2014/main" id="{D9526B56-891A-4D32-8274-D4DB5CF5BA74}"/>
              </a:ext>
            </a:extLst>
          </p:cNvPr>
          <p:cNvSpPr txBox="1">
            <a:spLocks noChangeArrowheads="1"/>
          </p:cNvSpPr>
          <p:nvPr/>
        </p:nvSpPr>
        <p:spPr bwMode="auto">
          <a:xfrm>
            <a:off x="1571625" y="1628775"/>
            <a:ext cx="71262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0"/>
              </a:spcBef>
            </a:pPr>
            <a:r>
              <a:rPr lang="zh-CN" altLang="en-US">
                <a:solidFill>
                  <a:srgbClr val="BFBFBF"/>
                </a:solidFill>
                <a:latin typeface="华文新魏" panose="02010800040101010101" pitchFamily="2" charset="-122"/>
                <a:ea typeface="华文新魏" panose="02010800040101010101" pitchFamily="2" charset="-122"/>
              </a:rPr>
              <a:t>数据库存储设备</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BFBFBF"/>
                </a:solidFill>
                <a:latin typeface="华文新魏" panose="02010800040101010101" pitchFamily="2" charset="-122"/>
                <a:ea typeface="华文新魏" panose="02010800040101010101" pitchFamily="2" charset="-122"/>
              </a:rPr>
              <a:t>磁盘文件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en-US" altLang="zh-CN">
                <a:solidFill>
                  <a:srgbClr val="BFBFBF"/>
                </a:solidFill>
                <a:latin typeface="华文新魏" panose="02010800040101010101" pitchFamily="2" charset="-122"/>
                <a:ea typeface="华文新魏" panose="02010800040101010101" pitchFamily="2" charset="-122"/>
              </a:rPr>
              <a:t>Hash</a:t>
            </a:r>
            <a:r>
              <a:rPr lang="zh-CN" altLang="en-US">
                <a:solidFill>
                  <a:srgbClr val="BFBFBF"/>
                </a:solidFill>
                <a:latin typeface="华文新魏" panose="02010800040101010101" pitchFamily="2" charset="-122"/>
                <a:ea typeface="华文新魏" panose="02010800040101010101" pitchFamily="2" charset="-122"/>
              </a:rPr>
              <a:t>文件</a:t>
            </a:r>
            <a:endParaRPr lang="en-US" altLang="zh-CN">
              <a:solidFill>
                <a:srgbClr val="BFBFBF"/>
              </a:solidFill>
              <a:latin typeface="华文新魏" panose="02010800040101010101" pitchFamily="2" charset="-122"/>
              <a:ea typeface="华文新魏" panose="02010800040101010101" pitchFamily="2" charset="-122"/>
            </a:endParaRPr>
          </a:p>
          <a:p>
            <a:pPr>
              <a:spcBef>
                <a:spcPct val="0"/>
              </a:spcBef>
            </a:pPr>
            <a:r>
              <a:rPr lang="zh-CN" altLang="en-US">
                <a:solidFill>
                  <a:srgbClr val="A6A6A6"/>
                </a:solidFill>
                <a:latin typeface="华文新魏" panose="02010800040101010101" pitchFamily="2" charset="-122"/>
                <a:ea typeface="华文新魏" panose="02010800040101010101" pitchFamily="2" charset="-122"/>
              </a:rPr>
              <a:t>索引文件</a:t>
            </a:r>
            <a:endParaRPr lang="en-US" altLang="zh-CN">
              <a:solidFill>
                <a:srgbClr val="A6A6A6"/>
              </a:solidFill>
              <a:latin typeface="华文新魏" panose="02010800040101010101" pitchFamily="2" charset="-122"/>
              <a:ea typeface="华文新魏" panose="02010800040101010101" pitchFamily="2" charset="-122"/>
            </a:endParaRPr>
          </a:p>
          <a:p>
            <a:pPr>
              <a:spcBef>
                <a:spcPct val="0"/>
              </a:spcBef>
            </a:pPr>
            <a:r>
              <a:rPr lang="en-US" altLang="zh-CN">
                <a:latin typeface="华文新魏" panose="02010800040101010101" pitchFamily="2" charset="-122"/>
                <a:ea typeface="华文新魏" panose="02010800040101010101" pitchFamily="2" charset="-122"/>
              </a:rPr>
              <a:t>B</a:t>
            </a:r>
            <a:r>
              <a:rPr lang="en-US" altLang="zh-CN" baseline="30000">
                <a:latin typeface="华文新魏" panose="02010800040101010101" pitchFamily="2" charset="-122"/>
                <a:ea typeface="华文新魏" panose="02010800040101010101" pitchFamily="2" charset="-122"/>
              </a:rPr>
              <a:t>+</a:t>
            </a:r>
            <a:r>
              <a:rPr lang="en-US" altLang="zh-CN">
                <a:latin typeface="华文新魏" panose="02010800040101010101" pitchFamily="2" charset="-122"/>
                <a:ea typeface="华文新魏" panose="02010800040101010101" pitchFamily="2" charset="-122"/>
              </a:rPr>
              <a:t>-</a:t>
            </a:r>
            <a:r>
              <a:rPr lang="zh-CN" altLang="en-US">
                <a:latin typeface="华文新魏" panose="02010800040101010101" pitchFamily="2" charset="-122"/>
                <a:ea typeface="华文新魏" panose="02010800040101010101" pitchFamily="2" charset="-122"/>
              </a:rPr>
              <a:t>树文件索引</a:t>
            </a:r>
          </a:p>
          <a:p>
            <a:pPr>
              <a:spcBef>
                <a:spcPct val="0"/>
              </a:spcBef>
            </a:pPr>
            <a:r>
              <a:rPr lang="en-US" altLang="zh-CN">
                <a:solidFill>
                  <a:srgbClr val="BFBFBF"/>
                </a:solidFill>
                <a:latin typeface="华文新魏" panose="02010800040101010101" pitchFamily="2" charset="-122"/>
                <a:ea typeface="华文新魏" panose="02010800040101010101" pitchFamily="2" charset="-122"/>
                <a:sym typeface="楷体_GB2312"/>
              </a:rPr>
              <a:t>B-</a:t>
            </a:r>
            <a:r>
              <a:rPr lang="zh-CN" altLang="en-US">
                <a:solidFill>
                  <a:srgbClr val="BFBFBF"/>
                </a:solidFill>
                <a:latin typeface="华文新魏" panose="02010800040101010101" pitchFamily="2" charset="-122"/>
                <a:ea typeface="华文新魏" panose="02010800040101010101" pitchFamily="2" charset="-122"/>
                <a:sym typeface="楷体_GB2312"/>
              </a:rPr>
              <a:t>树文件索引</a:t>
            </a:r>
            <a:endParaRPr lang="en-US" altLang="zh-CN">
              <a:solidFill>
                <a:srgbClr val="BFBFBF"/>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B3253-74B8-4FA9-800E-7B5F06553BCF}"/>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cs typeface="+mj-cs"/>
              </a:rPr>
              <a:t>结构</a:t>
            </a:r>
          </a:p>
        </p:txBody>
      </p:sp>
      <p:sp>
        <p:nvSpPr>
          <p:cNvPr id="4" name="日期占位符 3">
            <a:extLst>
              <a:ext uri="{FF2B5EF4-FFF2-40B4-BE49-F238E27FC236}">
                <a16:creationId xmlns:a16="http://schemas.microsoft.com/office/drawing/2014/main" id="{339F6F8B-16E7-4FB9-8F79-9823B6CA2BFA}"/>
              </a:ext>
            </a:extLst>
          </p:cNvPr>
          <p:cNvSpPr>
            <a:spLocks noGrp="1"/>
          </p:cNvSpPr>
          <p:nvPr>
            <p:ph type="dt" sz="quarter" idx="10"/>
          </p:nvPr>
        </p:nvSpPr>
        <p:spPr/>
        <p:txBody>
          <a:bodyPr/>
          <a:lstStyle/>
          <a:p>
            <a:pPr>
              <a:defRPr/>
            </a:pPr>
            <a:fld id="{4BAF0FFE-4E2F-4250-BE16-EEC04A214410}" type="datetime1">
              <a:rPr lang="zh-CN" altLang="en-US" smtClean="0"/>
              <a:pPr>
                <a:defRPr/>
              </a:pPr>
              <a:t>2023/4/11</a:t>
            </a:fld>
            <a:endParaRPr lang="en-US" altLang="zh-CN"/>
          </a:p>
        </p:txBody>
      </p:sp>
      <p:sp>
        <p:nvSpPr>
          <p:cNvPr id="6" name="灯片编号占位符 5">
            <a:extLst>
              <a:ext uri="{FF2B5EF4-FFF2-40B4-BE49-F238E27FC236}">
                <a16:creationId xmlns:a16="http://schemas.microsoft.com/office/drawing/2014/main" id="{65483F07-D168-40DC-A215-85C7883725C6}"/>
              </a:ext>
            </a:extLst>
          </p:cNvPr>
          <p:cNvSpPr>
            <a:spLocks noGrp="1"/>
          </p:cNvSpPr>
          <p:nvPr>
            <p:ph type="sldNum" sz="quarter" idx="12"/>
          </p:nvPr>
        </p:nvSpPr>
        <p:spPr/>
        <p:txBody>
          <a:bodyPr/>
          <a:lstStyle/>
          <a:p>
            <a:pPr>
              <a:defRPr/>
            </a:pPr>
            <a:fld id="{9D05A57F-2D57-4782-8025-80291D183018}" type="slidenum">
              <a:rPr lang="zh-CN" altLang="en-US"/>
              <a:pPr>
                <a:defRPr/>
              </a:pPr>
              <a:t>96</a:t>
            </a:fld>
            <a:endParaRPr lang="en-US" altLang="zh-CN"/>
          </a:p>
        </p:txBody>
      </p:sp>
      <p:sp>
        <p:nvSpPr>
          <p:cNvPr id="7" name="Rectangle 5">
            <a:extLst>
              <a:ext uri="{FF2B5EF4-FFF2-40B4-BE49-F238E27FC236}">
                <a16:creationId xmlns:a16="http://schemas.microsoft.com/office/drawing/2014/main" id="{E49F37DF-1455-46A1-AE6C-2B40F0E429F8}"/>
              </a:ext>
            </a:extLst>
          </p:cNvPr>
          <p:cNvSpPr txBox="1">
            <a:spLocks noChangeArrowheads="1"/>
          </p:cNvSpPr>
          <p:nvPr/>
        </p:nvSpPr>
        <p:spPr bwMode="auto">
          <a:xfrm>
            <a:off x="468313" y="1052513"/>
            <a:ext cx="8429625" cy="2859087"/>
          </a:xfrm>
          <a:prstGeom prst="rect">
            <a:avLst/>
          </a:prstGeom>
          <a:noFill/>
          <a:ln w="9525">
            <a:noFill/>
            <a:miter lim="800000"/>
          </a:ln>
          <a:effectLst/>
        </p:spPr>
        <p:txBody>
          <a:bodyPr/>
          <a:lstStyle/>
          <a:p>
            <a:pPr>
              <a:spcBef>
                <a:spcPts val="0"/>
              </a:spcBef>
              <a:buFont typeface="Wingdings" panose="05000000000000000000" pitchFamily="2" charset="2"/>
              <a:buNone/>
              <a:defRPr/>
            </a:pPr>
            <a:endParaRPr lang="en-US" altLang="zh-CN" sz="2800" kern="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 7">
            <a:extLst>
              <a:ext uri="{FF2B5EF4-FFF2-40B4-BE49-F238E27FC236}">
                <a16:creationId xmlns:a16="http://schemas.microsoft.com/office/drawing/2014/main" id="{EF1C35A6-9CA8-45F7-BD8C-EA6DB1FDCC60}"/>
              </a:ext>
            </a:extLst>
          </p:cNvPr>
          <p:cNvSpPr/>
          <p:nvPr/>
        </p:nvSpPr>
        <p:spPr bwMode="auto">
          <a:xfrm>
            <a:off x="1285852" y="3933056"/>
            <a:ext cx="7390604" cy="2643206"/>
          </a:xfrm>
          <a:prstGeom prst="roundRect">
            <a:avLst/>
          </a:prstGeom>
          <a:solidFill>
            <a:srgbClr val="FFFFCC"/>
          </a:solidFill>
          <a:ln w="9525" cap="flat" cmpd="sng" algn="ctr">
            <a:solidFill>
              <a:srgbClr val="FF0000"/>
            </a:solidFill>
            <a:prstDash val="solid"/>
            <a:round/>
            <a:headEnd type="none" w="med" len="med"/>
            <a:tailEnd type="none" w="med" len="med"/>
          </a:ln>
          <a:effectLst>
            <a:outerShdw blurRad="50800" dist="38100" dir="18900000" algn="bl"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marL="342900" indent="-342900" algn="just" eaLnBrk="1" hangingPunct="1">
              <a:lnSpc>
                <a:spcPct val="110000"/>
              </a:lnSpc>
              <a:spcBef>
                <a:spcPct val="20000"/>
              </a:spcBef>
              <a:buClr>
                <a:srgbClr val="009999"/>
              </a:buClr>
              <a:buSzPct val="50000"/>
              <a:defRPr/>
            </a:pPr>
            <a:endParaRPr kumimoji="1" lang="zh-CN" altLang="en-US" sz="3000">
              <a:solidFill>
                <a:srgbClr val="808080"/>
              </a:solidFill>
              <a:ea typeface="华文新魏" panose="02010800040101010101" pitchFamily="2" charset="-122"/>
            </a:endParaRPr>
          </a:p>
        </p:txBody>
      </p:sp>
      <p:graphicFrame>
        <p:nvGraphicFramePr>
          <p:cNvPr id="9" name="Group 34">
            <a:extLst>
              <a:ext uri="{FF2B5EF4-FFF2-40B4-BE49-F238E27FC236}">
                <a16:creationId xmlns:a16="http://schemas.microsoft.com/office/drawing/2014/main" id="{26FA8BCD-64B2-4A7D-8AD3-8A084E3486B9}"/>
              </a:ext>
            </a:extLst>
          </p:cNvPr>
          <p:cNvGraphicFramePr>
            <a:graphicFrameLocks noGrp="1"/>
          </p:cNvGraphicFramePr>
          <p:nvPr/>
        </p:nvGraphicFramePr>
        <p:xfrm>
          <a:off x="1928813" y="4106863"/>
          <a:ext cx="6027739" cy="584200"/>
        </p:xfrm>
        <a:graphic>
          <a:graphicData uri="http://schemas.openxmlformats.org/drawingml/2006/table">
            <a:tbl>
              <a:tblPr/>
              <a:tblGrid>
                <a:gridCol w="677559">
                  <a:extLst>
                    <a:ext uri="{9D8B030D-6E8A-4147-A177-3AD203B41FA5}">
                      <a16:colId xmlns:a16="http://schemas.microsoft.com/office/drawing/2014/main" val="20000"/>
                    </a:ext>
                  </a:extLst>
                </a:gridCol>
                <a:gridCol w="677559">
                  <a:extLst>
                    <a:ext uri="{9D8B030D-6E8A-4147-A177-3AD203B41FA5}">
                      <a16:colId xmlns:a16="http://schemas.microsoft.com/office/drawing/2014/main" val="20001"/>
                    </a:ext>
                  </a:extLst>
                </a:gridCol>
                <a:gridCol w="617855">
                  <a:extLst>
                    <a:ext uri="{9D8B030D-6E8A-4147-A177-3AD203B41FA5}">
                      <a16:colId xmlns:a16="http://schemas.microsoft.com/office/drawing/2014/main" val="20002"/>
                    </a:ext>
                  </a:extLst>
                </a:gridCol>
                <a:gridCol w="737263">
                  <a:extLst>
                    <a:ext uri="{9D8B030D-6E8A-4147-A177-3AD203B41FA5}">
                      <a16:colId xmlns:a16="http://schemas.microsoft.com/office/drawing/2014/main" val="20003"/>
                    </a:ext>
                  </a:extLst>
                </a:gridCol>
                <a:gridCol w="677559">
                  <a:extLst>
                    <a:ext uri="{9D8B030D-6E8A-4147-A177-3AD203B41FA5}">
                      <a16:colId xmlns:a16="http://schemas.microsoft.com/office/drawing/2014/main" val="20004"/>
                    </a:ext>
                  </a:extLst>
                </a:gridCol>
                <a:gridCol w="602274">
                  <a:extLst>
                    <a:ext uri="{9D8B030D-6E8A-4147-A177-3AD203B41FA5}">
                      <a16:colId xmlns:a16="http://schemas.microsoft.com/office/drawing/2014/main" val="20005"/>
                    </a:ext>
                  </a:extLst>
                </a:gridCol>
                <a:gridCol w="583565">
                  <a:extLst>
                    <a:ext uri="{9D8B030D-6E8A-4147-A177-3AD203B41FA5}">
                      <a16:colId xmlns:a16="http://schemas.microsoft.com/office/drawing/2014/main" val="20006"/>
                    </a:ext>
                  </a:extLst>
                </a:gridCol>
                <a:gridCol w="822047">
                  <a:extLst>
                    <a:ext uri="{9D8B030D-6E8A-4147-A177-3AD203B41FA5}">
                      <a16:colId xmlns:a16="http://schemas.microsoft.com/office/drawing/2014/main" val="20007"/>
                    </a:ext>
                  </a:extLst>
                </a:gridCol>
                <a:gridCol w="632058">
                  <a:extLst>
                    <a:ext uri="{9D8B030D-6E8A-4147-A177-3AD203B41FA5}">
                      <a16:colId xmlns:a16="http://schemas.microsoft.com/office/drawing/2014/main" val="20008"/>
                    </a:ext>
                  </a:extLst>
                </a:gridCol>
              </a:tblGrid>
              <a:tr h="584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92192" name="组合 9">
            <a:extLst>
              <a:ext uri="{FF2B5EF4-FFF2-40B4-BE49-F238E27FC236}">
                <a16:creationId xmlns:a16="http://schemas.microsoft.com/office/drawing/2014/main" id="{D89981D6-F46A-4E93-AF0C-9B3DDC196DD4}"/>
              </a:ext>
            </a:extLst>
          </p:cNvPr>
          <p:cNvGrpSpPr>
            <a:grpSpLocks/>
          </p:cNvGrpSpPr>
          <p:nvPr/>
        </p:nvGrpSpPr>
        <p:grpSpPr bwMode="auto">
          <a:xfrm>
            <a:off x="1346200" y="4492625"/>
            <a:ext cx="6507163" cy="1889125"/>
            <a:chOff x="1345715" y="4492325"/>
            <a:chExt cx="6507316" cy="1889790"/>
          </a:xfrm>
        </p:grpSpPr>
        <p:grpSp>
          <p:nvGrpSpPr>
            <p:cNvPr id="93219" name="Group 42">
              <a:extLst>
                <a:ext uri="{FF2B5EF4-FFF2-40B4-BE49-F238E27FC236}">
                  <a16:creationId xmlns:a16="http://schemas.microsoft.com/office/drawing/2014/main" id="{EF6D8605-25B2-4D1C-AE57-50D94B396576}"/>
                </a:ext>
              </a:extLst>
            </p:cNvPr>
            <p:cNvGrpSpPr>
              <a:grpSpLocks/>
            </p:cNvGrpSpPr>
            <p:nvPr/>
          </p:nvGrpSpPr>
          <p:grpSpPr bwMode="auto">
            <a:xfrm>
              <a:off x="1345715" y="4993051"/>
              <a:ext cx="1385888" cy="1350962"/>
              <a:chOff x="816" y="2880"/>
              <a:chExt cx="873" cy="851"/>
            </a:xfrm>
          </p:grpSpPr>
          <p:sp>
            <p:nvSpPr>
              <p:cNvPr id="93227" name="AutoShape 35">
                <a:extLst>
                  <a:ext uri="{FF2B5EF4-FFF2-40B4-BE49-F238E27FC236}">
                    <a16:creationId xmlns:a16="http://schemas.microsoft.com/office/drawing/2014/main" id="{2A38501D-207A-4166-B732-FE0C82C2407F}"/>
                  </a:ext>
                </a:extLst>
              </p:cNvPr>
              <p:cNvSpPr/>
              <p:nvPr/>
            </p:nvSpPr>
            <p:spPr>
              <a:xfrm>
                <a:off x="816" y="2880"/>
                <a:ext cx="672"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1" hangingPunct="1">
                  <a:spcBef>
                    <a:spcPct val="20000"/>
                  </a:spcBef>
                  <a:buFont typeface="Arial" panose="020B0604020202020204" pitchFamily="34" charset="0"/>
                  <a:buNone/>
                  <a:defRPr/>
                </a:pPr>
                <a:endParaRPr lang="en-US" altLang="zh-CN" sz="2800" b="0" noProof="1">
                  <a:solidFill>
                    <a:srgbClr val="000000"/>
                  </a:solidFill>
                  <a:effectLst>
                    <a:outerShdw blurRad="38100" dist="38100" dir="2700000">
                      <a:srgbClr val="C0C0C0"/>
                    </a:outerShdw>
                  </a:effectLst>
                  <a:latin typeface="楷体_GB2312"/>
                  <a:ea typeface="楷体_GB2312"/>
                </a:endParaRPr>
              </a:p>
            </p:txBody>
          </p:sp>
          <p:sp>
            <p:nvSpPr>
              <p:cNvPr id="93228" name="Text Box 36">
                <a:extLst>
                  <a:ext uri="{FF2B5EF4-FFF2-40B4-BE49-F238E27FC236}">
                    <a16:creationId xmlns:a16="http://schemas.microsoft.com/office/drawing/2014/main" id="{41D53F11-9E87-4A00-9AAE-0592FEAC5BED}"/>
                  </a:ext>
                </a:extLst>
              </p:cNvPr>
              <p:cNvSpPr txBox="1"/>
              <p:nvPr/>
            </p:nvSpPr>
            <p:spPr>
              <a:xfrm>
                <a:off x="873" y="3441"/>
                <a:ext cx="816" cy="290"/>
              </a:xfrm>
              <a:prstGeom prst="rect">
                <a:avLst/>
              </a:prstGeom>
              <a:noFill/>
              <a:ln w="9525">
                <a:noFill/>
                <a:miter/>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50000"/>
                  </a:spcBef>
                  <a:buFontTx/>
                  <a:buNone/>
                  <a:defRPr/>
                </a:pPr>
                <a:r>
                  <a:rPr lang="en-US" altLang="zh-CN" sz="2400" b="0" i="1" noProof="1">
                    <a:solidFill>
                      <a:srgbClr val="000000"/>
                    </a:solidFill>
                    <a:effectLst>
                      <a:outerShdw blurRad="38100" dist="38100" dir="2700000" algn="tl">
                        <a:srgbClr val="C0C0C0"/>
                      </a:outerShdw>
                    </a:effectLst>
                    <a:latin typeface="楷体_GB2312"/>
                    <a:cs typeface="Times New Roman" panose="02020603050405020304" pitchFamily="18" charset="0"/>
                  </a:rPr>
                  <a:t>X&lt;K</a:t>
                </a:r>
                <a:r>
                  <a:rPr lang="en-US" altLang="zh-CN" sz="2400" b="0" i="1" baseline="-25000" noProof="1">
                    <a:solidFill>
                      <a:srgbClr val="000000"/>
                    </a:solidFill>
                    <a:effectLst>
                      <a:outerShdw blurRad="38100" dist="38100" dir="2700000" algn="tl">
                        <a:srgbClr val="C0C0C0"/>
                      </a:outerShdw>
                    </a:effectLst>
                    <a:latin typeface="楷体_GB2312"/>
                    <a:cs typeface="Times New Roman" panose="02020603050405020304" pitchFamily="18" charset="0"/>
                  </a:rPr>
                  <a:t>1</a:t>
                </a:r>
              </a:p>
            </p:txBody>
          </p:sp>
        </p:grpSp>
        <p:grpSp>
          <p:nvGrpSpPr>
            <p:cNvPr id="93220" name="Group 43">
              <a:extLst>
                <a:ext uri="{FF2B5EF4-FFF2-40B4-BE49-F238E27FC236}">
                  <a16:creationId xmlns:a16="http://schemas.microsoft.com/office/drawing/2014/main" id="{D075D0F6-892B-43B4-A4F7-A6C986864DC8}"/>
                </a:ext>
              </a:extLst>
            </p:cNvPr>
            <p:cNvGrpSpPr>
              <a:grpSpLocks/>
            </p:cNvGrpSpPr>
            <p:nvPr/>
          </p:nvGrpSpPr>
          <p:grpSpPr bwMode="auto">
            <a:xfrm>
              <a:off x="4110436" y="5064490"/>
              <a:ext cx="1889125" cy="1317625"/>
              <a:chOff x="2600" y="2880"/>
              <a:chExt cx="1190" cy="830"/>
            </a:xfrm>
          </p:grpSpPr>
          <p:sp>
            <p:nvSpPr>
              <p:cNvPr id="93225" name="Text Box 40">
                <a:extLst>
                  <a:ext uri="{FF2B5EF4-FFF2-40B4-BE49-F238E27FC236}">
                    <a16:creationId xmlns:a16="http://schemas.microsoft.com/office/drawing/2014/main" id="{C117E5BC-FD09-4405-9107-0A46C2D9A742}"/>
                  </a:ext>
                </a:extLst>
              </p:cNvPr>
              <p:cNvSpPr txBox="1"/>
              <p:nvPr/>
            </p:nvSpPr>
            <p:spPr>
              <a:xfrm>
                <a:off x="2600" y="3420"/>
                <a:ext cx="1186" cy="290"/>
              </a:xfrm>
              <a:prstGeom prst="rect">
                <a:avLst/>
              </a:prstGeom>
              <a:noFill/>
              <a:ln w="9525">
                <a:noFill/>
                <a:miter/>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50000"/>
                  </a:spcBef>
                  <a:buFontTx/>
                  <a:buNone/>
                  <a:defRPr/>
                </a:pPr>
                <a:r>
                  <a:rPr lang="en-US" altLang="zh-CN" sz="2400" b="0" i="1" noProof="1">
                    <a:solidFill>
                      <a:srgbClr val="000000"/>
                    </a:solidFill>
                    <a:effectLst>
                      <a:outerShdw blurRad="38100" dist="38100" dir="2700000" algn="tl">
                        <a:srgbClr val="C0C0C0"/>
                      </a:outerShdw>
                    </a:effectLst>
                    <a:latin typeface="楷体_GB2312"/>
                    <a:ea typeface="华文行楷" panose="02010800040101010101" pitchFamily="2" charset="-122"/>
                  </a:rPr>
                  <a:t>K</a:t>
                </a:r>
                <a:r>
                  <a:rPr lang="en-US" altLang="zh-CN" sz="2400" b="0" i="1" baseline="-25000" noProof="1">
                    <a:solidFill>
                      <a:srgbClr val="000000"/>
                    </a:solidFill>
                    <a:effectLst>
                      <a:outerShdw blurRad="38100" dist="38100" dir="2700000" algn="tl">
                        <a:srgbClr val="C0C0C0"/>
                      </a:outerShdw>
                    </a:effectLst>
                    <a:latin typeface="楷体_GB2312"/>
                    <a:ea typeface="华文行楷" panose="02010800040101010101" pitchFamily="2" charset="-122"/>
                  </a:rPr>
                  <a:t>i-1</a:t>
                </a:r>
                <a:r>
                  <a:rPr lang="en-US" altLang="zh-CN" sz="2400" b="0" i="1" noProof="1">
                    <a:solidFill>
                      <a:srgbClr val="000000"/>
                    </a:solidFill>
                    <a:effectLst>
                      <a:outerShdw blurRad="38100" dist="38100" dir="2700000" algn="tl">
                        <a:srgbClr val="C0C0C0"/>
                      </a:outerShdw>
                    </a:effectLst>
                    <a:latin typeface="楷体_GB2312"/>
                    <a:ea typeface="华文行楷" panose="02010800040101010101" pitchFamily="2" charset="-122"/>
                  </a:rPr>
                  <a:t>&lt;=X&lt;K</a:t>
                </a:r>
                <a:r>
                  <a:rPr lang="en-US" altLang="zh-CN" sz="2400" b="0" i="1" baseline="-25000" noProof="1">
                    <a:solidFill>
                      <a:srgbClr val="000000"/>
                    </a:solidFill>
                    <a:effectLst>
                      <a:outerShdw blurRad="38100" dist="38100" dir="2700000" algn="tl">
                        <a:srgbClr val="C0C0C0"/>
                      </a:outerShdw>
                    </a:effectLst>
                    <a:latin typeface="楷体_GB2312"/>
                    <a:ea typeface="华文行楷" panose="02010800040101010101" pitchFamily="2" charset="-122"/>
                  </a:rPr>
                  <a:t>i</a:t>
                </a:r>
              </a:p>
            </p:txBody>
          </p:sp>
          <p:sp>
            <p:nvSpPr>
              <p:cNvPr id="93226" name="AutoShape 41">
                <a:extLst>
                  <a:ext uri="{FF2B5EF4-FFF2-40B4-BE49-F238E27FC236}">
                    <a16:creationId xmlns:a16="http://schemas.microsoft.com/office/drawing/2014/main" id="{A14B78B3-7606-4F9B-81FC-7A6F073902A3}"/>
                  </a:ext>
                </a:extLst>
              </p:cNvPr>
              <p:cNvSpPr/>
              <p:nvPr/>
            </p:nvSpPr>
            <p:spPr>
              <a:xfrm>
                <a:off x="2736" y="2880"/>
                <a:ext cx="667"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1" hangingPunct="1">
                  <a:spcBef>
                    <a:spcPct val="20000"/>
                  </a:spcBef>
                  <a:buFont typeface="Arial" panose="020B0604020202020204" pitchFamily="34" charset="0"/>
                  <a:buNone/>
                  <a:defRPr/>
                </a:pPr>
                <a:endParaRPr lang="en-US" altLang="zh-CN" sz="2800" b="0" noProof="1">
                  <a:solidFill>
                    <a:srgbClr val="000000"/>
                  </a:solidFill>
                  <a:effectLst>
                    <a:outerShdw blurRad="38100" dist="38100" dir="2700000">
                      <a:srgbClr val="C0C0C0"/>
                    </a:outerShdw>
                  </a:effectLst>
                  <a:latin typeface="楷体_GB2312"/>
                  <a:ea typeface="楷体_GB2312"/>
                </a:endParaRPr>
              </a:p>
            </p:txBody>
          </p:sp>
        </p:grpSp>
        <p:sp>
          <p:nvSpPr>
            <p:cNvPr id="93221" name="Line 47">
              <a:extLst>
                <a:ext uri="{FF2B5EF4-FFF2-40B4-BE49-F238E27FC236}">
                  <a16:creationId xmlns:a16="http://schemas.microsoft.com/office/drawing/2014/main" id="{8EC26C33-2368-4CCA-A440-E926E02ED47C}"/>
                </a:ext>
              </a:extLst>
            </p:cNvPr>
            <p:cNvSpPr>
              <a:spLocks noChangeShapeType="1"/>
            </p:cNvSpPr>
            <p:nvPr/>
          </p:nvSpPr>
          <p:spPr bwMode="auto">
            <a:xfrm flipH="1">
              <a:off x="1856902" y="4516146"/>
              <a:ext cx="381009" cy="500238"/>
            </a:xfrm>
            <a:prstGeom prst="line">
              <a:avLst/>
            </a:prstGeom>
            <a:noFill/>
            <a:ln w="38100">
              <a:solidFill>
                <a:srgbClr val="C0C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222" name="Line 48">
              <a:extLst>
                <a:ext uri="{FF2B5EF4-FFF2-40B4-BE49-F238E27FC236}">
                  <a16:creationId xmlns:a16="http://schemas.microsoft.com/office/drawing/2014/main" id="{0A35AD75-252C-4FA2-8A37-07A8F23AA73C}"/>
                </a:ext>
              </a:extLst>
            </p:cNvPr>
            <p:cNvSpPr>
              <a:spLocks noChangeShapeType="1"/>
            </p:cNvSpPr>
            <p:nvPr/>
          </p:nvSpPr>
          <p:spPr bwMode="auto">
            <a:xfrm>
              <a:off x="4811309" y="4492325"/>
              <a:ext cx="46038" cy="595523"/>
            </a:xfrm>
            <a:prstGeom prst="line">
              <a:avLst/>
            </a:prstGeom>
            <a:noFill/>
            <a:ln w="38100">
              <a:solidFill>
                <a:srgbClr val="C0C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223" name="Line 49">
              <a:extLst>
                <a:ext uri="{FF2B5EF4-FFF2-40B4-BE49-F238E27FC236}">
                  <a16:creationId xmlns:a16="http://schemas.microsoft.com/office/drawing/2014/main" id="{5A25333D-55A3-4531-A44F-49C0970433CA}"/>
                </a:ext>
              </a:extLst>
            </p:cNvPr>
            <p:cNvSpPr>
              <a:spLocks noChangeShapeType="1"/>
            </p:cNvSpPr>
            <p:nvPr/>
          </p:nvSpPr>
          <p:spPr bwMode="auto">
            <a:xfrm>
              <a:off x="7730790" y="4524086"/>
              <a:ext cx="122241" cy="547881"/>
            </a:xfrm>
            <a:prstGeom prst="line">
              <a:avLst/>
            </a:prstGeom>
            <a:noFill/>
            <a:ln w="38100">
              <a:solidFill>
                <a:srgbClr val="C0C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47">
              <a:extLst>
                <a:ext uri="{FF2B5EF4-FFF2-40B4-BE49-F238E27FC236}">
                  <a16:creationId xmlns:a16="http://schemas.microsoft.com/office/drawing/2014/main" id="{3D74BCB3-483C-4BE0-96A2-7FC24B2D47E0}"/>
                </a:ext>
              </a:extLst>
            </p:cNvPr>
            <p:cNvSpPr>
              <a:spLocks noChangeShapeType="1"/>
            </p:cNvSpPr>
            <p:nvPr/>
          </p:nvSpPr>
          <p:spPr bwMode="auto">
            <a:xfrm flipH="1">
              <a:off x="3396749" y="4545972"/>
              <a:ext cx="173040" cy="584406"/>
            </a:xfrm>
            <a:prstGeom prst="line">
              <a:avLst/>
            </a:prstGeom>
            <a:noFill/>
            <a:ln w="38100">
              <a:solidFill>
                <a:srgbClr val="C0C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47">
              <a:extLst>
                <a:ext uri="{FF2B5EF4-FFF2-40B4-BE49-F238E27FC236}">
                  <a16:creationId xmlns:a16="http://schemas.microsoft.com/office/drawing/2014/main" id="{A43054DC-DCD4-457D-8431-4A5843A578EC}"/>
                </a:ext>
              </a:extLst>
            </p:cNvPr>
            <p:cNvSpPr>
              <a:spLocks noChangeShapeType="1"/>
            </p:cNvSpPr>
            <p:nvPr/>
          </p:nvSpPr>
          <p:spPr bwMode="auto">
            <a:xfrm>
              <a:off x="6166251" y="4586594"/>
              <a:ext cx="159544" cy="485373"/>
            </a:xfrm>
            <a:prstGeom prst="line">
              <a:avLst/>
            </a:prstGeom>
            <a:noFill/>
            <a:ln w="38100">
              <a:solidFill>
                <a:srgbClr val="C0C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2" name="内容占位符 2">
            <a:extLst>
              <a:ext uri="{FF2B5EF4-FFF2-40B4-BE49-F238E27FC236}">
                <a16:creationId xmlns:a16="http://schemas.microsoft.com/office/drawing/2014/main" id="{1A880CCA-6CB3-473E-8820-0DD8370CF857}"/>
              </a:ext>
            </a:extLst>
          </p:cNvPr>
          <p:cNvSpPr>
            <a:spLocks noGrp="1"/>
          </p:cNvSpPr>
          <p:nvPr>
            <p:ph idx="1"/>
          </p:nvPr>
        </p:nvSpPr>
        <p:spPr>
          <a:xfrm>
            <a:off x="379412" y="993774"/>
            <a:ext cx="8607425" cy="5214938"/>
          </a:xfrm>
        </p:spPr>
        <p:txBody>
          <a:bodyPr/>
          <a:lstStyle/>
          <a:p>
            <a:pPr algn="just">
              <a:spcBef>
                <a:spcPct val="0"/>
              </a:spcBef>
              <a:defRPr/>
            </a:pPr>
            <a:r>
              <a:rPr lang="en-US" altLang="zh-CN" sz="2800" noProof="1">
                <a:latin typeface="华文新魏" panose="02010800040101010101" pitchFamily="2" charset="-122"/>
                <a:ea typeface="华文新魏" panose="02010800040101010101" pitchFamily="2" charset="-122"/>
              </a:rPr>
              <a:t>B</a:t>
            </a:r>
            <a:r>
              <a:rPr lang="en-US" altLang="zh-CN" sz="2800" baseline="30000" noProof="1">
                <a:latin typeface="华文新魏" panose="02010800040101010101" pitchFamily="2" charset="-122"/>
                <a:ea typeface="华文新魏" panose="02010800040101010101" pitchFamily="2" charset="-122"/>
              </a:rPr>
              <a:t>+</a:t>
            </a:r>
            <a:r>
              <a:rPr lang="en-US" altLang="zh-CN" sz="2800" noProof="1">
                <a:latin typeface="华文新魏" panose="02010800040101010101" pitchFamily="2" charset="-122"/>
                <a:ea typeface="华文新魏" panose="02010800040101010101" pitchFamily="2" charset="-122"/>
              </a:rPr>
              <a:t>-</a:t>
            </a:r>
            <a:r>
              <a:rPr lang="zh-CN" altLang="en-US" sz="2800" noProof="1">
                <a:latin typeface="华文新魏" panose="02010800040101010101" pitchFamily="2" charset="-122"/>
                <a:ea typeface="华文新魏" panose="02010800040101010101" pitchFamily="2" charset="-122"/>
              </a:rPr>
              <a:t>树索引是一种多级索引，采用</a:t>
            </a:r>
            <a:r>
              <a:rPr lang="zh-CN" altLang="en-US" sz="2800" noProof="1">
                <a:solidFill>
                  <a:srgbClr val="FF0000"/>
                </a:solidFill>
                <a:latin typeface="华文新魏" panose="02010800040101010101" pitchFamily="2" charset="-122"/>
                <a:ea typeface="华文新魏" panose="02010800040101010101" pitchFamily="2" charset="-122"/>
              </a:rPr>
              <a:t>平衡树</a:t>
            </a:r>
            <a:r>
              <a:rPr lang="zh-CN" altLang="en-US" sz="2800" noProof="1">
                <a:latin typeface="华文新魏" panose="02010800040101010101" pitchFamily="2" charset="-122"/>
                <a:ea typeface="华文新魏" panose="02010800040101010101" pitchFamily="2" charset="-122"/>
              </a:rPr>
              <a:t>的结构</a:t>
            </a:r>
            <a:endParaRPr lang="zh-CN" altLang="en-US" noProof="1">
              <a:solidFill>
                <a:srgbClr val="FF0000"/>
              </a:solidFill>
              <a:latin typeface="华文新魏" panose="02010800040101010101" pitchFamily="2" charset="-122"/>
              <a:ea typeface="华文新魏" panose="02010800040101010101" pitchFamily="2" charset="-122"/>
            </a:endParaRPr>
          </a:p>
          <a:p>
            <a:pPr lvl="1" algn="just">
              <a:spcBef>
                <a:spcPct val="0"/>
              </a:spcBef>
              <a:buClr>
                <a:srgbClr val="003399"/>
              </a:buClr>
              <a:buFont typeface="Symbol" panose="05050102010706020507" pitchFamily="18" charset="2"/>
              <a:buChar char="-"/>
              <a:defRPr/>
            </a:pPr>
            <a:r>
              <a:rPr lang="zh-CN" altLang="en-US" noProof="1">
                <a:latin typeface="华文新魏" panose="02010800040101010101" pitchFamily="2" charset="-122"/>
                <a:ea typeface="华文新魏" panose="02010800040101010101" pitchFamily="2" charset="-122"/>
              </a:rPr>
              <a:t>数据插入和删除的情况下仍能保持执行效率</a:t>
            </a:r>
          </a:p>
          <a:p>
            <a:pPr algn="just">
              <a:spcBef>
                <a:spcPct val="0"/>
              </a:spcBef>
              <a:defRPr/>
            </a:pPr>
            <a:r>
              <a:rPr lang="zh-CN" altLang="en-US" sz="2800" noProof="1">
                <a:latin typeface="华文新魏" panose="02010800040101010101" pitchFamily="2" charset="-122"/>
                <a:ea typeface="华文新魏" panose="02010800040101010101" pitchFamily="2" charset="-122"/>
              </a:rPr>
              <a:t>典型的</a:t>
            </a:r>
            <a:r>
              <a:rPr lang="en-US" altLang="zh-CN" sz="2800" noProof="1">
                <a:latin typeface="华文新魏" panose="02010800040101010101" pitchFamily="2" charset="-122"/>
                <a:ea typeface="华文新魏" panose="02010800040101010101" pitchFamily="2" charset="-122"/>
              </a:rPr>
              <a:t>B</a:t>
            </a:r>
            <a:r>
              <a:rPr lang="en-US" altLang="zh-CN" sz="2800" baseline="30000" noProof="1">
                <a:latin typeface="华文新魏" panose="02010800040101010101" pitchFamily="2" charset="-122"/>
                <a:ea typeface="华文新魏" panose="02010800040101010101" pitchFamily="2" charset="-122"/>
              </a:rPr>
              <a:t>+</a:t>
            </a:r>
            <a:r>
              <a:rPr lang="en-US" altLang="zh-CN" sz="2800" noProof="1">
                <a:latin typeface="华文新魏" panose="02010800040101010101" pitchFamily="2" charset="-122"/>
                <a:ea typeface="华文新魏" panose="02010800040101010101" pitchFamily="2" charset="-122"/>
              </a:rPr>
              <a:t>-</a:t>
            </a:r>
            <a:r>
              <a:rPr lang="zh-CN" altLang="en-US" sz="2800" noProof="1">
                <a:latin typeface="华文新魏" panose="02010800040101010101" pitchFamily="2" charset="-122"/>
                <a:ea typeface="华文新魏" panose="02010800040101010101" pitchFamily="2" charset="-122"/>
              </a:rPr>
              <a:t>树结点结构如下，它最多包含</a:t>
            </a:r>
            <a:r>
              <a:rPr lang="en-US" altLang="zh-CN" sz="2800" noProof="1">
                <a:latin typeface="华文新魏" panose="02010800040101010101" pitchFamily="2" charset="-122"/>
                <a:ea typeface="华文新魏" panose="02010800040101010101" pitchFamily="2" charset="-122"/>
              </a:rPr>
              <a:t>n-1</a:t>
            </a:r>
            <a:r>
              <a:rPr lang="zh-CN" altLang="en-US" sz="2800" noProof="1">
                <a:latin typeface="华文新魏" panose="02010800040101010101" pitchFamily="2" charset="-122"/>
                <a:ea typeface="华文新魏" panose="02010800040101010101" pitchFamily="2" charset="-122"/>
              </a:rPr>
              <a:t>个搜索码值</a:t>
            </a:r>
            <a:r>
              <a:rPr lang="en-US" altLang="zh-CN" sz="2800" noProof="1">
                <a:latin typeface="华文新魏" panose="02010800040101010101" pitchFamily="2" charset="-122"/>
                <a:ea typeface="华文新魏" panose="02010800040101010101" pitchFamily="2" charset="-122"/>
              </a:rPr>
              <a:t>K</a:t>
            </a:r>
            <a:r>
              <a:rPr lang="en-US" altLang="zh-CN" sz="2800" baseline="-25000" noProof="1">
                <a:latin typeface="华文新魏" panose="02010800040101010101" pitchFamily="2" charset="-122"/>
                <a:ea typeface="华文新魏" panose="02010800040101010101" pitchFamily="2" charset="-122"/>
              </a:rPr>
              <a:t>1</a:t>
            </a:r>
            <a:r>
              <a:rPr lang="en-US" altLang="zh-CN" sz="2800" noProof="1">
                <a:latin typeface="华文新魏" panose="02010800040101010101" pitchFamily="2" charset="-122"/>
                <a:ea typeface="华文新魏" panose="02010800040101010101" pitchFamily="2" charset="-122"/>
              </a:rPr>
              <a:t>,K</a:t>
            </a:r>
            <a:r>
              <a:rPr lang="en-US" altLang="zh-CN" sz="2800" baseline="-25000" noProof="1">
                <a:latin typeface="华文新魏" panose="02010800040101010101" pitchFamily="2" charset="-122"/>
                <a:ea typeface="华文新魏" panose="02010800040101010101" pitchFamily="2" charset="-122"/>
              </a:rPr>
              <a:t>2</a:t>
            </a:r>
            <a:r>
              <a:rPr lang="en-US" altLang="zh-CN" sz="2800" noProof="1">
                <a:latin typeface="华文新魏" panose="02010800040101010101" pitchFamily="2" charset="-122"/>
                <a:ea typeface="华文新魏" panose="02010800040101010101" pitchFamily="2" charset="-122"/>
              </a:rPr>
              <a:t>,…,K</a:t>
            </a:r>
            <a:r>
              <a:rPr lang="en-US" altLang="zh-CN" sz="2800" baseline="-25000" noProof="1">
                <a:latin typeface="华文新魏" panose="02010800040101010101" pitchFamily="2" charset="-122"/>
                <a:ea typeface="华文新魏" panose="02010800040101010101" pitchFamily="2" charset="-122"/>
              </a:rPr>
              <a:t>n-1</a:t>
            </a:r>
            <a:r>
              <a:rPr lang="en-US" altLang="zh-CN" sz="2800" noProof="1">
                <a:latin typeface="华文新魏" panose="02010800040101010101" pitchFamily="2" charset="-122"/>
                <a:ea typeface="华文新魏" panose="02010800040101010101" pitchFamily="2" charset="-122"/>
              </a:rPr>
              <a:t>, </a:t>
            </a:r>
            <a:r>
              <a:rPr lang="zh-CN" altLang="en-US" sz="2800" noProof="1">
                <a:latin typeface="华文新魏" panose="02010800040101010101" pitchFamily="2" charset="-122"/>
                <a:ea typeface="华文新魏" panose="02010800040101010101" pitchFamily="2" charset="-122"/>
              </a:rPr>
              <a:t>以及</a:t>
            </a:r>
            <a:r>
              <a:rPr lang="en-US" altLang="zh-CN" sz="2800" noProof="1">
                <a:latin typeface="华文新魏" panose="02010800040101010101" pitchFamily="2" charset="-122"/>
                <a:ea typeface="华文新魏" panose="02010800040101010101" pitchFamily="2" charset="-122"/>
              </a:rPr>
              <a:t>n</a:t>
            </a:r>
            <a:r>
              <a:rPr lang="zh-CN" altLang="en-US" sz="2800" noProof="1">
                <a:latin typeface="华文新魏" panose="02010800040101010101" pitchFamily="2" charset="-122"/>
                <a:ea typeface="华文新魏" panose="02010800040101010101" pitchFamily="2" charset="-122"/>
              </a:rPr>
              <a:t>个指针</a:t>
            </a:r>
            <a:r>
              <a:rPr lang="en-US" altLang="zh-CN" sz="2800" noProof="1">
                <a:latin typeface="华文新魏" panose="02010800040101010101" pitchFamily="2" charset="-122"/>
                <a:ea typeface="华文新魏" panose="02010800040101010101" pitchFamily="2" charset="-122"/>
              </a:rPr>
              <a:t>P</a:t>
            </a:r>
            <a:r>
              <a:rPr lang="en-US" altLang="zh-CN" sz="2800" baseline="-25000" noProof="1">
                <a:latin typeface="华文新魏" panose="02010800040101010101" pitchFamily="2" charset="-122"/>
                <a:ea typeface="华文新魏" panose="02010800040101010101" pitchFamily="2" charset="-122"/>
              </a:rPr>
              <a:t>1</a:t>
            </a:r>
            <a:r>
              <a:rPr lang="en-US" altLang="zh-CN" sz="2800" noProof="1">
                <a:latin typeface="华文新魏" panose="02010800040101010101" pitchFamily="2" charset="-122"/>
                <a:ea typeface="华文新魏" panose="02010800040101010101" pitchFamily="2" charset="-122"/>
              </a:rPr>
              <a:t>,P</a:t>
            </a:r>
            <a:r>
              <a:rPr lang="en-US" altLang="zh-CN" sz="2800" baseline="-25000" noProof="1">
                <a:latin typeface="华文新魏" panose="02010800040101010101" pitchFamily="2" charset="-122"/>
                <a:ea typeface="华文新魏" panose="02010800040101010101" pitchFamily="2" charset="-122"/>
              </a:rPr>
              <a:t>2</a:t>
            </a:r>
            <a:r>
              <a:rPr lang="en-US" altLang="zh-CN" sz="2800" noProof="1">
                <a:latin typeface="华文新魏" panose="02010800040101010101" pitchFamily="2" charset="-122"/>
                <a:ea typeface="华文新魏" panose="02010800040101010101" pitchFamily="2" charset="-122"/>
              </a:rPr>
              <a:t>,…,P</a:t>
            </a:r>
            <a:r>
              <a:rPr lang="en-US" altLang="zh-CN" sz="2800" baseline="-25000" noProof="1">
                <a:latin typeface="华文新魏" panose="02010800040101010101" pitchFamily="2" charset="-122"/>
                <a:ea typeface="华文新魏" panose="02010800040101010101" pitchFamily="2" charset="-122"/>
              </a:rPr>
              <a:t>n</a:t>
            </a:r>
            <a:r>
              <a:rPr lang="zh-CN" altLang="en-US" sz="2800" noProof="1">
                <a:latin typeface="华文新魏" panose="02010800040101010101" pitchFamily="2" charset="-122"/>
                <a:ea typeface="华文新魏" panose="02010800040101010101" pitchFamily="2" charset="-122"/>
              </a:rPr>
              <a:t>。每个结点中的搜索码值排序存放</a:t>
            </a:r>
            <a:endParaRPr lang="zh-CN" altLang="en-US" noProof="1">
              <a:solidFill>
                <a:srgbClr val="FF0000"/>
              </a:solidFill>
              <a:latin typeface="华文新魏" panose="02010800040101010101" pitchFamily="2" charset="-122"/>
              <a:ea typeface="华文新魏" panose="02010800040101010101" pitchFamily="2" charset="-122"/>
            </a:endParaRPr>
          </a:p>
          <a:p>
            <a:pPr lvl="1" algn="just">
              <a:spcBef>
                <a:spcPct val="0"/>
              </a:spcBef>
              <a:buClr>
                <a:srgbClr val="003399"/>
              </a:buClr>
              <a:buFont typeface="Symbol" panose="05050102010706020507" pitchFamily="18" charset="2"/>
              <a:buChar char="-"/>
              <a:defRPr/>
            </a:pPr>
            <a:r>
              <a:rPr lang="zh-CN" altLang="en-US" noProof="1">
                <a:latin typeface="华文新魏" panose="02010800040101010101" pitchFamily="2" charset="-122"/>
                <a:ea typeface="华文新魏" panose="02010800040101010101" pitchFamily="2" charset="-122"/>
              </a:rPr>
              <a:t>数据如果</a:t>
            </a:r>
            <a:r>
              <a:rPr lang="en-US" altLang="zh-CN" noProof="1">
                <a:latin typeface="华文新魏" panose="02010800040101010101" pitchFamily="2" charset="-122"/>
                <a:ea typeface="华文新魏" panose="02010800040101010101" pitchFamily="2" charset="-122"/>
              </a:rPr>
              <a:t>i&lt;j, </a:t>
            </a:r>
            <a:r>
              <a:rPr lang="zh-CN" altLang="en-US" noProof="1">
                <a:latin typeface="华文新魏" panose="02010800040101010101" pitchFamily="2" charset="-122"/>
                <a:ea typeface="华文新魏" panose="02010800040101010101" pitchFamily="2" charset="-122"/>
              </a:rPr>
              <a:t>那么</a:t>
            </a:r>
            <a:r>
              <a:rPr lang="en-US" altLang="zh-CN" noProof="1">
                <a:latin typeface="华文新魏" panose="02010800040101010101" pitchFamily="2" charset="-122"/>
                <a:ea typeface="华文新魏" panose="02010800040101010101" pitchFamily="2" charset="-122"/>
              </a:rPr>
              <a:t>K</a:t>
            </a:r>
            <a:r>
              <a:rPr lang="en-US" altLang="zh-CN" baseline="-25000" noProof="1">
                <a:latin typeface="华文新魏" panose="02010800040101010101" pitchFamily="2" charset="-122"/>
                <a:ea typeface="华文新魏" panose="02010800040101010101" pitchFamily="2" charset="-122"/>
              </a:rPr>
              <a:t>i</a:t>
            </a:r>
            <a:r>
              <a:rPr lang="en-US" altLang="zh-CN" noProof="1">
                <a:latin typeface="华文新魏" panose="02010800040101010101" pitchFamily="2" charset="-122"/>
                <a:ea typeface="华文新魏" panose="02010800040101010101" pitchFamily="2" charset="-122"/>
              </a:rPr>
              <a:t>&lt;K</a:t>
            </a:r>
            <a:r>
              <a:rPr lang="en-US" altLang="zh-CN" baseline="-25000" noProof="1">
                <a:latin typeface="华文新魏" panose="02010800040101010101" pitchFamily="2" charset="-122"/>
                <a:ea typeface="华文新魏" panose="02010800040101010101" pitchFamily="2" charset="-122"/>
              </a:rPr>
              <a:t>j</a:t>
            </a:r>
            <a:endParaRPr lang="zh-CN" altLang="en-US" baseline="-25000" noProof="1">
              <a:latin typeface="华文新魏" panose="02010800040101010101" pitchFamily="2" charset="-122"/>
              <a:ea typeface="华文新魏" panose="02010800040101010101" pitchFamily="2" charset="-122"/>
            </a:endParaRPr>
          </a:p>
          <a:p>
            <a:pPr>
              <a:defRPr/>
            </a:pPr>
            <a:endParaRPr lang="zh-CN" altLang="en-US" noProof="1"/>
          </a:p>
        </p:txBody>
      </p:sp>
      <p:sp>
        <p:nvSpPr>
          <p:cNvPr id="23" name="AutoShape 41">
            <a:extLst>
              <a:ext uri="{FF2B5EF4-FFF2-40B4-BE49-F238E27FC236}">
                <a16:creationId xmlns:a16="http://schemas.microsoft.com/office/drawing/2014/main" id="{136F4CC8-8E33-4170-A15B-B2F52579796C}"/>
              </a:ext>
            </a:extLst>
          </p:cNvPr>
          <p:cNvSpPr/>
          <p:nvPr/>
        </p:nvSpPr>
        <p:spPr bwMode="auto">
          <a:xfrm>
            <a:off x="7327900" y="5064125"/>
            <a:ext cx="1066800" cy="91440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1" hangingPunct="1">
              <a:spcBef>
                <a:spcPct val="20000"/>
              </a:spcBef>
              <a:buFont typeface="Arial" panose="020B0604020202020204" pitchFamily="34" charset="0"/>
              <a:buNone/>
              <a:defRPr/>
            </a:pPr>
            <a:endParaRPr lang="en-US" altLang="zh-CN" sz="2800" b="0" noProof="1">
              <a:solidFill>
                <a:srgbClr val="000000"/>
              </a:solidFill>
              <a:effectLst>
                <a:outerShdw blurRad="38100" dist="38100" dir="2700000">
                  <a:srgbClr val="C0C0C0"/>
                </a:outerShdw>
              </a:effectLst>
              <a:latin typeface="楷体_GB2312"/>
              <a:ea typeface="楷体_GB2312"/>
            </a:endParaRPr>
          </a:p>
        </p:txBody>
      </p:sp>
      <p:sp>
        <p:nvSpPr>
          <p:cNvPr id="24" name="Text Box 40">
            <a:extLst>
              <a:ext uri="{FF2B5EF4-FFF2-40B4-BE49-F238E27FC236}">
                <a16:creationId xmlns:a16="http://schemas.microsoft.com/office/drawing/2014/main" id="{F0AA8561-AA16-454B-9CDF-5629DC706219}"/>
              </a:ext>
            </a:extLst>
          </p:cNvPr>
          <p:cNvSpPr txBox="1"/>
          <p:nvPr/>
        </p:nvSpPr>
        <p:spPr bwMode="auto">
          <a:xfrm>
            <a:off x="7092950" y="5978525"/>
            <a:ext cx="1443038" cy="460375"/>
          </a:xfrm>
          <a:prstGeom prst="rect">
            <a:avLst/>
          </a:prstGeom>
          <a:noFill/>
          <a:ln w="9525">
            <a:noFill/>
            <a:miter/>
          </a:ln>
        </p:spPr>
        <p:txBody>
          <a:bodyPr>
            <a:spAutoFit/>
          </a:bodyPr>
          <a:lstStyle>
            <a:lvl1pPr>
              <a:spcBef>
                <a:spcPct val="20000"/>
              </a:spcBef>
              <a:buChar char="•"/>
              <a:defRPr sz="3200" b="1">
                <a:solidFill>
                  <a:schemeClr val="tx1"/>
                </a:solidFill>
                <a:latin typeface="Times New Roman" panose="02020603050405020304" pitchFamily="18" charset="0"/>
                <a:ea typeface="楷体_GB2312"/>
                <a:cs typeface="楷体_GB2312"/>
              </a:defRPr>
            </a:lvl1pPr>
            <a:lvl2pPr marL="742950" indent="-285750">
              <a:spcBef>
                <a:spcPct val="20000"/>
              </a:spcBef>
              <a:buChar char="–"/>
              <a:defRPr sz="2800" b="1">
                <a:solidFill>
                  <a:srgbClr val="003399"/>
                </a:solidFill>
                <a:latin typeface="Times New Roman" panose="02020603050405020304" pitchFamily="18" charset="0"/>
                <a:ea typeface="楷体_GB2312"/>
                <a:cs typeface="楷体_GB2312"/>
              </a:defRPr>
            </a:lvl2pPr>
            <a:lvl3pPr marL="1143000" indent="-228600">
              <a:spcBef>
                <a:spcPct val="20000"/>
              </a:spcBef>
              <a:buChar char="•"/>
              <a:defRPr sz="2400" b="1">
                <a:solidFill>
                  <a:srgbClr val="800000"/>
                </a:solidFill>
                <a:latin typeface="Times New Roman" panose="02020603050405020304" pitchFamily="18" charset="0"/>
                <a:ea typeface="楷体_GB2312"/>
                <a:cs typeface="楷体_GB2312"/>
              </a:defRPr>
            </a:lvl3pPr>
            <a:lvl4pPr marL="1600200" indent="-228600">
              <a:spcBef>
                <a:spcPct val="20000"/>
              </a:spcBef>
              <a:buChar char="–"/>
              <a:defRPr sz="2000" b="1">
                <a:solidFill>
                  <a:schemeClr val="tx1"/>
                </a:solidFill>
                <a:latin typeface="Times New Roman" panose="02020603050405020304" pitchFamily="18" charset="0"/>
                <a:ea typeface="楷体_GB2312"/>
                <a:cs typeface="楷体_GB2312"/>
              </a:defRPr>
            </a:lvl4pPr>
            <a:lvl5pPr marL="2057400" indent="-228600">
              <a:spcBef>
                <a:spcPct val="20000"/>
              </a:spcBef>
              <a:buChar char="»"/>
              <a:defRPr sz="2000" b="1">
                <a:solidFill>
                  <a:srgbClr val="003399"/>
                </a:solidFill>
                <a:latin typeface="Times New Roman" panose="02020603050405020304" pitchFamily="18" charset="0"/>
                <a:ea typeface="楷体_GB2312"/>
                <a:cs typeface="楷体_GB2312"/>
              </a:defRPr>
            </a:lvl5pPr>
            <a:lvl6pPr marL="25146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6pPr>
            <a:lvl7pPr marL="29718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7pPr>
            <a:lvl8pPr marL="34290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8pPr>
            <a:lvl9pPr marL="3886200" indent="-228600" eaLnBrk="0" fontAlgn="base" hangingPunct="0">
              <a:spcBef>
                <a:spcPct val="20000"/>
              </a:spcBef>
              <a:spcAft>
                <a:spcPct val="0"/>
              </a:spcAft>
              <a:buChar char="»"/>
              <a:defRPr sz="2000" b="1">
                <a:solidFill>
                  <a:srgbClr val="003399"/>
                </a:solidFill>
                <a:latin typeface="Times New Roman" panose="02020603050405020304" pitchFamily="18" charset="0"/>
                <a:ea typeface="楷体_GB2312"/>
                <a:cs typeface="楷体_GB2312"/>
              </a:defRPr>
            </a:lvl9pPr>
          </a:lstStyle>
          <a:p>
            <a:pPr>
              <a:spcBef>
                <a:spcPct val="50000"/>
              </a:spcBef>
              <a:buFontTx/>
              <a:buNone/>
              <a:defRPr/>
            </a:pPr>
            <a:r>
              <a:rPr lang="en-US" altLang="zh-CN" sz="2400" b="0" i="1" noProof="1">
                <a:solidFill>
                  <a:srgbClr val="000000"/>
                </a:solidFill>
                <a:effectLst>
                  <a:outerShdw blurRad="38100" dist="38100" dir="2700000" algn="tl">
                    <a:srgbClr val="C0C0C0"/>
                  </a:outerShdw>
                </a:effectLst>
                <a:latin typeface="楷体_GB2312"/>
                <a:ea typeface="华文行楷" panose="02010800040101010101" pitchFamily="2" charset="-122"/>
              </a:rPr>
              <a:t>K</a:t>
            </a:r>
            <a:r>
              <a:rPr lang="en-US" altLang="zh-CN" sz="2400" b="0" i="1" baseline="-25000" noProof="1">
                <a:solidFill>
                  <a:srgbClr val="000000"/>
                </a:solidFill>
                <a:effectLst>
                  <a:outerShdw blurRad="38100" dist="38100" dir="2700000" algn="tl">
                    <a:srgbClr val="C0C0C0"/>
                  </a:outerShdw>
                </a:effectLst>
                <a:latin typeface="楷体_GB2312"/>
                <a:ea typeface="华文行楷" panose="02010800040101010101" pitchFamily="2" charset="-122"/>
              </a:rPr>
              <a:t>n-1</a:t>
            </a:r>
            <a:r>
              <a:rPr lang="en-US" altLang="zh-CN" sz="2400" b="0" i="1" noProof="1">
                <a:solidFill>
                  <a:srgbClr val="000000"/>
                </a:solidFill>
                <a:effectLst>
                  <a:outerShdw blurRad="38100" dist="38100" dir="2700000" algn="tl">
                    <a:srgbClr val="C0C0C0"/>
                  </a:outerShdw>
                </a:effectLst>
                <a:latin typeface="楷体_GB2312"/>
                <a:ea typeface="华文行楷" panose="02010800040101010101" pitchFamily="2" charset="-122"/>
              </a:rPr>
              <a:t>&lt;=X</a:t>
            </a:r>
          </a:p>
        </p:txBody>
      </p:sp>
    </p:spTree>
    <p:extLst>
      <p:ext uri="{BB962C8B-B14F-4D97-AF65-F5344CB8AC3E}">
        <p14:creationId xmlns:p14="http://schemas.microsoft.com/office/powerpoint/2010/main" val="1848819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2192"/>
                                        </p:tgtEl>
                                        <p:attrNameLst>
                                          <p:attrName>style.visibility</p:attrName>
                                        </p:attrNameLst>
                                      </p:cBhvr>
                                      <p:to>
                                        <p:strVal val="visible"/>
                                      </p:to>
                                    </p:set>
                                    <p:anim calcmode="lin" valueType="num">
                                      <p:cBhvr additive="base">
                                        <p:cTn id="25" dur="500" fill="hold"/>
                                        <p:tgtEl>
                                          <p:spTgt spid="92192"/>
                                        </p:tgtEl>
                                        <p:attrNameLst>
                                          <p:attrName>ppt_x</p:attrName>
                                        </p:attrNameLst>
                                      </p:cBhvr>
                                      <p:tavLst>
                                        <p:tav tm="0">
                                          <p:val>
                                            <p:strVal val="#ppt_x"/>
                                          </p:val>
                                        </p:tav>
                                        <p:tav tm="100000">
                                          <p:val>
                                            <p:strVal val="#ppt_x"/>
                                          </p:val>
                                        </p:tav>
                                      </p:tavLst>
                                    </p:anim>
                                    <p:anim calcmode="lin" valueType="num">
                                      <p:cBhvr additive="base">
                                        <p:cTn id="26" dur="500" fill="hold"/>
                                        <p:tgtEl>
                                          <p:spTgt spid="9219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45E6E-D0DC-40FC-833E-226CB1B70D15}"/>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84B25155-1FAF-48AF-8600-B5BE4F614C2C}"/>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6A393940-A05D-4EB8-BBE6-F81C49EFD723}"/>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2352952B-47F7-461C-B39F-B942153C672D}"/>
              </a:ext>
            </a:extLst>
          </p:cNvPr>
          <p:cNvSpPr>
            <a:spLocks noGrp="1"/>
          </p:cNvSpPr>
          <p:nvPr>
            <p:ph type="sldNum" sz="quarter" idx="12"/>
          </p:nvPr>
        </p:nvSpPr>
        <p:spPr/>
        <p:txBody>
          <a:bodyPr/>
          <a:lstStyle/>
          <a:p>
            <a:pPr>
              <a:defRPr/>
            </a:pPr>
            <a:fld id="{8229BE6C-36C9-418F-9BC2-59E7541DCBFD}" type="slidenum">
              <a:rPr lang="zh-CN" altLang="en-US"/>
              <a:pPr>
                <a:defRPr/>
              </a:pPr>
              <a:t>97</a:t>
            </a:fld>
            <a:endParaRPr lang="en-US" altLang="zh-CN"/>
          </a:p>
        </p:txBody>
      </p:sp>
      <p:sp>
        <p:nvSpPr>
          <p:cNvPr id="20" name="内容占位符 2">
            <a:extLst>
              <a:ext uri="{FF2B5EF4-FFF2-40B4-BE49-F238E27FC236}">
                <a16:creationId xmlns:a16="http://schemas.microsoft.com/office/drawing/2014/main" id="{1EEDFC58-AB93-4459-9B95-621A817B11F7}"/>
              </a:ext>
            </a:extLst>
          </p:cNvPr>
          <p:cNvSpPr txBox="1"/>
          <p:nvPr/>
        </p:nvSpPr>
        <p:spPr>
          <a:xfrm>
            <a:off x="428625" y="1214438"/>
            <a:ext cx="8607425" cy="731837"/>
          </a:xfrm>
          <a:prstGeom prst="rect">
            <a:avLst/>
          </a:prstGeom>
          <a:noFill/>
          <a:ln w="9525">
            <a:noFill/>
            <a:miter/>
          </a:ln>
        </p:spPr>
        <p:txBody>
          <a:bodyPr/>
          <a:lstStyle/>
          <a:p>
            <a:pPr marL="342900" indent="-342900" algn="just">
              <a:buFont typeface="Arial" panose="020B0604020202020204" pitchFamily="34" charset="0"/>
              <a:buChar char="•"/>
              <a:defRPr/>
            </a:pP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rPr>
              <a:t>B</a:t>
            </a:r>
            <a:r>
              <a:rPr lang="en-US" altLang="zh-CN" sz="2800" b="0" baseline="30000" noProof="1">
                <a:effectLst>
                  <a:outerShdw blurRad="38100" dist="38100" dir="2700000">
                    <a:srgbClr val="C0C0C0"/>
                  </a:outerShdw>
                </a:effectLst>
                <a:latin typeface="华文新魏" panose="02010800040101010101" pitchFamily="2" charset="-122"/>
                <a:ea typeface="华文新魏" panose="02010800040101010101" pitchFamily="2" charset="-122"/>
              </a:rPr>
              <a:t>+</a:t>
            </a: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rPr>
              <a:t>-</a:t>
            </a:r>
            <a:r>
              <a:rPr lang="zh-CN" altLang="en-US" sz="2800" b="0" noProof="1">
                <a:effectLst>
                  <a:outerShdw blurRad="38100" dist="38100" dir="2700000">
                    <a:srgbClr val="C0C0C0"/>
                  </a:outerShdw>
                </a:effectLst>
                <a:latin typeface="华文新魏" panose="02010800040101010101" pitchFamily="2" charset="-122"/>
                <a:ea typeface="华文新魏" panose="02010800040101010101" pitchFamily="2" charset="-122"/>
              </a:rPr>
              <a:t>树的叶节点</a:t>
            </a:r>
            <a:endParaRPr lang="zh-CN" altLang="en-US" sz="3200" b="0" noProof="1">
              <a:effectLst>
                <a:outerShdw blurRad="38100" dist="38100" dir="2700000">
                  <a:srgbClr val="C0C0C0"/>
                </a:outerShdw>
              </a:effectLst>
              <a:ea typeface="楷体_GB2312" pitchFamily="49" charset="-122"/>
            </a:endParaRPr>
          </a:p>
        </p:txBody>
      </p:sp>
      <p:pic>
        <p:nvPicPr>
          <p:cNvPr id="8" name="图片 7">
            <a:extLst>
              <a:ext uri="{FF2B5EF4-FFF2-40B4-BE49-F238E27FC236}">
                <a16:creationId xmlns:a16="http://schemas.microsoft.com/office/drawing/2014/main" id="{E35D1F3C-8A48-4D11-93BD-DAAB72AF2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8" y="1785938"/>
            <a:ext cx="8145462"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71BB3A20-BD37-41E6-8BB5-D7637AEB1125}"/>
              </a:ext>
            </a:extLst>
          </p:cNvPr>
          <p:cNvGrpSpPr/>
          <p:nvPr/>
        </p:nvGrpSpPr>
        <p:grpSpPr>
          <a:xfrm>
            <a:off x="-70346" y="2082800"/>
            <a:ext cx="9147175" cy="4775200"/>
            <a:chOff x="-3175" y="2082800"/>
            <a:chExt cx="9147175" cy="4775200"/>
          </a:xfrm>
        </p:grpSpPr>
        <p:pic>
          <p:nvPicPr>
            <p:cNvPr id="6" name="图片 5">
              <a:extLst>
                <a:ext uri="{FF2B5EF4-FFF2-40B4-BE49-F238E27FC236}">
                  <a16:creationId xmlns:a16="http://schemas.microsoft.com/office/drawing/2014/main" id="{4C6408DF-1CD6-4702-9A8C-3EA7CE1B8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2082800"/>
              <a:ext cx="9147175" cy="4775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9D3DE40-6225-4781-8E9C-836A4691948C}"/>
                </a:ext>
              </a:extLst>
            </p:cNvPr>
            <p:cNvSpPr/>
            <p:nvPr/>
          </p:nvSpPr>
          <p:spPr>
            <a:xfrm>
              <a:off x="1619674" y="3861049"/>
              <a:ext cx="80516" cy="20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FCA47B9-3ED5-489E-BA60-417FA99F44D3}"/>
                </a:ext>
              </a:extLst>
            </p:cNvPr>
            <p:cNvSpPr/>
            <p:nvPr/>
          </p:nvSpPr>
          <p:spPr>
            <a:xfrm>
              <a:off x="1619674" y="5949280"/>
              <a:ext cx="71933" cy="32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20">
            <a:extLst>
              <a:ext uri="{FF2B5EF4-FFF2-40B4-BE49-F238E27FC236}">
                <a16:creationId xmlns:a16="http://schemas.microsoft.com/office/drawing/2014/main" id="{937E085D-1C9C-48A8-92C7-FFFD8DDC210E}"/>
              </a:ext>
            </a:extLst>
          </p:cNvPr>
          <p:cNvGrpSpPr/>
          <p:nvPr/>
        </p:nvGrpSpPr>
        <p:grpSpPr>
          <a:xfrm>
            <a:off x="1170770" y="3812446"/>
            <a:ext cx="468312" cy="2470026"/>
            <a:chOff x="1170770" y="3812446"/>
            <a:chExt cx="468312" cy="2470026"/>
          </a:xfrm>
        </p:grpSpPr>
        <p:cxnSp>
          <p:nvCxnSpPr>
            <p:cNvPr id="13" name="Straight Connector 2">
              <a:extLst>
                <a:ext uri="{FF2B5EF4-FFF2-40B4-BE49-F238E27FC236}">
                  <a16:creationId xmlns:a16="http://schemas.microsoft.com/office/drawing/2014/main" id="{FE45CC38-5C22-423E-940B-BB8980D3AB65}"/>
                </a:ext>
              </a:extLst>
            </p:cNvPr>
            <p:cNvCxnSpPr>
              <a:cxnSpLocks noChangeShapeType="1"/>
            </p:cNvCxnSpPr>
            <p:nvPr/>
          </p:nvCxnSpPr>
          <p:spPr bwMode="auto">
            <a:xfrm flipH="1">
              <a:off x="1170770" y="6274846"/>
              <a:ext cx="4683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4">
              <a:extLst>
                <a:ext uri="{FF2B5EF4-FFF2-40B4-BE49-F238E27FC236}">
                  <a16:creationId xmlns:a16="http://schemas.microsoft.com/office/drawing/2014/main" id="{B0D800A3-86EA-47E7-8615-34DBAE6D23F3}"/>
                </a:ext>
              </a:extLst>
            </p:cNvPr>
            <p:cNvCxnSpPr>
              <a:cxnSpLocks noChangeShapeType="1"/>
            </p:cNvCxnSpPr>
            <p:nvPr/>
          </p:nvCxnSpPr>
          <p:spPr bwMode="auto">
            <a:xfrm>
              <a:off x="1171402" y="3812446"/>
              <a:ext cx="0" cy="24700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2" name="标题 1">
            <a:extLst>
              <a:ext uri="{FF2B5EF4-FFF2-40B4-BE49-F238E27FC236}">
                <a16:creationId xmlns:a16="http://schemas.microsoft.com/office/drawing/2014/main" id="{A81AEB13-060E-42CA-871C-C48D0D725277}"/>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D5A280EB-C73A-4209-9C0E-19876258BDFD}"/>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1657D7A4-185A-47A6-860A-0061EE0635D8}"/>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EE1DE5D3-4BB3-4F27-8E7C-86DA725B8E55}"/>
              </a:ext>
            </a:extLst>
          </p:cNvPr>
          <p:cNvSpPr>
            <a:spLocks noGrp="1"/>
          </p:cNvSpPr>
          <p:nvPr>
            <p:ph type="sldNum" sz="quarter" idx="12"/>
          </p:nvPr>
        </p:nvSpPr>
        <p:spPr/>
        <p:txBody>
          <a:bodyPr/>
          <a:lstStyle/>
          <a:p>
            <a:pPr>
              <a:defRPr/>
            </a:pPr>
            <a:fld id="{46CE6114-941E-48F4-8553-D0EB251CADC9}" type="slidenum">
              <a:rPr lang="zh-CN" altLang="en-US"/>
              <a:pPr>
                <a:defRPr/>
              </a:pPr>
              <a:t>98</a:t>
            </a:fld>
            <a:endParaRPr lang="en-US" altLang="zh-CN"/>
          </a:p>
        </p:txBody>
      </p:sp>
      <p:sp>
        <p:nvSpPr>
          <p:cNvPr id="20" name="内容占位符 2">
            <a:extLst>
              <a:ext uri="{FF2B5EF4-FFF2-40B4-BE49-F238E27FC236}">
                <a16:creationId xmlns:a16="http://schemas.microsoft.com/office/drawing/2014/main" id="{B6567F4D-C62C-44FB-9A4E-7BDE03BCAFAE}"/>
              </a:ext>
            </a:extLst>
          </p:cNvPr>
          <p:cNvSpPr txBox="1"/>
          <p:nvPr/>
        </p:nvSpPr>
        <p:spPr>
          <a:xfrm>
            <a:off x="466725" y="1125538"/>
            <a:ext cx="8607425" cy="731837"/>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lgn="just">
              <a:spcBef>
                <a:spcPct val="0"/>
              </a:spcBef>
              <a:defRPr/>
            </a:pPr>
            <a:r>
              <a:rPr lang="en-US" altLang="zh-CN" sz="2800" kern="0" dirty="0">
                <a:effectLst/>
                <a:latin typeface="华文新魏" panose="02010800040101010101" pitchFamily="2" charset="-122"/>
                <a:ea typeface="华文新魏" panose="02010800040101010101" pitchFamily="2" charset="-122"/>
              </a:rPr>
              <a:t>B</a:t>
            </a:r>
            <a:r>
              <a:rPr lang="en-US" altLang="zh-CN" sz="2800" kern="0" baseline="30000" dirty="0">
                <a:effectLst/>
                <a:latin typeface="华文新魏" panose="02010800040101010101" pitchFamily="2" charset="-122"/>
                <a:ea typeface="华文新魏" panose="02010800040101010101" pitchFamily="2" charset="-122"/>
              </a:rPr>
              <a:t>+</a:t>
            </a:r>
            <a:r>
              <a:rPr lang="en-US" altLang="zh-CN" sz="2800" kern="0" dirty="0">
                <a:effectLst/>
                <a:latin typeface="华文新魏" panose="02010800040101010101" pitchFamily="2" charset="-122"/>
                <a:ea typeface="华文新魏" panose="02010800040101010101" pitchFamily="2" charset="-122"/>
              </a:rPr>
              <a:t>-</a:t>
            </a:r>
            <a:r>
              <a:rPr lang="zh-CN" altLang="en-US" sz="2800" kern="0" dirty="0">
                <a:effectLst/>
                <a:latin typeface="华文新魏" panose="02010800040101010101" pitchFamily="2" charset="-122"/>
                <a:ea typeface="华文新魏" panose="02010800040101010101" pitchFamily="2" charset="-122"/>
              </a:rPr>
              <a:t>树都是平衡的，即从根节点到叶节点的每条路径长度都相同</a:t>
            </a:r>
            <a:r>
              <a:rPr lang="en-US" altLang="zh-CN" sz="2800" kern="0" dirty="0">
                <a:effectLst/>
                <a:latin typeface="华文新魏" panose="02010800040101010101" pitchFamily="2" charset="-122"/>
                <a:ea typeface="华文新魏" panose="02010800040101010101" pitchFamily="2" charset="-122"/>
              </a:rPr>
              <a:t>(</a:t>
            </a:r>
            <a:r>
              <a:rPr lang="zh-CN" altLang="en-US" sz="2800" kern="0" dirty="0">
                <a:effectLst/>
                <a:latin typeface="华文新魏" panose="02010800040101010101" pitchFamily="2" charset="-122"/>
                <a:ea typeface="华文新魏" panose="02010800040101010101" pitchFamily="2" charset="-122"/>
              </a:rPr>
              <a:t>例：</a:t>
            </a:r>
            <a:r>
              <a:rPr lang="en-US" altLang="zh-CN" sz="2800" kern="0" dirty="0">
                <a:effectLst/>
                <a:latin typeface="华文新魏" panose="02010800040101010101" pitchFamily="2" charset="-122"/>
                <a:ea typeface="华文新魏" panose="02010800040101010101" pitchFamily="2" charset="-122"/>
              </a:rPr>
              <a:t>n=4)</a:t>
            </a:r>
          </a:p>
        </p:txBody>
      </p:sp>
      <p:pic>
        <p:nvPicPr>
          <p:cNvPr id="95240" name="图片 7">
            <a:extLst>
              <a:ext uri="{FF2B5EF4-FFF2-40B4-BE49-F238E27FC236}">
                <a16:creationId xmlns:a16="http://schemas.microsoft.com/office/drawing/2014/main" id="{24BEA1D7-0F2D-4A38-8E97-43B76E6FA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498975"/>
            <a:ext cx="34925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E98EC-47E2-45D6-9CCB-7A1C72693F19}"/>
              </a:ext>
            </a:extLst>
          </p:cNvPr>
          <p:cNvSpPr>
            <a:spLocks noGrp="1"/>
          </p:cNvSpPr>
          <p:nvPr>
            <p:ph type="title"/>
          </p:nvPr>
        </p:nvSpPr>
        <p:spPr/>
        <p:txBody>
          <a:bodyPr/>
          <a:lstStyle/>
          <a:p>
            <a:pPr algn="r">
              <a:defRPr/>
            </a:pPr>
            <a:r>
              <a:rPr lang="en-US" altLang="zh-CN" dirty="0">
                <a:latin typeface="华文新魏" panose="02010800040101010101" pitchFamily="2" charset="-122"/>
                <a:ea typeface="华文新魏" panose="02010800040101010101" pitchFamily="2" charset="-122"/>
              </a:rPr>
              <a:t>B</a:t>
            </a:r>
            <a:r>
              <a:rPr lang="en-US" altLang="zh-CN" baseline="300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树索引</a:t>
            </a:r>
            <a:r>
              <a:rPr lang="zh-CN" altLang="en-US" dirty="0">
                <a:latin typeface="华文行楷" panose="02010800040101010101" pitchFamily="2" charset="-122"/>
                <a:ea typeface="华文行楷" panose="02010800040101010101" pitchFamily="2" charset="-122"/>
              </a:rPr>
              <a:t>结构</a:t>
            </a:r>
            <a:endParaRPr lang="zh-CN" altLang="en-US" dirty="0">
              <a:cs typeface="+mj-cs"/>
            </a:endParaRPr>
          </a:p>
        </p:txBody>
      </p:sp>
      <p:sp>
        <p:nvSpPr>
          <p:cNvPr id="3" name="日期占位符 2">
            <a:extLst>
              <a:ext uri="{FF2B5EF4-FFF2-40B4-BE49-F238E27FC236}">
                <a16:creationId xmlns:a16="http://schemas.microsoft.com/office/drawing/2014/main" id="{030B76C1-76B9-4D0E-AC9A-2150A4F8D565}"/>
              </a:ext>
            </a:extLst>
          </p:cNvPr>
          <p:cNvSpPr>
            <a:spLocks noGrp="1"/>
          </p:cNvSpPr>
          <p:nvPr>
            <p:ph type="dt" sz="quarter" idx="10"/>
          </p:nvPr>
        </p:nvSpPr>
        <p:spPr/>
        <p:txBody>
          <a:bodyPr/>
          <a:lstStyle/>
          <a:p>
            <a:pPr>
              <a:defRPr/>
            </a:pPr>
            <a:fld id="{8B849741-CB55-41C2-8554-4E9F57B4AD30}" type="datetime1">
              <a:rPr lang="zh-CN" altLang="en-US" smtClean="0"/>
              <a:pPr>
                <a:defRPr/>
              </a:pPr>
              <a:t>2023/4/11</a:t>
            </a:fld>
            <a:endParaRPr lang="en-US" altLang="zh-CN"/>
          </a:p>
        </p:txBody>
      </p:sp>
      <p:sp>
        <p:nvSpPr>
          <p:cNvPr id="4" name="页脚占位符 3">
            <a:extLst>
              <a:ext uri="{FF2B5EF4-FFF2-40B4-BE49-F238E27FC236}">
                <a16:creationId xmlns:a16="http://schemas.microsoft.com/office/drawing/2014/main" id="{631E6E50-0CEC-4E7B-BC23-9378C0E26F7D}"/>
              </a:ext>
            </a:extLst>
          </p:cNvPr>
          <p:cNvSpPr>
            <a:spLocks noGrp="1"/>
          </p:cNvSpPr>
          <p:nvPr>
            <p:ph type="ftr" sz="quarter" idx="11"/>
          </p:nvPr>
        </p:nvSpPr>
        <p:spPr/>
        <p:txBody>
          <a:bodyPr/>
          <a:lstStyle/>
          <a:p>
            <a:pPr>
              <a:defRPr/>
            </a:pPr>
            <a:r>
              <a:rPr lang="en-US" altLang="zh-CN" dirty="0"/>
              <a:t>HIT-AIOT</a:t>
            </a:r>
          </a:p>
        </p:txBody>
      </p:sp>
      <p:sp>
        <p:nvSpPr>
          <p:cNvPr id="5" name="灯片编号占位符 4">
            <a:extLst>
              <a:ext uri="{FF2B5EF4-FFF2-40B4-BE49-F238E27FC236}">
                <a16:creationId xmlns:a16="http://schemas.microsoft.com/office/drawing/2014/main" id="{04CE6B73-0747-4676-8817-675EC5540B45}"/>
              </a:ext>
            </a:extLst>
          </p:cNvPr>
          <p:cNvSpPr>
            <a:spLocks noGrp="1"/>
          </p:cNvSpPr>
          <p:nvPr>
            <p:ph type="sldNum" sz="quarter" idx="12"/>
          </p:nvPr>
        </p:nvSpPr>
        <p:spPr/>
        <p:txBody>
          <a:bodyPr/>
          <a:lstStyle/>
          <a:p>
            <a:pPr>
              <a:defRPr/>
            </a:pPr>
            <a:fld id="{6F38D618-F0CA-423A-8947-B0533409FAED}" type="slidenum">
              <a:rPr lang="zh-CN" altLang="en-US"/>
              <a:pPr>
                <a:defRPr/>
              </a:pPr>
              <a:t>99</a:t>
            </a:fld>
            <a:endParaRPr lang="en-US" altLang="zh-CN"/>
          </a:p>
        </p:txBody>
      </p:sp>
      <p:sp>
        <p:nvSpPr>
          <p:cNvPr id="20" name="内容占位符 2">
            <a:extLst>
              <a:ext uri="{FF2B5EF4-FFF2-40B4-BE49-F238E27FC236}">
                <a16:creationId xmlns:a16="http://schemas.microsoft.com/office/drawing/2014/main" id="{1B1E6A87-90FB-4899-8EAA-B1FAF995F92C}"/>
              </a:ext>
            </a:extLst>
          </p:cNvPr>
          <p:cNvSpPr txBox="1"/>
          <p:nvPr/>
        </p:nvSpPr>
        <p:spPr>
          <a:xfrm>
            <a:off x="466725" y="1125538"/>
            <a:ext cx="8607425" cy="731837"/>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algn="just">
              <a:spcBef>
                <a:spcPct val="0"/>
              </a:spcBef>
              <a:defRPr/>
            </a:pPr>
            <a:r>
              <a:rPr lang="en-US" altLang="zh-CN" sz="2800" kern="0" dirty="0">
                <a:effectLst/>
                <a:latin typeface="华文新魏" panose="02010800040101010101" pitchFamily="2" charset="-122"/>
                <a:ea typeface="华文新魏" panose="02010800040101010101" pitchFamily="2" charset="-122"/>
              </a:rPr>
              <a:t>B</a:t>
            </a:r>
            <a:r>
              <a:rPr lang="en-US" altLang="zh-CN" sz="2800" kern="0" baseline="30000" dirty="0">
                <a:effectLst/>
                <a:latin typeface="华文新魏" panose="02010800040101010101" pitchFamily="2" charset="-122"/>
                <a:ea typeface="华文新魏" panose="02010800040101010101" pitchFamily="2" charset="-122"/>
              </a:rPr>
              <a:t>+</a:t>
            </a:r>
            <a:r>
              <a:rPr lang="en-US" altLang="zh-CN" sz="2800" kern="0" dirty="0">
                <a:effectLst/>
                <a:latin typeface="华文新魏" panose="02010800040101010101" pitchFamily="2" charset="-122"/>
                <a:ea typeface="华文新魏" panose="02010800040101010101" pitchFamily="2" charset="-122"/>
              </a:rPr>
              <a:t>-</a:t>
            </a:r>
            <a:r>
              <a:rPr lang="zh-CN" altLang="en-US" sz="2800" kern="0" dirty="0">
                <a:effectLst/>
                <a:latin typeface="华文新魏" panose="02010800040101010101" pitchFamily="2" charset="-122"/>
                <a:ea typeface="华文新魏" panose="02010800040101010101" pitchFamily="2" charset="-122"/>
              </a:rPr>
              <a:t>树，例：</a:t>
            </a:r>
            <a:r>
              <a:rPr lang="en-US" altLang="zh-CN" sz="2800" kern="0" dirty="0">
                <a:effectLst/>
                <a:latin typeface="华文新魏" panose="02010800040101010101" pitchFamily="2" charset="-122"/>
                <a:ea typeface="华文新魏" panose="02010800040101010101" pitchFamily="2" charset="-122"/>
              </a:rPr>
              <a:t>n=6</a:t>
            </a:r>
          </a:p>
        </p:txBody>
      </p:sp>
      <p:pic>
        <p:nvPicPr>
          <p:cNvPr id="97287" name="图片 5">
            <a:extLst>
              <a:ext uri="{FF2B5EF4-FFF2-40B4-BE49-F238E27FC236}">
                <a16:creationId xmlns:a16="http://schemas.microsoft.com/office/drawing/2014/main" id="{77B5818A-AE20-4A0D-8C31-4F7AC05C7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2338388"/>
            <a:ext cx="8604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4398</TotalTime>
  <Pages>0</Pages>
  <Words>7153</Words>
  <Characters>0</Characters>
  <Application>Microsoft Office PowerPoint</Application>
  <DocSecurity>0</DocSecurity>
  <PresentationFormat>全屏显示(4:3)</PresentationFormat>
  <Lines>0</Lines>
  <Paragraphs>1261</Paragraphs>
  <Slides>121</Slides>
  <Notes>10</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1</vt:i4>
      </vt:variant>
      <vt:variant>
        <vt:lpstr>幻灯片标题</vt:lpstr>
      </vt:variant>
      <vt:variant>
        <vt:i4>121</vt:i4>
      </vt:variant>
    </vt:vector>
  </HeadingPairs>
  <TitlesOfParts>
    <vt:vector size="140" baseType="lpstr">
      <vt:lpstr>Monotype Sorts</vt:lpstr>
      <vt:lpstr>黑体</vt:lpstr>
      <vt:lpstr>华文新魏</vt:lpstr>
      <vt:lpstr>华文行楷</vt:lpstr>
      <vt:lpstr>楷体_GB2312</vt:lpstr>
      <vt:lpstr>宋体</vt:lpstr>
      <vt:lpstr>Arial</vt:lpstr>
      <vt:lpstr>Calibri Light</vt:lpstr>
      <vt:lpstr>Cambria Math</vt:lpstr>
      <vt:lpstr>Comic Sans MS</vt:lpstr>
      <vt:lpstr>Symbol</vt:lpstr>
      <vt:lpstr>Tahoma</vt:lpstr>
      <vt:lpstr>Times New Roman</vt:lpstr>
      <vt:lpstr>Wingdings</vt:lpstr>
      <vt:lpstr>Autumn2003-4</vt:lpstr>
      <vt:lpstr>2_Autumn2003-4</vt:lpstr>
      <vt:lpstr>3_Autumn2003-4</vt:lpstr>
      <vt:lpstr>1_Autumn2003-4</vt:lpstr>
      <vt:lpstr>PBrush</vt:lpstr>
      <vt:lpstr>       物联网与泛在智能研究中心</vt:lpstr>
      <vt:lpstr>目录 </vt:lpstr>
      <vt:lpstr>目录 </vt:lpstr>
      <vt:lpstr>物理存储介质</vt:lpstr>
      <vt:lpstr>物理存储介质</vt:lpstr>
      <vt:lpstr>物理存储介质</vt:lpstr>
      <vt:lpstr>物理存储介质</vt:lpstr>
      <vt:lpstr>物理存储介质</vt:lpstr>
      <vt:lpstr>物理存储介质</vt:lpstr>
      <vt:lpstr>物理存储介质</vt:lpstr>
      <vt:lpstr>物理存储介质</vt:lpstr>
      <vt:lpstr>物理存储介质</vt:lpstr>
      <vt:lpstr>物理存储介质</vt:lpstr>
      <vt:lpstr>物理存储介质的层次关系</vt:lpstr>
      <vt:lpstr>磁盘数据存储机制</vt:lpstr>
      <vt:lpstr>磁盘数据存储机制</vt:lpstr>
      <vt:lpstr>磁盘存储器</vt:lpstr>
      <vt:lpstr>磁盘存储器的读写方式</vt:lpstr>
      <vt:lpstr>磁盘存储器的读写方式</vt:lpstr>
      <vt:lpstr>磁盘存储器的读写方式</vt:lpstr>
      <vt:lpstr>磁盘调度策略</vt:lpstr>
      <vt:lpstr>磁盘容错技术</vt:lpstr>
      <vt:lpstr>PowerPoint 演示文稿</vt:lpstr>
      <vt:lpstr>磁盘容错技术</vt:lpstr>
      <vt:lpstr>磁盘容错技术</vt:lpstr>
      <vt:lpstr>磁盘容错技术</vt:lpstr>
      <vt:lpstr>磁盘容错技术</vt:lpstr>
      <vt:lpstr>磁盘容错技术</vt:lpstr>
      <vt:lpstr>PowerPoint 演示文稿</vt:lpstr>
      <vt:lpstr>目录</vt:lpstr>
      <vt:lpstr>文件和关系</vt:lpstr>
      <vt:lpstr>数据项</vt:lpstr>
      <vt:lpstr>文件记录</vt:lpstr>
      <vt:lpstr>文件记录</vt:lpstr>
      <vt:lpstr>文件块</vt:lpstr>
      <vt:lpstr>文件块</vt:lpstr>
      <vt:lpstr>文件块</vt:lpstr>
      <vt:lpstr>文件块</vt:lpstr>
      <vt:lpstr>磁盘文件</vt:lpstr>
      <vt:lpstr>磁盘文件</vt:lpstr>
      <vt:lpstr>磁盘文件</vt:lpstr>
      <vt:lpstr>磁盘文件</vt:lpstr>
      <vt:lpstr>磁盘文件</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磁盘缓冲处理技术</vt:lpstr>
      <vt:lpstr>目录</vt:lpstr>
      <vt:lpstr>Hash文件概述</vt:lpstr>
      <vt:lpstr>Hash文件概述</vt:lpstr>
      <vt:lpstr>Hash文件概述</vt:lpstr>
      <vt:lpstr>Hash文件概述</vt:lpstr>
      <vt:lpstr>简单Hash方法</vt:lpstr>
      <vt:lpstr>桶溢出问题</vt:lpstr>
      <vt:lpstr>简单Hash文件的查找操作</vt:lpstr>
      <vt:lpstr>简单Hash文件的插入操作</vt:lpstr>
      <vt:lpstr>简单Hash文件的删除操作</vt:lpstr>
      <vt:lpstr>简单Hash文件的缺点</vt:lpstr>
      <vt:lpstr>动态Hash方法</vt:lpstr>
      <vt:lpstr>可扩展Hash方法</vt:lpstr>
      <vt:lpstr>可扩展Hash方法</vt:lpstr>
      <vt:lpstr>可扩展Hash方法</vt:lpstr>
      <vt:lpstr>可扩展Hash方法</vt:lpstr>
      <vt:lpstr>可扩展Hash方法</vt:lpstr>
      <vt:lpstr>可扩展Hash方法</vt:lpstr>
      <vt:lpstr>可扩展Hash方法</vt:lpstr>
      <vt:lpstr>可扩展Hash方法</vt:lpstr>
      <vt:lpstr>线性Hash方法</vt:lpstr>
      <vt:lpstr>线性Hash方法</vt:lpstr>
      <vt:lpstr>线性Hash方法</vt:lpstr>
      <vt:lpstr>线性Hash方法</vt:lpstr>
      <vt:lpstr>线性Hash方法</vt:lpstr>
      <vt:lpstr>线性Hash方法</vt:lpstr>
      <vt:lpstr>线性Hash方法</vt:lpstr>
      <vt:lpstr>目录</vt:lpstr>
      <vt:lpstr>索引文件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索引结构</vt:lpstr>
      <vt:lpstr>目录</vt:lpstr>
      <vt:lpstr>B+-树索引结构</vt:lpstr>
      <vt:lpstr>B+-树索引结构</vt:lpstr>
      <vt:lpstr>B+-树索引结构</vt:lpstr>
      <vt:lpstr>B+-树索引结构</vt:lpstr>
      <vt:lpstr>B+-树索引结构</vt:lpstr>
      <vt:lpstr>B+-树索引结构</vt:lpstr>
      <vt:lpstr>B+-树索引结构</vt:lpstr>
      <vt:lpstr>B+-树索引结构</vt:lpstr>
      <vt:lpstr>PowerPoint 演示文稿</vt:lpstr>
      <vt:lpstr>PowerPoint 演示文稿</vt:lpstr>
      <vt:lpstr>B+-树索引结构</vt:lpstr>
      <vt:lpstr>B+-树索引结构</vt:lpstr>
      <vt:lpstr>B+-树索引结构</vt:lpstr>
      <vt:lpstr>B+-树插入删除演示</vt:lpstr>
      <vt:lpstr>目录</vt:lpstr>
      <vt:lpstr>B-树索引结构</vt:lpstr>
      <vt:lpstr>PowerPoint 演示文稿</vt:lpstr>
      <vt:lpstr>PowerPoint 演示文稿</vt:lpstr>
      <vt:lpstr>PowerPoint 演示文稿</vt:lpstr>
      <vt:lpstr>PowerPoint 演示文稿</vt:lpstr>
      <vt:lpstr>PowerPoint 演示文稿</vt:lpstr>
      <vt:lpstr>PowerPoint 演示文稿</vt:lpstr>
      <vt:lpstr>B-树插入删除演示</vt:lpstr>
      <vt:lpstr>PowerPoint 演示文稿</vt:lpstr>
      <vt:lpstr>总结</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实现篇 第七章 物理存储结构</dc:title>
  <dc:subject/>
  <dc:creator/>
  <cp:keywords/>
  <dc:description/>
  <cp:lastModifiedBy>ZHANG HAO</cp:lastModifiedBy>
  <cp:revision>151</cp:revision>
  <dcterms:created xsi:type="dcterms:W3CDTF">2016-04-27T11:05:26Z</dcterms:created>
  <dcterms:modified xsi:type="dcterms:W3CDTF">2023-04-11T03:21:59Z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